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1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3" r:id="rId2"/>
    <p:sldId id="257" r:id="rId3"/>
    <p:sldId id="927" r:id="rId4"/>
    <p:sldId id="990" r:id="rId5"/>
    <p:sldId id="968" r:id="rId6"/>
    <p:sldId id="969" r:id="rId7"/>
    <p:sldId id="970" r:id="rId8"/>
    <p:sldId id="972" r:id="rId9"/>
    <p:sldId id="971" r:id="rId10"/>
    <p:sldId id="973" r:id="rId11"/>
    <p:sldId id="974" r:id="rId12"/>
    <p:sldId id="975" r:id="rId13"/>
    <p:sldId id="977" r:id="rId14"/>
    <p:sldId id="976" r:id="rId15"/>
    <p:sldId id="978" r:id="rId16"/>
    <p:sldId id="979" r:id="rId17"/>
    <p:sldId id="980" r:id="rId18"/>
    <p:sldId id="981" r:id="rId19"/>
    <p:sldId id="982" r:id="rId20"/>
    <p:sldId id="983" r:id="rId21"/>
    <p:sldId id="985" r:id="rId22"/>
    <p:sldId id="986" r:id="rId23"/>
    <p:sldId id="987" r:id="rId24"/>
    <p:sldId id="988" r:id="rId25"/>
    <p:sldId id="989" r:id="rId26"/>
    <p:sldId id="278" r:id="rId27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ojko Arsic" initials="MA" lastIdx="5" clrIdx="0"/>
  <p:cmAuthor id="1" name="HP" initials="H" lastIdx="1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88378" autoAdjust="0"/>
  </p:normalViewPr>
  <p:slideViewPr>
    <p:cSldViewPr>
      <p:cViewPr varScale="1">
        <p:scale>
          <a:sx n="80" d="100"/>
          <a:sy n="80" d="100"/>
        </p:scale>
        <p:origin x="18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UserShapes" Target="../drawings/drawing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package" Target="../embeddings/Microsoft_Excel_Worksheet20.xlsx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3.png"/><Relationship Id="rId6" Type="http://schemas.openxmlformats.org/officeDocument/2006/relationships/chartUserShapes" Target="../drawings/drawing8.xml"/><Relationship Id="rId5" Type="http://schemas.openxmlformats.org/officeDocument/2006/relationships/package" Target="../embeddings/Microsoft_Excel_Worksheet22.xlsx"/><Relationship Id="rId4" Type="http://schemas.openxmlformats.org/officeDocument/2006/relationships/image" Target="../media/image18.png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4" Type="http://schemas.openxmlformats.org/officeDocument/2006/relationships/chartUserShapes" Target="../drawings/drawing9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0902291567116E-2"/>
          <c:y val="2.7380687361723759E-2"/>
          <c:w val="0.91295050519740428"/>
          <c:h val="0.8367069299583624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'Grafikon T2-1'!$D$2</c:f>
              <c:strCache>
                <c:ptCount val="1"/>
                <c:pt idx="0">
                  <c:v>Recesija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val>
            <c:numRef>
              <c:f>'Grafikon T2-1'!$D$3:$D$87</c:f>
              <c:numCache>
                <c:formatCode>General</c:formatCode>
                <c:ptCount val="85"/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76" formatCode="0.0">
                  <c:v>100</c:v>
                </c:pt>
                <c:pt idx="77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F-4120-9A7F-8EAE52CC5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-261221584"/>
        <c:axId val="-261216144"/>
      </c:barChart>
      <c:lineChart>
        <c:grouping val="stacked"/>
        <c:varyColors val="0"/>
        <c:ser>
          <c:idx val="0"/>
          <c:order val="0"/>
          <c:tx>
            <c:strRef>
              <c:f>'Grafikon T2-1'!$C$1</c:f>
              <c:strCache>
                <c:ptCount val="1"/>
                <c:pt idx="0">
                  <c:v>Desezonirani indeks BDP-a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'Grafikon T2-1'!$A$3:$A$98</c:f>
              <c:strCache>
                <c:ptCount val="96"/>
                <c:pt idx="0">
                  <c:v>Q1/01</c:v>
                </c:pt>
                <c:pt idx="1">
                  <c:v>Q2/01</c:v>
                </c:pt>
                <c:pt idx="2">
                  <c:v>Q3/01</c:v>
                </c:pt>
                <c:pt idx="3">
                  <c:v>Q4/01</c:v>
                </c:pt>
                <c:pt idx="4">
                  <c:v>Q1/02</c:v>
                </c:pt>
                <c:pt idx="5">
                  <c:v>Q2/02</c:v>
                </c:pt>
                <c:pt idx="6">
                  <c:v>Q3/02</c:v>
                </c:pt>
                <c:pt idx="7">
                  <c:v>Q4/02</c:v>
                </c:pt>
                <c:pt idx="8">
                  <c:v>Q1/03</c:v>
                </c:pt>
                <c:pt idx="9">
                  <c:v>Q2/03</c:v>
                </c:pt>
                <c:pt idx="10">
                  <c:v>Q3/03</c:v>
                </c:pt>
                <c:pt idx="11">
                  <c:v>Q4/03</c:v>
                </c:pt>
                <c:pt idx="12">
                  <c:v>Q1/04</c:v>
                </c:pt>
                <c:pt idx="13">
                  <c:v>Q2/04</c:v>
                </c:pt>
                <c:pt idx="14">
                  <c:v>Q3/04</c:v>
                </c:pt>
                <c:pt idx="15">
                  <c:v>Q4/04</c:v>
                </c:pt>
                <c:pt idx="16">
                  <c:v>Q1/05</c:v>
                </c:pt>
                <c:pt idx="17">
                  <c:v>Q2/05</c:v>
                </c:pt>
                <c:pt idx="18">
                  <c:v>Q3/05</c:v>
                </c:pt>
                <c:pt idx="19">
                  <c:v>Q4/05</c:v>
                </c:pt>
                <c:pt idx="20">
                  <c:v>Q1/06</c:v>
                </c:pt>
                <c:pt idx="21">
                  <c:v>Q2/06</c:v>
                </c:pt>
                <c:pt idx="22">
                  <c:v>Q3/06</c:v>
                </c:pt>
                <c:pt idx="23">
                  <c:v>Q4/06</c:v>
                </c:pt>
                <c:pt idx="24">
                  <c:v>Q1/07</c:v>
                </c:pt>
                <c:pt idx="25">
                  <c:v>Q2/07</c:v>
                </c:pt>
                <c:pt idx="26">
                  <c:v>Q3/07</c:v>
                </c:pt>
                <c:pt idx="27">
                  <c:v>Q4/07</c:v>
                </c:pt>
                <c:pt idx="28">
                  <c:v>Q1/08</c:v>
                </c:pt>
                <c:pt idx="29">
                  <c:v>Q2/08</c:v>
                </c:pt>
                <c:pt idx="30">
                  <c:v>Q3/08</c:v>
                </c:pt>
                <c:pt idx="31">
                  <c:v>Q4/08</c:v>
                </c:pt>
                <c:pt idx="32">
                  <c:v>Q1/09</c:v>
                </c:pt>
                <c:pt idx="33">
                  <c:v>Q2/09</c:v>
                </c:pt>
                <c:pt idx="34">
                  <c:v>Q3/09</c:v>
                </c:pt>
                <c:pt idx="35">
                  <c:v>Q4/09</c:v>
                </c:pt>
                <c:pt idx="36">
                  <c:v>Q1/10</c:v>
                </c:pt>
                <c:pt idx="37">
                  <c:v>Q2/10</c:v>
                </c:pt>
                <c:pt idx="38">
                  <c:v>Q3/10</c:v>
                </c:pt>
                <c:pt idx="39">
                  <c:v>Q4/10</c:v>
                </c:pt>
                <c:pt idx="40">
                  <c:v>Q1/11</c:v>
                </c:pt>
                <c:pt idx="41">
                  <c:v>Q2/11</c:v>
                </c:pt>
                <c:pt idx="42">
                  <c:v>Q3/11</c:v>
                </c:pt>
                <c:pt idx="43">
                  <c:v>Q4/11</c:v>
                </c:pt>
                <c:pt idx="44">
                  <c:v>Q1/12</c:v>
                </c:pt>
                <c:pt idx="45">
                  <c:v>Q2/12</c:v>
                </c:pt>
                <c:pt idx="46">
                  <c:v>Q3/12</c:v>
                </c:pt>
                <c:pt idx="47">
                  <c:v>Q4/12</c:v>
                </c:pt>
                <c:pt idx="48">
                  <c:v>Q1/13</c:v>
                </c:pt>
                <c:pt idx="49">
                  <c:v>Q2/13</c:v>
                </c:pt>
                <c:pt idx="50">
                  <c:v>Q3/13</c:v>
                </c:pt>
                <c:pt idx="51">
                  <c:v>Q4/13</c:v>
                </c:pt>
                <c:pt idx="52">
                  <c:v>Q1/14</c:v>
                </c:pt>
                <c:pt idx="53">
                  <c:v>Q2/14</c:v>
                </c:pt>
                <c:pt idx="54">
                  <c:v>Q3/14</c:v>
                </c:pt>
                <c:pt idx="55">
                  <c:v>Q4/14</c:v>
                </c:pt>
                <c:pt idx="56">
                  <c:v>Q1/15</c:v>
                </c:pt>
                <c:pt idx="57">
                  <c:v>Q2/15</c:v>
                </c:pt>
                <c:pt idx="58">
                  <c:v>Q3/15</c:v>
                </c:pt>
                <c:pt idx="59">
                  <c:v>Q4/15</c:v>
                </c:pt>
                <c:pt idx="60">
                  <c:v>Q1/16</c:v>
                </c:pt>
                <c:pt idx="61">
                  <c:v>Q2/16</c:v>
                </c:pt>
                <c:pt idx="62">
                  <c:v>Q3/16</c:v>
                </c:pt>
                <c:pt idx="63">
                  <c:v>Q4/16</c:v>
                </c:pt>
                <c:pt idx="64">
                  <c:v>Q1/17</c:v>
                </c:pt>
                <c:pt idx="65">
                  <c:v>Q2/17</c:v>
                </c:pt>
                <c:pt idx="66">
                  <c:v>Q3/17</c:v>
                </c:pt>
                <c:pt idx="67">
                  <c:v>Q4/17</c:v>
                </c:pt>
                <c:pt idx="68">
                  <c:v>Q1/18</c:v>
                </c:pt>
                <c:pt idx="69">
                  <c:v>Q2/18</c:v>
                </c:pt>
                <c:pt idx="70">
                  <c:v>Q3/18</c:v>
                </c:pt>
                <c:pt idx="71">
                  <c:v>Q4/18</c:v>
                </c:pt>
                <c:pt idx="72">
                  <c:v>Q1/19</c:v>
                </c:pt>
                <c:pt idx="73">
                  <c:v>Q2/19</c:v>
                </c:pt>
                <c:pt idx="74">
                  <c:v>Q3/19</c:v>
                </c:pt>
                <c:pt idx="75">
                  <c:v>Q4/19</c:v>
                </c:pt>
                <c:pt idx="76">
                  <c:v>Q1/20</c:v>
                </c:pt>
                <c:pt idx="77">
                  <c:v>Q2/20</c:v>
                </c:pt>
                <c:pt idx="78">
                  <c:v>Q3/20</c:v>
                </c:pt>
                <c:pt idx="79">
                  <c:v>Q4/20</c:v>
                </c:pt>
                <c:pt idx="80">
                  <c:v>Q1/21</c:v>
                </c:pt>
                <c:pt idx="81">
                  <c:v>Q2/21</c:v>
                </c:pt>
                <c:pt idx="82">
                  <c:v>Q3/21</c:v>
                </c:pt>
                <c:pt idx="83">
                  <c:v>Q4/21</c:v>
                </c:pt>
                <c:pt idx="84">
                  <c:v>Q1/22</c:v>
                </c:pt>
                <c:pt idx="85">
                  <c:v>Q2/22</c:v>
                </c:pt>
                <c:pt idx="86">
                  <c:v>Q3/22</c:v>
                </c:pt>
                <c:pt idx="87">
                  <c:v>Q4/22</c:v>
                </c:pt>
                <c:pt idx="88">
                  <c:v>Q1/23</c:v>
                </c:pt>
                <c:pt idx="89">
                  <c:v>Q2/23</c:v>
                </c:pt>
                <c:pt idx="90">
                  <c:v>Q3/23</c:v>
                </c:pt>
                <c:pt idx="91">
                  <c:v>Q4/24</c:v>
                </c:pt>
                <c:pt idx="92">
                  <c:v>Q1/24</c:v>
                </c:pt>
                <c:pt idx="93">
                  <c:v>Q2/24</c:v>
                </c:pt>
                <c:pt idx="94">
                  <c:v>Q3/24</c:v>
                </c:pt>
                <c:pt idx="95">
                  <c:v>Q4/24</c:v>
                </c:pt>
              </c:strCache>
            </c:strRef>
          </c:cat>
          <c:val>
            <c:numRef>
              <c:f>'Grafikon T2-1'!$C$3:$C$98</c:f>
              <c:numCache>
                <c:formatCode>General</c:formatCode>
                <c:ptCount val="96"/>
                <c:pt idx="0">
                  <c:v>66.511569011456345</c:v>
                </c:pt>
                <c:pt idx="1">
                  <c:v>66.312034304421985</c:v>
                </c:pt>
                <c:pt idx="2">
                  <c:v>67.505650921901577</c:v>
                </c:pt>
                <c:pt idx="3">
                  <c:v>69.260797845871025</c:v>
                </c:pt>
                <c:pt idx="4" formatCode="0.0">
                  <c:v>69.953405824329735</c:v>
                </c:pt>
                <c:pt idx="5" formatCode="0.0">
                  <c:v>71.142613723343345</c:v>
                </c:pt>
                <c:pt idx="6" formatCode="0.0">
                  <c:v>72.992321680150269</c:v>
                </c:pt>
                <c:pt idx="7" formatCode="0.0">
                  <c:v>73.065314001830416</c:v>
                </c:pt>
                <c:pt idx="8" formatCode="0.0">
                  <c:v>73.722901827846897</c:v>
                </c:pt>
                <c:pt idx="9" formatCode="0.0">
                  <c:v>75.197359864403822</c:v>
                </c:pt>
                <c:pt idx="10" formatCode="0.0">
                  <c:v>75.498149303861453</c:v>
                </c:pt>
                <c:pt idx="11" formatCode="0.0">
                  <c:v>75.72464375177303</c:v>
                </c:pt>
                <c:pt idx="12" formatCode="0.0">
                  <c:v>77.54203520181558</c:v>
                </c:pt>
                <c:pt idx="13" formatCode="0.0">
                  <c:v>78.705165729842804</c:v>
                </c:pt>
                <c:pt idx="14" formatCode="0.0">
                  <c:v>80.043153547250142</c:v>
                </c:pt>
                <c:pt idx="15" formatCode="0.0">
                  <c:v>84.205397531707163</c:v>
                </c:pt>
                <c:pt idx="16" formatCode="0.0">
                  <c:v>81.089797823033976</c:v>
                </c:pt>
                <c:pt idx="17" formatCode="0.0">
                  <c:v>84.009030544663219</c:v>
                </c:pt>
                <c:pt idx="18" formatCode="0.0">
                  <c:v>86.19326533882446</c:v>
                </c:pt>
                <c:pt idx="19" formatCode="0.0">
                  <c:v>88.003323910939756</c:v>
                </c:pt>
                <c:pt idx="20" formatCode="0.0">
                  <c:v>86.155254108810041</c:v>
                </c:pt>
                <c:pt idx="21" formatCode="0.0">
                  <c:v>87.619893428659822</c:v>
                </c:pt>
                <c:pt idx="22" formatCode="0.0">
                  <c:v>88.583712256375065</c:v>
                </c:pt>
                <c:pt idx="23" formatCode="0.0">
                  <c:v>90.178219076989834</c:v>
                </c:pt>
                <c:pt idx="24" formatCode="0.0">
                  <c:v>93.514813182838452</c:v>
                </c:pt>
                <c:pt idx="25" formatCode="0.0">
                  <c:v>94.449961314666837</c:v>
                </c:pt>
                <c:pt idx="26" formatCode="0.0">
                  <c:v>95.016661082554847</c:v>
                </c:pt>
                <c:pt idx="27" formatCode="0.0">
                  <c:v>97.202044287453589</c:v>
                </c:pt>
                <c:pt idx="28" formatCode="0.0">
                  <c:v>99.534893350352476</c:v>
                </c:pt>
                <c:pt idx="29" formatCode="0.0">
                  <c:v>101.02791675060776</c:v>
                </c:pt>
                <c:pt idx="30" formatCode="0.0">
                  <c:v>100.21969341660291</c:v>
                </c:pt>
                <c:pt idx="31" formatCode="0.0">
                  <c:v>99.217496482436857</c:v>
                </c:pt>
                <c:pt idx="32" formatCode="0.0">
                  <c:v>96.538624077411058</c:v>
                </c:pt>
                <c:pt idx="33" formatCode="0.0">
                  <c:v>96.442085453333661</c:v>
                </c:pt>
                <c:pt idx="34" formatCode="0.0">
                  <c:v>97.213622136960325</c:v>
                </c:pt>
                <c:pt idx="35" formatCode="0.0">
                  <c:v>97.116408514823377</c:v>
                </c:pt>
                <c:pt idx="36" formatCode="0.0">
                  <c:v>97.89333978294195</c:v>
                </c:pt>
                <c:pt idx="37" formatCode="0.0">
                  <c:v>97.89333978294195</c:v>
                </c:pt>
                <c:pt idx="38" formatCode="0.0">
                  <c:v>99.068059860337272</c:v>
                </c:pt>
                <c:pt idx="39" formatCode="0.0">
                  <c:v>98.671787620895927</c:v>
                </c:pt>
                <c:pt idx="40" formatCode="0.0">
                  <c:v>99.461161921863095</c:v>
                </c:pt>
                <c:pt idx="41" formatCode="0.0">
                  <c:v>98.267627978800746</c:v>
                </c:pt>
                <c:pt idx="42" formatCode="0.0">
                  <c:v>98.169360350821961</c:v>
                </c:pt>
                <c:pt idx="43" formatCode="0.0">
                  <c:v>97.874852269769491</c:v>
                </c:pt>
                <c:pt idx="44" formatCode="0.0">
                  <c:v>97.287603156150894</c:v>
                </c:pt>
                <c:pt idx="45" formatCode="0.0">
                  <c:v>98.844204806649287</c:v>
                </c:pt>
                <c:pt idx="46" formatCode="0.0">
                  <c:v>97.75691855377616</c:v>
                </c:pt>
                <c:pt idx="47" formatCode="0.0">
                  <c:v>98.147946227991284</c:v>
                </c:pt>
                <c:pt idx="48" formatCode="0.0">
                  <c:v>97.460910604395337</c:v>
                </c:pt>
                <c:pt idx="49" formatCode="0.0">
                  <c:v>97.7532933362085</c:v>
                </c:pt>
                <c:pt idx="50" formatCode="0.0">
                  <c:v>99.903865789605092</c:v>
                </c:pt>
                <c:pt idx="51" formatCode="0.0">
                  <c:v>98.705019400129828</c:v>
                </c:pt>
                <c:pt idx="52" formatCode="0.0">
                  <c:v>97.816674225528672</c:v>
                </c:pt>
                <c:pt idx="53" formatCode="0.0">
                  <c:v>96.838507483273389</c:v>
                </c:pt>
                <c:pt idx="54" formatCode="0.0">
                  <c:v>95.385929871024288</c:v>
                </c:pt>
                <c:pt idx="55" formatCode="0.0">
                  <c:v>96.72133288921863</c:v>
                </c:pt>
                <c:pt idx="56" formatCode="0.0">
                  <c:v>97.785267551000032</c:v>
                </c:pt>
                <c:pt idx="57" formatCode="0.0">
                  <c:v>97.883052818551036</c:v>
                </c:pt>
                <c:pt idx="58" formatCode="0.0">
                  <c:v>97.589403660095371</c:v>
                </c:pt>
                <c:pt idx="59" formatCode="0.0">
                  <c:v>98.467708293036253</c:v>
                </c:pt>
                <c:pt idx="60" formatCode="0.0">
                  <c:v>99.846256209138758</c:v>
                </c:pt>
                <c:pt idx="61" formatCode="0.0">
                  <c:v>100.64502625881188</c:v>
                </c:pt>
                <c:pt idx="62" formatCode="0.0">
                  <c:v>101.24889641636476</c:v>
                </c:pt>
                <c:pt idx="63" formatCode="0.0">
                  <c:v>101.35014531278111</c:v>
                </c:pt>
                <c:pt idx="64" formatCode="0.0">
                  <c:v>102.05959632997059</c:v>
                </c:pt>
                <c:pt idx="65" formatCode="0.0">
                  <c:v>102.56989431162043</c:v>
                </c:pt>
                <c:pt idx="66" formatCode="0.0">
                  <c:v>103.59559325473664</c:v>
                </c:pt>
                <c:pt idx="67" formatCode="0.0">
                  <c:v>104.21716681426506</c:v>
                </c:pt>
                <c:pt idx="68" formatCode="0.0">
                  <c:v>106.92681315143595</c:v>
                </c:pt>
                <c:pt idx="69" formatCode="0.0">
                  <c:v>108.10300809610173</c:v>
                </c:pt>
                <c:pt idx="70" formatCode="0.0">
                  <c:v>108.10300809610173</c:v>
                </c:pt>
                <c:pt idx="71" formatCode="0.0">
                  <c:v>107.99490508800564</c:v>
                </c:pt>
                <c:pt idx="72" formatCode="0.0">
                  <c:v>109.83081847450175</c:v>
                </c:pt>
                <c:pt idx="73" formatCode="0.0">
                  <c:v>111.58811157009379</c:v>
                </c:pt>
                <c:pt idx="74" formatCode="0.0">
                  <c:v>114.15463813620592</c:v>
                </c:pt>
                <c:pt idx="75">
                  <c:v>115.7528030701128</c:v>
                </c:pt>
                <c:pt idx="76">
                  <c:v>115.98430867625302</c:v>
                </c:pt>
                <c:pt idx="77">
                  <c:v>103.80595626524646</c:v>
                </c:pt>
                <c:pt idx="78" formatCode="0.0">
                  <c:v>112.62946254779243</c:v>
                </c:pt>
                <c:pt idx="79">
                  <c:v>114.54416341110489</c:v>
                </c:pt>
                <c:pt idx="80">
                  <c:v>117.86594415002696</c:v>
                </c:pt>
                <c:pt idx="81">
                  <c:v>119.04460359152722</c:v>
                </c:pt>
                <c:pt idx="82">
                  <c:v>122.02071868131539</c:v>
                </c:pt>
                <c:pt idx="83">
                  <c:v>123.48496730549118</c:v>
                </c:pt>
                <c:pt idx="84">
                  <c:v>123.23799737088019</c:v>
                </c:pt>
                <c:pt idx="85">
                  <c:v>123.97742535510548</c:v>
                </c:pt>
                <c:pt idx="86">
                  <c:v>123.35753822832996</c:v>
                </c:pt>
                <c:pt idx="87">
                  <c:v>124.59111361061326</c:v>
                </c:pt>
                <c:pt idx="88">
                  <c:v>126.08620697394059</c:v>
                </c:pt>
                <c:pt idx="89">
                  <c:v>127.59924145762788</c:v>
                </c:pt>
                <c:pt idx="90">
                  <c:v>129.5132300794923</c:v>
                </c:pt>
                <c:pt idx="91">
                  <c:v>131.06738884044623</c:v>
                </c:pt>
                <c:pt idx="92">
                  <c:v>131.72272578464842</c:v>
                </c:pt>
                <c:pt idx="93">
                  <c:v>133.3033984940642</c:v>
                </c:pt>
                <c:pt idx="94">
                  <c:v>133.96991548653452</c:v>
                </c:pt>
                <c:pt idx="95">
                  <c:v>135.44358455688638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FF-4120-9A7F-8EAE52CC5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1220496"/>
        <c:axId val="-261218320"/>
      </c:lineChart>
      <c:catAx>
        <c:axId val="-26122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6121832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61218320"/>
        <c:scaling>
          <c:orientation val="minMax"/>
          <c:max val="140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61220496"/>
        <c:crosses val="autoZero"/>
        <c:crossBetween val="between"/>
      </c:valAx>
      <c:catAx>
        <c:axId val="-2612215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61216144"/>
        <c:crosses val="autoZero"/>
        <c:auto val="1"/>
        <c:lblAlgn val="ctr"/>
        <c:lblOffset val="100"/>
        <c:noMultiLvlLbl val="0"/>
      </c:catAx>
      <c:valAx>
        <c:axId val="-261216144"/>
        <c:scaling>
          <c:orientation val="minMax"/>
          <c:max val="100"/>
        </c:scaling>
        <c:delete val="0"/>
        <c:axPos val="r"/>
        <c:numFmt formatCode="General" sourceLinked="1"/>
        <c:majorTickMark val="none"/>
        <c:minorTickMark val="none"/>
        <c:tickLblPos val="none"/>
        <c:crossAx val="-261221584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3910692506069697"/>
          <c:y val="0.68272818340536368"/>
          <c:w val="0.6062719819133332"/>
          <c:h val="7.6657030825152406E-2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zero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Broj zaposlenih industrijskim granama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2010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Grafikon4!$A$5:$A$29</c:f>
              <c:strCache>
                <c:ptCount val="24"/>
                <c:pt idx="0">
                  <c:v>hrana</c:v>
                </c:pt>
                <c:pt idx="1">
                  <c:v>piće</c:v>
                </c:pt>
                <c:pt idx="2">
                  <c:v>duvan</c:v>
                </c:pt>
                <c:pt idx="3">
                  <c:v>tekst</c:v>
                </c:pt>
                <c:pt idx="4">
                  <c:v>odeća</c:v>
                </c:pt>
                <c:pt idx="5">
                  <c:v>koža</c:v>
                </c:pt>
                <c:pt idx="6">
                  <c:v>drvna</c:v>
                </c:pt>
                <c:pt idx="7">
                  <c:v>papir</c:v>
                </c:pt>
                <c:pt idx="8">
                  <c:v>štamp i sl</c:v>
                </c:pt>
                <c:pt idx="9">
                  <c:v>nafta</c:v>
                </c:pt>
                <c:pt idx="10">
                  <c:v>hemija</c:v>
                </c:pt>
                <c:pt idx="11">
                  <c:v>farmac</c:v>
                </c:pt>
                <c:pt idx="12">
                  <c:v>gum i plast</c:v>
                </c:pt>
                <c:pt idx="13">
                  <c:v>nematali</c:v>
                </c:pt>
                <c:pt idx="14">
                  <c:v>metali</c:v>
                </c:pt>
                <c:pt idx="15">
                  <c:v>metalni pr.</c:v>
                </c:pt>
                <c:pt idx="16">
                  <c:v>računari</c:v>
                </c:pt>
                <c:pt idx="17">
                  <c:v>elektr. Opr.</c:v>
                </c:pt>
                <c:pt idx="18">
                  <c:v>mašine ost.</c:v>
                </c:pt>
                <c:pt idx="19">
                  <c:v>auto</c:v>
                </c:pt>
                <c:pt idx="20">
                  <c:v>saob. Ost.</c:v>
                </c:pt>
                <c:pt idx="21">
                  <c:v>nameš</c:v>
                </c:pt>
                <c:pt idx="22">
                  <c:v>ostalo</c:v>
                </c:pt>
                <c:pt idx="23">
                  <c:v>montaža</c:v>
                </c:pt>
              </c:strCache>
            </c:strRef>
          </c:cat>
          <c:val>
            <c:numRef>
              <c:f>Grafikon4!$D$5:$D$29</c:f>
              <c:numCache>
                <c:formatCode>General</c:formatCode>
                <c:ptCount val="24"/>
                <c:pt idx="0">
                  <c:v>86120</c:v>
                </c:pt>
                <c:pt idx="1">
                  <c:v>11616</c:v>
                </c:pt>
                <c:pt idx="2">
                  <c:v>1601</c:v>
                </c:pt>
                <c:pt idx="3">
                  <c:v>8942</c:v>
                </c:pt>
                <c:pt idx="4">
                  <c:v>29980</c:v>
                </c:pt>
                <c:pt idx="5">
                  <c:v>10810</c:v>
                </c:pt>
                <c:pt idx="6">
                  <c:v>14747</c:v>
                </c:pt>
                <c:pt idx="7">
                  <c:v>8297</c:v>
                </c:pt>
                <c:pt idx="8">
                  <c:v>9817</c:v>
                </c:pt>
                <c:pt idx="9">
                  <c:v>3257</c:v>
                </c:pt>
                <c:pt idx="10">
                  <c:v>16050</c:v>
                </c:pt>
                <c:pt idx="11">
                  <c:v>5692</c:v>
                </c:pt>
                <c:pt idx="12">
                  <c:v>21598</c:v>
                </c:pt>
                <c:pt idx="13">
                  <c:v>19128</c:v>
                </c:pt>
                <c:pt idx="14">
                  <c:v>17809</c:v>
                </c:pt>
                <c:pt idx="15">
                  <c:v>42988</c:v>
                </c:pt>
                <c:pt idx="16">
                  <c:v>12039</c:v>
                </c:pt>
                <c:pt idx="17">
                  <c:v>15987</c:v>
                </c:pt>
                <c:pt idx="18">
                  <c:v>19198</c:v>
                </c:pt>
                <c:pt idx="19">
                  <c:v>18060</c:v>
                </c:pt>
                <c:pt idx="20">
                  <c:v>5249</c:v>
                </c:pt>
                <c:pt idx="21">
                  <c:v>14777</c:v>
                </c:pt>
                <c:pt idx="22">
                  <c:v>7470</c:v>
                </c:pt>
                <c:pt idx="23">
                  <c:v>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6-4E95-AA75-BE1D3717D114}"/>
            </c:ext>
          </c:extLst>
        </c:ser>
        <c:ser>
          <c:idx val="1"/>
          <c:order val="1"/>
          <c:tx>
            <c:v>2019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Grafikon4!$A$5:$A$29</c:f>
              <c:strCache>
                <c:ptCount val="24"/>
                <c:pt idx="0">
                  <c:v>hrana</c:v>
                </c:pt>
                <c:pt idx="1">
                  <c:v>piće</c:v>
                </c:pt>
                <c:pt idx="2">
                  <c:v>duvan</c:v>
                </c:pt>
                <c:pt idx="3">
                  <c:v>tekst</c:v>
                </c:pt>
                <c:pt idx="4">
                  <c:v>odeća</c:v>
                </c:pt>
                <c:pt idx="5">
                  <c:v>koža</c:v>
                </c:pt>
                <c:pt idx="6">
                  <c:v>drvna</c:v>
                </c:pt>
                <c:pt idx="7">
                  <c:v>papir</c:v>
                </c:pt>
                <c:pt idx="8">
                  <c:v>štamp i sl</c:v>
                </c:pt>
                <c:pt idx="9">
                  <c:v>nafta</c:v>
                </c:pt>
                <c:pt idx="10">
                  <c:v>hemija</c:v>
                </c:pt>
                <c:pt idx="11">
                  <c:v>farmac</c:v>
                </c:pt>
                <c:pt idx="12">
                  <c:v>gum i plast</c:v>
                </c:pt>
                <c:pt idx="13">
                  <c:v>nematali</c:v>
                </c:pt>
                <c:pt idx="14">
                  <c:v>metali</c:v>
                </c:pt>
                <c:pt idx="15">
                  <c:v>metalni pr.</c:v>
                </c:pt>
                <c:pt idx="16">
                  <c:v>računari</c:v>
                </c:pt>
                <c:pt idx="17">
                  <c:v>elektr. Opr.</c:v>
                </c:pt>
                <c:pt idx="18">
                  <c:v>mašine ost.</c:v>
                </c:pt>
                <c:pt idx="19">
                  <c:v>auto</c:v>
                </c:pt>
                <c:pt idx="20">
                  <c:v>saob. Ost.</c:v>
                </c:pt>
                <c:pt idx="21">
                  <c:v>nameš</c:v>
                </c:pt>
                <c:pt idx="22">
                  <c:v>ostalo</c:v>
                </c:pt>
                <c:pt idx="23">
                  <c:v>montaža</c:v>
                </c:pt>
              </c:strCache>
            </c:strRef>
          </c:cat>
          <c:val>
            <c:numRef>
              <c:f>Grafikon4!$M$5:$M$29</c:f>
              <c:numCache>
                <c:formatCode>General</c:formatCode>
                <c:ptCount val="24"/>
                <c:pt idx="0">
                  <c:v>89724</c:v>
                </c:pt>
                <c:pt idx="1">
                  <c:v>7506</c:v>
                </c:pt>
                <c:pt idx="2">
                  <c:v>1269</c:v>
                </c:pt>
                <c:pt idx="3">
                  <c:v>12417</c:v>
                </c:pt>
                <c:pt idx="4">
                  <c:v>37206</c:v>
                </c:pt>
                <c:pt idx="5">
                  <c:v>14286</c:v>
                </c:pt>
                <c:pt idx="6">
                  <c:v>16864</c:v>
                </c:pt>
                <c:pt idx="7">
                  <c:v>8468</c:v>
                </c:pt>
                <c:pt idx="8">
                  <c:v>9651</c:v>
                </c:pt>
                <c:pt idx="9">
                  <c:v>1219</c:v>
                </c:pt>
                <c:pt idx="10">
                  <c:v>13219</c:v>
                </c:pt>
                <c:pt idx="11">
                  <c:v>4529</c:v>
                </c:pt>
                <c:pt idx="12">
                  <c:v>28802</c:v>
                </c:pt>
                <c:pt idx="13">
                  <c:v>14137</c:v>
                </c:pt>
                <c:pt idx="14">
                  <c:v>15082</c:v>
                </c:pt>
                <c:pt idx="15">
                  <c:v>52850</c:v>
                </c:pt>
                <c:pt idx="16">
                  <c:v>7413</c:v>
                </c:pt>
                <c:pt idx="17">
                  <c:v>26126</c:v>
                </c:pt>
                <c:pt idx="18">
                  <c:v>15999</c:v>
                </c:pt>
                <c:pt idx="19">
                  <c:v>40430</c:v>
                </c:pt>
                <c:pt idx="20">
                  <c:v>2100</c:v>
                </c:pt>
                <c:pt idx="21">
                  <c:v>19204</c:v>
                </c:pt>
                <c:pt idx="22">
                  <c:v>7852</c:v>
                </c:pt>
                <c:pt idx="23">
                  <c:v>13295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26-4E95-AA75-BE1D3717D114}"/>
            </c:ext>
          </c:extLst>
        </c:ser>
        <c:ser>
          <c:idx val="0"/>
          <c:order val="2"/>
          <c:tx>
            <c:v>2024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Grafikon4!$A$5:$A$29</c:f>
              <c:strCache>
                <c:ptCount val="24"/>
                <c:pt idx="0">
                  <c:v>hrana</c:v>
                </c:pt>
                <c:pt idx="1">
                  <c:v>piće</c:v>
                </c:pt>
                <c:pt idx="2">
                  <c:v>duvan</c:v>
                </c:pt>
                <c:pt idx="3">
                  <c:v>tekst</c:v>
                </c:pt>
                <c:pt idx="4">
                  <c:v>odeća</c:v>
                </c:pt>
                <c:pt idx="5">
                  <c:v>koža</c:v>
                </c:pt>
                <c:pt idx="6">
                  <c:v>drvna</c:v>
                </c:pt>
                <c:pt idx="7">
                  <c:v>papir</c:v>
                </c:pt>
                <c:pt idx="8">
                  <c:v>štamp i sl</c:v>
                </c:pt>
                <c:pt idx="9">
                  <c:v>nafta</c:v>
                </c:pt>
                <c:pt idx="10">
                  <c:v>hemija</c:v>
                </c:pt>
                <c:pt idx="11">
                  <c:v>farmac</c:v>
                </c:pt>
                <c:pt idx="12">
                  <c:v>gum i plast</c:v>
                </c:pt>
                <c:pt idx="13">
                  <c:v>nematali</c:v>
                </c:pt>
                <c:pt idx="14">
                  <c:v>metali</c:v>
                </c:pt>
                <c:pt idx="15">
                  <c:v>metalni pr.</c:v>
                </c:pt>
                <c:pt idx="16">
                  <c:v>računari</c:v>
                </c:pt>
                <c:pt idx="17">
                  <c:v>elektr. Opr.</c:v>
                </c:pt>
                <c:pt idx="18">
                  <c:v>mašine ost.</c:v>
                </c:pt>
                <c:pt idx="19">
                  <c:v>auto</c:v>
                </c:pt>
                <c:pt idx="20">
                  <c:v>saob. Ost.</c:v>
                </c:pt>
                <c:pt idx="21">
                  <c:v>nameš</c:v>
                </c:pt>
                <c:pt idx="22">
                  <c:v>ostalo</c:v>
                </c:pt>
                <c:pt idx="23">
                  <c:v>montaža</c:v>
                </c:pt>
              </c:strCache>
            </c:strRef>
          </c:cat>
          <c:val>
            <c:numRef>
              <c:f>Grafikon4!$R$5:$R$29</c:f>
              <c:numCache>
                <c:formatCode>General</c:formatCode>
                <c:ptCount val="24"/>
                <c:pt idx="0">
                  <c:v>91800</c:v>
                </c:pt>
                <c:pt idx="1">
                  <c:v>8717</c:v>
                </c:pt>
                <c:pt idx="2">
                  <c:v>1567</c:v>
                </c:pt>
                <c:pt idx="3">
                  <c:v>11850</c:v>
                </c:pt>
                <c:pt idx="4">
                  <c:v>31915</c:v>
                </c:pt>
                <c:pt idx="5">
                  <c:v>11668</c:v>
                </c:pt>
                <c:pt idx="6">
                  <c:v>15675</c:v>
                </c:pt>
                <c:pt idx="7">
                  <c:v>9467</c:v>
                </c:pt>
                <c:pt idx="8">
                  <c:v>8932</c:v>
                </c:pt>
                <c:pt idx="9">
                  <c:v>5373</c:v>
                </c:pt>
                <c:pt idx="10">
                  <c:v>14572</c:v>
                </c:pt>
                <c:pt idx="11">
                  <c:v>5225</c:v>
                </c:pt>
                <c:pt idx="12">
                  <c:v>33980</c:v>
                </c:pt>
                <c:pt idx="13">
                  <c:v>14489</c:v>
                </c:pt>
                <c:pt idx="14">
                  <c:v>15333</c:v>
                </c:pt>
                <c:pt idx="15">
                  <c:v>55181</c:v>
                </c:pt>
                <c:pt idx="16">
                  <c:v>7631</c:v>
                </c:pt>
                <c:pt idx="17">
                  <c:v>25790</c:v>
                </c:pt>
                <c:pt idx="18">
                  <c:v>17568</c:v>
                </c:pt>
                <c:pt idx="19">
                  <c:v>68145</c:v>
                </c:pt>
                <c:pt idx="20">
                  <c:v>2491</c:v>
                </c:pt>
                <c:pt idx="21">
                  <c:v>21590</c:v>
                </c:pt>
                <c:pt idx="22">
                  <c:v>8029</c:v>
                </c:pt>
                <c:pt idx="23">
                  <c:v>10951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26-4E95-AA75-BE1D3717D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58792208"/>
        <c:axId val="-258803088"/>
      </c:barChart>
      <c:catAx>
        <c:axId val="-2587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3088"/>
        <c:crosses val="autoZero"/>
        <c:auto val="1"/>
        <c:lblAlgn val="ctr"/>
        <c:lblOffset val="100"/>
        <c:noMultiLvlLbl val="0"/>
      </c:catAx>
      <c:valAx>
        <c:axId val="-25880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Indeks realnih zarada (2011=100)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0"/>
                  <c:y val="-4.5592705167173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3-4E06-9B87-6D4483C643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Grafikon6!$A$2:$A$17</c:f>
              <c:strCache>
                <c:ptCount val="1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  <c:pt idx="15">
                  <c:v>Q4 2024</c:v>
                </c:pt>
              </c:strCache>
            </c:strRef>
          </c:cat>
          <c:val>
            <c:numRef>
              <c:f>Grafikon6!$C$2:$C$17</c:f>
              <c:numCache>
                <c:formatCode>0.0</c:formatCode>
                <c:ptCount val="16"/>
                <c:pt idx="0" formatCode="General">
                  <c:v>101.1</c:v>
                </c:pt>
                <c:pt idx="1">
                  <c:v>99.583499999999987</c:v>
                </c:pt>
                <c:pt idx="2">
                  <c:v>98.089747499999987</c:v>
                </c:pt>
                <c:pt idx="3">
                  <c:v>96.029862802499991</c:v>
                </c:pt>
                <c:pt idx="4">
                  <c:v>98.430609372562486</c:v>
                </c:pt>
                <c:pt idx="5">
                  <c:v>99.316484856915565</c:v>
                </c:pt>
                <c:pt idx="6">
                  <c:v>103.68641019061987</c:v>
                </c:pt>
                <c:pt idx="7">
                  <c:v>112.49975505682256</c:v>
                </c:pt>
                <c:pt idx="8">
                  <c:v>121.1622361961979</c:v>
                </c:pt>
                <c:pt idx="9">
                  <c:v>127.70499695079259</c:v>
                </c:pt>
                <c:pt idx="10">
                  <c:v>129.87598189895607</c:v>
                </c:pt>
                <c:pt idx="11">
                  <c:v>132.99300546453102</c:v>
                </c:pt>
                <c:pt idx="12">
                  <c:v>143.68368319869313</c:v>
                </c:pt>
                <c:pt idx="13">
                  <c:v>144.64078380305099</c:v>
                </c:pt>
                <c:pt idx="14">
                  <c:v>142.37765036434917</c:v>
                </c:pt>
                <c:pt idx="15">
                  <c:v>149.14016589443838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23-4E06-9B87-6D4483C64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58802000"/>
        <c:axId val="-258801456"/>
      </c:lineChart>
      <c:catAx>
        <c:axId val="-25880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1456"/>
        <c:crosses val="autoZero"/>
        <c:auto val="1"/>
        <c:lblAlgn val="ctr"/>
        <c:lblOffset val="100"/>
        <c:noMultiLvlLbl val="0"/>
      </c:catAx>
      <c:valAx>
        <c:axId val="-258801456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Kretanje produktivnost i</a:t>
            </a:r>
            <a:r>
              <a:rPr lang="sr-Latn-R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JTR 2018=100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05555555555556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Grafikon10!$I$38</c:f>
              <c:strCache>
                <c:ptCount val="1"/>
                <c:pt idx="0">
                  <c:v>Produktivnost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Grafikon10!$H$39:$H$45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Grafikon10!$I$39:$I$45</c:f>
              <c:numCache>
                <c:formatCode>0.0</c:formatCode>
                <c:ptCount val="7"/>
                <c:pt idx="0">
                  <c:v>100</c:v>
                </c:pt>
                <c:pt idx="1">
                  <c:v>101.97933075615808</c:v>
                </c:pt>
                <c:pt idx="2">
                  <c:v>99.111342746704551</c:v>
                </c:pt>
                <c:pt idx="3">
                  <c:v>103.38917517965464</c:v>
                </c:pt>
                <c:pt idx="4">
                  <c:v>103.44413882669382</c:v>
                </c:pt>
                <c:pt idx="5">
                  <c:v>105.87539738836585</c:v>
                </c:pt>
                <c:pt idx="6">
                  <c:v>109.3280632798171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C9-4E41-935E-912709AA5EC0}"/>
            </c:ext>
          </c:extLst>
        </c:ser>
        <c:ser>
          <c:idx val="1"/>
          <c:order val="1"/>
          <c:tx>
            <c:strRef>
              <c:f>Grafikon10!$J$38</c:f>
              <c:strCache>
                <c:ptCount val="1"/>
                <c:pt idx="0">
                  <c:v>JTR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Grafikon10!$H$39:$H$45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Grafikon10!$J$39:$J$45</c:f>
              <c:numCache>
                <c:formatCode>0.0</c:formatCode>
                <c:ptCount val="7"/>
                <c:pt idx="0">
                  <c:v>100</c:v>
                </c:pt>
                <c:pt idx="1">
                  <c:v>106.39410868407583</c:v>
                </c:pt>
                <c:pt idx="2">
                  <c:v>117.90224686859609</c:v>
                </c:pt>
                <c:pt idx="3">
                  <c:v>119.12721306266585</c:v>
                </c:pt>
                <c:pt idx="4">
                  <c:v>121.08800300503542</c:v>
                </c:pt>
                <c:pt idx="5">
                  <c:v>120.75322883227297</c:v>
                </c:pt>
                <c:pt idx="6">
                  <c:v>127.49431589195525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C9-4E41-935E-912709AA5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58799280"/>
        <c:axId val="-258794928"/>
      </c:lineChart>
      <c:catAx>
        <c:axId val="-25879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4928"/>
        <c:crosses val="autoZero"/>
        <c:auto val="1"/>
        <c:lblAlgn val="ctr"/>
        <c:lblOffset val="100"/>
        <c:noMultiLvlLbl val="0"/>
      </c:catAx>
      <c:valAx>
        <c:axId val="-258794928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78806934787723"/>
          <c:y val="4.6692607003891572E-2"/>
          <c:w val="0.80318591163634279"/>
          <c:h val="0.66608171164106622"/>
        </c:manualLayout>
      </c:layout>
      <c:lineChart>
        <c:grouping val="standard"/>
        <c:varyColors val="0"/>
        <c:ser>
          <c:idx val="0"/>
          <c:order val="0"/>
          <c:tx>
            <c:strRef>
              <c:f>'T4-3'!$A$4</c:f>
              <c:strCache>
                <c:ptCount val="1"/>
                <c:pt idx="0">
                  <c:v>Izvoz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'T4-3'!$B$2:$AS$3</c:f>
              <c:multiLvlStrCache>
                <c:ptCount val="4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'T4-3'!$B$4:$AS$4</c:f>
              <c:numCache>
                <c:formatCode>General</c:formatCode>
                <c:ptCount val="44"/>
                <c:pt idx="0">
                  <c:v>2.6721723600000002</c:v>
                </c:pt>
                <c:pt idx="1">
                  <c:v>2.6568596100000001</c:v>
                </c:pt>
                <c:pt idx="2">
                  <c:v>2.6281008400000001</c:v>
                </c:pt>
                <c:pt idx="3">
                  <c:v>2.6802752299999999</c:v>
                </c:pt>
                <c:pt idx="4">
                  <c:v>2.7777080000000001</c:v>
                </c:pt>
                <c:pt idx="5">
                  <c:v>2.9106102499999995</c:v>
                </c:pt>
                <c:pt idx="6">
                  <c:v>2.89081805</c:v>
                </c:pt>
                <c:pt idx="7">
                  <c:v>2.87740938</c:v>
                </c:pt>
                <c:pt idx="8">
                  <c:v>3.1195415</c:v>
                </c:pt>
                <c:pt idx="9">
                  <c:v>3.1465033</c:v>
                </c:pt>
                <c:pt idx="10">
                  <c:v>3.1546159</c:v>
                </c:pt>
                <c:pt idx="11">
                  <c:v>3.3474143000000001</c:v>
                </c:pt>
                <c:pt idx="12">
                  <c:v>3.4162424000000002</c:v>
                </c:pt>
                <c:pt idx="13">
                  <c:v>3.5335945</c:v>
                </c:pt>
                <c:pt idx="14">
                  <c:v>3.5559053999999994</c:v>
                </c:pt>
                <c:pt idx="15">
                  <c:v>3.5943160999999995</c:v>
                </c:pt>
                <c:pt idx="16">
                  <c:v>3.6604554999999999</c:v>
                </c:pt>
                <c:pt idx="17">
                  <c:v>3.7373582999999999</c:v>
                </c:pt>
                <c:pt idx="18">
                  <c:v>3.8483146000000001</c:v>
                </c:pt>
                <c:pt idx="19">
                  <c:v>3.8596637999999999</c:v>
                </c:pt>
                <c:pt idx="20">
                  <c:v>3.9313088999999999</c:v>
                </c:pt>
                <c:pt idx="21">
                  <c:v>4.0825563000000002</c:v>
                </c:pt>
                <c:pt idx="22">
                  <c:v>4.1561883999999996</c:v>
                </c:pt>
                <c:pt idx="23">
                  <c:v>4.2462324999999996</c:v>
                </c:pt>
                <c:pt idx="24">
                  <c:v>4.0957900999999994</c:v>
                </c:pt>
                <c:pt idx="25">
                  <c:v>3.2720637299999997</c:v>
                </c:pt>
                <c:pt idx="26">
                  <c:v>4.1754185999999995</c:v>
                </c:pt>
                <c:pt idx="27">
                  <c:v>4.5551610999999994</c:v>
                </c:pt>
                <c:pt idx="28">
                  <c:v>4.8024102999999991</c:v>
                </c:pt>
                <c:pt idx="29">
                  <c:v>4.9354773000000005</c:v>
                </c:pt>
                <c:pt idx="30">
                  <c:v>5.4221133999999997</c:v>
                </c:pt>
                <c:pt idx="31">
                  <c:v>5.8561755</c:v>
                </c:pt>
                <c:pt idx="32">
                  <c:v>6.2746302999999992</c:v>
                </c:pt>
                <c:pt idx="33">
                  <c:v>6.6346082000000006</c:v>
                </c:pt>
                <c:pt idx="34">
                  <c:v>6.8901632000000008</c:v>
                </c:pt>
                <c:pt idx="35">
                  <c:v>7.1573294999999995</c:v>
                </c:pt>
                <c:pt idx="36">
                  <c:v>7.1791751000000001</c:v>
                </c:pt>
                <c:pt idx="37">
                  <c:v>6.9376207000000001</c:v>
                </c:pt>
                <c:pt idx="38">
                  <c:v>6.8842808000000009</c:v>
                </c:pt>
                <c:pt idx="39">
                  <c:v>7.0021388000000009</c:v>
                </c:pt>
                <c:pt idx="40">
                  <c:v>7.1592095000000002</c:v>
                </c:pt>
                <c:pt idx="41">
                  <c:v>7.0996177999999999</c:v>
                </c:pt>
                <c:pt idx="42">
                  <c:v>7.1273474000000006</c:v>
                </c:pt>
                <c:pt idx="43">
                  <c:v>7.1509421999999994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33-47A7-8907-7A37F3639E06}"/>
            </c:ext>
          </c:extLst>
        </c:ser>
        <c:ser>
          <c:idx val="1"/>
          <c:order val="1"/>
          <c:tx>
            <c:strRef>
              <c:f>'T4-3'!$A$5</c:f>
              <c:strCache>
                <c:ptCount val="1"/>
                <c:pt idx="0">
                  <c:v>Uvoz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noFill/>
              <a:ln>
                <a:noFill/>
              </a:ln>
            </c:spPr>
          </c:marker>
          <c:cat>
            <c:multiLvlStrRef>
              <c:f>'T4-3'!$B$2:$AS$3</c:f>
              <c:multiLvlStrCache>
                <c:ptCount val="4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'T4-3'!$B$5:$AS$5</c:f>
              <c:numCache>
                <c:formatCode>General</c:formatCode>
                <c:ptCount val="44"/>
                <c:pt idx="0">
                  <c:v>3.6015151999999997</c:v>
                </c:pt>
                <c:pt idx="1">
                  <c:v>3.7118574000000004</c:v>
                </c:pt>
                <c:pt idx="2">
                  <c:v>3.7874026999999999</c:v>
                </c:pt>
                <c:pt idx="3">
                  <c:v>3.6402357000000003</c:v>
                </c:pt>
                <c:pt idx="4">
                  <c:v>3.7429972999999999</c:v>
                </c:pt>
                <c:pt idx="5">
                  <c:v>3.7684229</c:v>
                </c:pt>
                <c:pt idx="6">
                  <c:v>3.7789429999999999</c:v>
                </c:pt>
                <c:pt idx="7">
                  <c:v>3.7907514</c:v>
                </c:pt>
                <c:pt idx="8">
                  <c:v>3.8178584999999998</c:v>
                </c:pt>
                <c:pt idx="9">
                  <c:v>4.088298</c:v>
                </c:pt>
                <c:pt idx="10">
                  <c:v>3.9481704</c:v>
                </c:pt>
                <c:pt idx="11">
                  <c:v>4.0576986000000002</c:v>
                </c:pt>
                <c:pt idx="12">
                  <c:v>4.3952638999999998</c:v>
                </c:pt>
                <c:pt idx="13">
                  <c:v>4.4930951000000006</c:v>
                </c:pt>
                <c:pt idx="14">
                  <c:v>4.4604410999999997</c:v>
                </c:pt>
                <c:pt idx="15">
                  <c:v>4.6842142000000004</c:v>
                </c:pt>
                <c:pt idx="16">
                  <c:v>4.8792704000000002</c:v>
                </c:pt>
                <c:pt idx="17">
                  <c:v>4.9274943000000002</c:v>
                </c:pt>
                <c:pt idx="18">
                  <c:v>5.1004228000000005</c:v>
                </c:pt>
                <c:pt idx="19">
                  <c:v>5.2770968999999992</c:v>
                </c:pt>
                <c:pt idx="20">
                  <c:v>5.3624887000000001</c:v>
                </c:pt>
                <c:pt idx="21">
                  <c:v>5.3823789</c:v>
                </c:pt>
                <c:pt idx="22">
                  <c:v>5.4931854000000007</c:v>
                </c:pt>
                <c:pt idx="23">
                  <c:v>5.7884941000000003</c:v>
                </c:pt>
                <c:pt idx="24">
                  <c:v>5.8429188999999999</c:v>
                </c:pt>
                <c:pt idx="25">
                  <c:v>4.3144065999999999</c:v>
                </c:pt>
                <c:pt idx="26">
                  <c:v>5.4636044999999998</c:v>
                </c:pt>
                <c:pt idx="27">
                  <c:v>5.7190914999999993</c:v>
                </c:pt>
                <c:pt idx="28">
                  <c:v>5.8843158999999998</c:v>
                </c:pt>
                <c:pt idx="29">
                  <c:v>6.5549230000000005</c:v>
                </c:pt>
                <c:pt idx="30">
                  <c:v>7.0016926999999995</c:v>
                </c:pt>
                <c:pt idx="31">
                  <c:v>7.5129241000000002</c:v>
                </c:pt>
                <c:pt idx="32">
                  <c:v>9.1549576000000012</c:v>
                </c:pt>
                <c:pt idx="33">
                  <c:v>9.3936761999999998</c:v>
                </c:pt>
                <c:pt idx="34">
                  <c:v>8.8425311000000004</c:v>
                </c:pt>
                <c:pt idx="35">
                  <c:v>8.9067772999999999</c:v>
                </c:pt>
                <c:pt idx="36">
                  <c:v>9.3390875999999992</c:v>
                </c:pt>
                <c:pt idx="37">
                  <c:v>8.478200799999998</c:v>
                </c:pt>
                <c:pt idx="38">
                  <c:v>8.1209153999999995</c:v>
                </c:pt>
                <c:pt idx="39">
                  <c:v>8.7000910000000005</c:v>
                </c:pt>
                <c:pt idx="40">
                  <c:v>8.9667731000000011</c:v>
                </c:pt>
                <c:pt idx="41">
                  <c:v>8.9908729999999988</c:v>
                </c:pt>
                <c:pt idx="42">
                  <c:v>9.3220628999999988</c:v>
                </c:pt>
                <c:pt idx="43">
                  <c:v>9.3354946999999999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33-47A7-8907-7A37F3639E06}"/>
            </c:ext>
          </c:extLst>
        </c:ser>
        <c:ser>
          <c:idx val="2"/>
          <c:order val="2"/>
          <c:tx>
            <c:strRef>
              <c:f>'T4-3'!$A$6</c:f>
              <c:strCache>
                <c:ptCount val="1"/>
                <c:pt idx="0">
                  <c:v>Robni deficit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5"/>
            <c:spPr>
              <a:noFill/>
              <a:ln>
                <a:noFill/>
              </a:ln>
            </c:spPr>
          </c:marker>
          <c:cat>
            <c:multiLvlStrRef>
              <c:f>'T4-3'!$B$2:$AS$3</c:f>
              <c:multiLvlStrCache>
                <c:ptCount val="4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'T4-3'!$B$6:$AS$6</c:f>
              <c:numCache>
                <c:formatCode>General</c:formatCode>
                <c:ptCount val="44"/>
                <c:pt idx="0">
                  <c:v>-0.92934283999999978</c:v>
                </c:pt>
                <c:pt idx="1">
                  <c:v>-1.0549977900000003</c:v>
                </c:pt>
                <c:pt idx="2">
                  <c:v>-1.15930186</c:v>
                </c:pt>
                <c:pt idx="3">
                  <c:v>-0.9599604700000004</c:v>
                </c:pt>
                <c:pt idx="4">
                  <c:v>-0.96528929999999991</c:v>
                </c:pt>
                <c:pt idx="5">
                  <c:v>-0.85781265000000029</c:v>
                </c:pt>
                <c:pt idx="6">
                  <c:v>-0.88812494999999991</c:v>
                </c:pt>
                <c:pt idx="7">
                  <c:v>-0.91334202000000009</c:v>
                </c:pt>
                <c:pt idx="8">
                  <c:v>-0.69831699999999997</c:v>
                </c:pt>
                <c:pt idx="9">
                  <c:v>-0.94179469999999987</c:v>
                </c:pt>
                <c:pt idx="10">
                  <c:v>-0.79355449999999972</c:v>
                </c:pt>
                <c:pt idx="11">
                  <c:v>-0.71028430000000031</c:v>
                </c:pt>
                <c:pt idx="12">
                  <c:v>-0.97902149999999988</c:v>
                </c:pt>
                <c:pt idx="13">
                  <c:v>-0.95950060000000026</c:v>
                </c:pt>
                <c:pt idx="14">
                  <c:v>-0.90453570000000039</c:v>
                </c:pt>
                <c:pt idx="15">
                  <c:v>-1.0898981000000008</c:v>
                </c:pt>
                <c:pt idx="16">
                  <c:v>-1.2188149000000004</c:v>
                </c:pt>
                <c:pt idx="17">
                  <c:v>-1.1901360000000005</c:v>
                </c:pt>
                <c:pt idx="18">
                  <c:v>-1.2521082000000001</c:v>
                </c:pt>
                <c:pt idx="19">
                  <c:v>-1.4174330999999998</c:v>
                </c:pt>
                <c:pt idx="20">
                  <c:v>-1.4311797999999998</c:v>
                </c:pt>
                <c:pt idx="21">
                  <c:v>-1.2998225999999995</c:v>
                </c:pt>
                <c:pt idx="22">
                  <c:v>-1.3369970000000002</c:v>
                </c:pt>
                <c:pt idx="23">
                  <c:v>-1.5422615999999998</c:v>
                </c:pt>
                <c:pt idx="24">
                  <c:v>-1.7471288000000005</c:v>
                </c:pt>
                <c:pt idx="25">
                  <c:v>-1.0423428700000004</c:v>
                </c:pt>
                <c:pt idx="26">
                  <c:v>-1.2881858999999996</c:v>
                </c:pt>
                <c:pt idx="27">
                  <c:v>-1.1639304000000001</c:v>
                </c:pt>
                <c:pt idx="28">
                  <c:v>-1.0819056</c:v>
                </c:pt>
                <c:pt idx="29">
                  <c:v>-1.6194457000000002</c:v>
                </c:pt>
                <c:pt idx="30">
                  <c:v>-1.5795792999999994</c:v>
                </c:pt>
                <c:pt idx="31">
                  <c:v>-1.6567485999999998</c:v>
                </c:pt>
                <c:pt idx="32">
                  <c:v>-2.8803273000000025</c:v>
                </c:pt>
                <c:pt idx="33">
                  <c:v>-2.7590679999999992</c:v>
                </c:pt>
                <c:pt idx="34">
                  <c:v>-1.9523678999999994</c:v>
                </c:pt>
                <c:pt idx="35">
                  <c:v>-1.7494478</c:v>
                </c:pt>
                <c:pt idx="36">
                  <c:v>-2.1599124999999986</c:v>
                </c:pt>
                <c:pt idx="37">
                  <c:v>-1.5405800999999983</c:v>
                </c:pt>
                <c:pt idx="38">
                  <c:v>-1.2366345999999995</c:v>
                </c:pt>
                <c:pt idx="39">
                  <c:v>-1.6979521999999998</c:v>
                </c:pt>
                <c:pt idx="40">
                  <c:v>-1.8075636000000004</c:v>
                </c:pt>
                <c:pt idx="41">
                  <c:v>-1.8912551999999996</c:v>
                </c:pt>
                <c:pt idx="42">
                  <c:v>-2.1947154999999983</c:v>
                </c:pt>
                <c:pt idx="43">
                  <c:v>-2.1845524999999997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FD-4A94-8BC1-972956EDC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793840"/>
        <c:axId val="-258791664"/>
      </c:lineChart>
      <c:catAx>
        <c:axId val="-25879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58791664"/>
        <c:crosses val="autoZero"/>
        <c:auto val="1"/>
        <c:lblAlgn val="ctr"/>
        <c:lblOffset val="100"/>
        <c:noMultiLvlLbl val="0"/>
      </c:catAx>
      <c:valAx>
        <c:axId val="-258791664"/>
        <c:scaling>
          <c:orientation val="minMax"/>
          <c:max val="10"/>
          <c:min val="-5"/>
        </c:scaling>
        <c:delete val="0"/>
        <c:axPos val="l"/>
        <c:majorGridlines>
          <c:spPr>
            <a:ln w="12700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sr-Latn-CS"/>
                  <a:t>mlijarde  evra</a:t>
                </a:r>
              </a:p>
            </c:rich>
          </c:tx>
          <c:layout>
            <c:manualLayout>
              <c:xMode val="edge"/>
              <c:yMode val="edge"/>
              <c:x val="1.4227103191048486E-2"/>
              <c:y val="0.2840913991207722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58793840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777974628171479"/>
          <c:y val="0.91901684822675822"/>
          <c:w val="0.52542539281152922"/>
          <c:h val="6.974548452508327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Myriad Pro SemiCond" pitchFamily="34" charset="0"/>
          <a:ea typeface="Myriad Pro SemiCond"/>
          <a:cs typeface="Myriad Pro SemiCond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5061923699953"/>
          <c:y val="7.7664881889763768E-2"/>
          <c:w val="0.8230882382305762"/>
          <c:h val="0.67743833471092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'T4-2'!$A$8</c:f>
              <c:strCache>
                <c:ptCount val="1"/>
                <c:pt idx="0">
                  <c:v>Tekući deficit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5.9147886686577974E-3"/>
                  <c:y val="8.7251817610990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A-4348-9CE4-FF53DB3AD6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'T4-2'!$B$3:$N$3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'T4-2'!$B$8:$N$8</c:f>
              <c:numCache>
                <c:formatCode>#,##0.0</c:formatCode>
                <c:ptCount val="13"/>
                <c:pt idx="0">
                  <c:v>-10.468202757627013</c:v>
                </c:pt>
                <c:pt idx="1">
                  <c:v>-5.5250163674932438</c:v>
                </c:pt>
                <c:pt idx="2">
                  <c:v>-5.3619369519999278</c:v>
                </c:pt>
                <c:pt idx="3">
                  <c:v>-3.3151023380865468</c:v>
                </c:pt>
                <c:pt idx="4">
                  <c:v>-2.8162747061420634</c:v>
                </c:pt>
                <c:pt idx="5">
                  <c:v>-5.0206772992580122</c:v>
                </c:pt>
                <c:pt idx="6">
                  <c:v>-4.6434591887899872</c:v>
                </c:pt>
                <c:pt idx="7">
                  <c:v>-6.5703339993828784</c:v>
                </c:pt>
                <c:pt idx="8">
                  <c:v>-3.9343224030318118</c:v>
                </c:pt>
                <c:pt idx="9">
                  <c:v>-4.0507208142250102</c:v>
                </c:pt>
                <c:pt idx="10">
                  <c:v>-6.5543832031684</c:v>
                </c:pt>
                <c:pt idx="11">
                  <c:v>-2.3984174545514509</c:v>
                </c:pt>
                <c:pt idx="12">
                  <c:v>-6.3264864317541774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A-4348-9CE4-FF53DB3AD6AA}"/>
            </c:ext>
          </c:extLst>
        </c:ser>
        <c:ser>
          <c:idx val="1"/>
          <c:order val="1"/>
          <c:tx>
            <c:strRef>
              <c:f>'T4-2'!$A$9</c:f>
              <c:strCache>
                <c:ptCount val="1"/>
                <c:pt idx="0">
                  <c:v>Spoljnotrgovinski deficit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4105329981549345E-3"/>
                  <c:y val="7.395905511811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A-4348-9CE4-FF53DB3AD6AA}"/>
                </c:ext>
              </c:extLst>
            </c:dLbl>
            <c:dLbl>
              <c:idx val="11"/>
              <c:layout>
                <c:manualLayout>
                  <c:x val="1.1410436812591306E-2"/>
                  <c:y val="7.395905511811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A-4348-9CE4-FF53DB3AD6AA}"/>
                </c:ext>
              </c:extLst>
            </c:dLbl>
            <c:dLbl>
              <c:idx val="12"/>
              <c:layout>
                <c:manualLayout>
                  <c:x val="2.064116412915111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0-4BD8-9F0B-240FE36F616E}"/>
                </c:ext>
              </c:extLst>
            </c:dLbl>
            <c:dLbl>
              <c:idx val="14"/>
              <c:layout>
                <c:manualLayout>
                  <c:x val="1.5480873096863336E-2"/>
                  <c:y val="3.9510038194073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386084035948942E-2"/>
                      <c:h val="5.18965907192475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33D-48D3-A840-975D6071A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'T4-2'!$B$3:$N$3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'T4-2'!$B$9:$N$9</c:f>
              <c:numCache>
                <c:formatCode>#,##0.0</c:formatCode>
                <c:ptCount val="13"/>
                <c:pt idx="0">
                  <c:v>-15.747308527743506</c:v>
                </c:pt>
                <c:pt idx="1">
                  <c:v>-10.124866583058886</c:v>
                </c:pt>
                <c:pt idx="2">
                  <c:v>-9.8483787135948049</c:v>
                </c:pt>
                <c:pt idx="3">
                  <c:v>-7.8332196261178959</c:v>
                </c:pt>
                <c:pt idx="4">
                  <c:v>-5.7953431632475256</c:v>
                </c:pt>
                <c:pt idx="5">
                  <c:v>-7.4211859076964162</c:v>
                </c:pt>
                <c:pt idx="6">
                  <c:v>-9.1489116879779981</c:v>
                </c:pt>
                <c:pt idx="7">
                  <c:v>-9.5858572399195907</c:v>
                </c:pt>
                <c:pt idx="8">
                  <c:v>-8.3613105135421826</c:v>
                </c:pt>
                <c:pt idx="9">
                  <c:v>-8.2624662807452669</c:v>
                </c:pt>
                <c:pt idx="10">
                  <c:v>-11.101679318630913</c:v>
                </c:pt>
                <c:pt idx="11">
                  <c:v>-4.6869012336170659</c:v>
                </c:pt>
                <c:pt idx="12">
                  <c:v>-6.480900278100914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2A-4348-9CE4-FF53DB3AD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58795472"/>
        <c:axId val="-258800912"/>
      </c:barChart>
      <c:catAx>
        <c:axId val="-25879547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-258800912"/>
        <c:crossesAt val="0"/>
        <c:auto val="1"/>
        <c:lblAlgn val="ctr"/>
        <c:lblOffset val="100"/>
        <c:noMultiLvlLbl val="0"/>
      </c:catAx>
      <c:valAx>
        <c:axId val="-258800912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r>
                  <a:rPr lang="en-US"/>
                  <a:t>u %</a:t>
                </a:r>
              </a:p>
            </c:rich>
          </c:tx>
          <c:layout>
            <c:manualLayout>
              <c:xMode val="edge"/>
              <c:yMode val="edge"/>
              <c:x val="1.4693193513471916E-2"/>
              <c:y val="0.37140409448818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yriad Pro SemiCond" panose="020B0503030403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-25879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688728767394642"/>
          <c:y val="0.84336919393356891"/>
          <c:w val="0.77452780666567622"/>
          <c:h val="0.137324276094119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yriad Pro SemiCond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'T4-4'!$A$3</c:f>
              <c:strCache>
                <c:ptCount val="1"/>
                <c:pt idx="0">
                  <c:v>Indeks odnosa razmene, jun 2012=100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5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Myriad Pro SemiCond" panose="020B0503030403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78-4462-BD5C-B186AEF3763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Myriad Pro SemiCond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'T4-4'!$B$2:$FA$2</c:f>
              <c:strCache>
                <c:ptCount val="156"/>
                <c:pt idx="0">
                  <c:v>januar 2012</c:v>
                </c:pt>
                <c:pt idx="1">
                  <c:v>februar 2012</c:v>
                </c:pt>
                <c:pt idx="2">
                  <c:v>mart 2012</c:v>
                </c:pt>
                <c:pt idx="3">
                  <c:v>april 2012</c:v>
                </c:pt>
                <c:pt idx="4">
                  <c:v>maj 2012</c:v>
                </c:pt>
                <c:pt idx="5">
                  <c:v>jun 2012</c:v>
                </c:pt>
                <c:pt idx="6">
                  <c:v>jul 2012</c:v>
                </c:pt>
                <c:pt idx="7">
                  <c:v>avgust 2012</c:v>
                </c:pt>
                <c:pt idx="8">
                  <c:v>septembar 2012</c:v>
                </c:pt>
                <c:pt idx="9">
                  <c:v>oktobar 2012</c:v>
                </c:pt>
                <c:pt idx="10">
                  <c:v>novembar 2012</c:v>
                </c:pt>
                <c:pt idx="11">
                  <c:v>decembar 2012</c:v>
                </c:pt>
                <c:pt idx="12">
                  <c:v>januar 2013</c:v>
                </c:pt>
                <c:pt idx="13">
                  <c:v>februar 2013</c:v>
                </c:pt>
                <c:pt idx="14">
                  <c:v>mart 2013</c:v>
                </c:pt>
                <c:pt idx="15">
                  <c:v>april 2013</c:v>
                </c:pt>
                <c:pt idx="16">
                  <c:v>maj 2013</c:v>
                </c:pt>
                <c:pt idx="17">
                  <c:v>jun 2013</c:v>
                </c:pt>
                <c:pt idx="18">
                  <c:v>jul 2013</c:v>
                </c:pt>
                <c:pt idx="19">
                  <c:v>avgust 2013</c:v>
                </c:pt>
                <c:pt idx="20">
                  <c:v>septembar 2013</c:v>
                </c:pt>
                <c:pt idx="21">
                  <c:v>oktobar 2013</c:v>
                </c:pt>
                <c:pt idx="22">
                  <c:v>novembar 2013</c:v>
                </c:pt>
                <c:pt idx="23">
                  <c:v>decembar 2013</c:v>
                </c:pt>
                <c:pt idx="24">
                  <c:v>januar 2014</c:v>
                </c:pt>
                <c:pt idx="25">
                  <c:v>februar 2014</c:v>
                </c:pt>
                <c:pt idx="26">
                  <c:v>mart 2014</c:v>
                </c:pt>
                <c:pt idx="27">
                  <c:v>april 2014</c:v>
                </c:pt>
                <c:pt idx="28">
                  <c:v>maj 2014</c:v>
                </c:pt>
                <c:pt idx="29">
                  <c:v>jun 2014</c:v>
                </c:pt>
                <c:pt idx="30">
                  <c:v>jul 2014</c:v>
                </c:pt>
                <c:pt idx="31">
                  <c:v>avgust 2014</c:v>
                </c:pt>
                <c:pt idx="32">
                  <c:v>septembar 2014</c:v>
                </c:pt>
                <c:pt idx="33">
                  <c:v>oktobar 2014</c:v>
                </c:pt>
                <c:pt idx="34">
                  <c:v>novembar 2014</c:v>
                </c:pt>
                <c:pt idx="35">
                  <c:v>decembar 2014</c:v>
                </c:pt>
                <c:pt idx="36">
                  <c:v>januar 2015</c:v>
                </c:pt>
                <c:pt idx="37">
                  <c:v>februar 2015</c:v>
                </c:pt>
                <c:pt idx="38">
                  <c:v>mart 2015</c:v>
                </c:pt>
                <c:pt idx="39">
                  <c:v>april 2015</c:v>
                </c:pt>
                <c:pt idx="40">
                  <c:v>maj 2015</c:v>
                </c:pt>
                <c:pt idx="41">
                  <c:v>jun 2015</c:v>
                </c:pt>
                <c:pt idx="42">
                  <c:v>jul 2015</c:v>
                </c:pt>
                <c:pt idx="43">
                  <c:v>avgust 2015</c:v>
                </c:pt>
                <c:pt idx="44">
                  <c:v>septembar 2015</c:v>
                </c:pt>
                <c:pt idx="45">
                  <c:v>oktobar 2015</c:v>
                </c:pt>
                <c:pt idx="46">
                  <c:v>novembar 2015</c:v>
                </c:pt>
                <c:pt idx="47">
                  <c:v>decembar 2015</c:v>
                </c:pt>
                <c:pt idx="48">
                  <c:v>januar 2016</c:v>
                </c:pt>
                <c:pt idx="49">
                  <c:v>februar 2016</c:v>
                </c:pt>
                <c:pt idx="50">
                  <c:v>mart 2016</c:v>
                </c:pt>
                <c:pt idx="51">
                  <c:v>april 2016</c:v>
                </c:pt>
                <c:pt idx="52">
                  <c:v>maj 2016</c:v>
                </c:pt>
                <c:pt idx="53">
                  <c:v>jun 2016</c:v>
                </c:pt>
                <c:pt idx="54">
                  <c:v>jul 2016</c:v>
                </c:pt>
                <c:pt idx="55">
                  <c:v>avgust 2016</c:v>
                </c:pt>
                <c:pt idx="56">
                  <c:v>septembar 2016</c:v>
                </c:pt>
                <c:pt idx="57">
                  <c:v>oktobar 2016</c:v>
                </c:pt>
                <c:pt idx="58">
                  <c:v>novembar 2016</c:v>
                </c:pt>
                <c:pt idx="59">
                  <c:v>decembar 2016</c:v>
                </c:pt>
                <c:pt idx="60">
                  <c:v>januar 2017</c:v>
                </c:pt>
                <c:pt idx="61">
                  <c:v>februar 2017</c:v>
                </c:pt>
                <c:pt idx="62">
                  <c:v>mart 2017</c:v>
                </c:pt>
                <c:pt idx="63">
                  <c:v>april 2017</c:v>
                </c:pt>
                <c:pt idx="64">
                  <c:v>maj 2017</c:v>
                </c:pt>
                <c:pt idx="65">
                  <c:v>jun 2017</c:v>
                </c:pt>
                <c:pt idx="66">
                  <c:v>jul 2017</c:v>
                </c:pt>
                <c:pt idx="67">
                  <c:v>avgust 2017</c:v>
                </c:pt>
                <c:pt idx="68">
                  <c:v>septembar 2017</c:v>
                </c:pt>
                <c:pt idx="69">
                  <c:v>oktobar 2017</c:v>
                </c:pt>
                <c:pt idx="70">
                  <c:v>novembar 2017</c:v>
                </c:pt>
                <c:pt idx="71">
                  <c:v>decembar 2017</c:v>
                </c:pt>
                <c:pt idx="72">
                  <c:v>januar 2018</c:v>
                </c:pt>
                <c:pt idx="73">
                  <c:v>februar 2018</c:v>
                </c:pt>
                <c:pt idx="74">
                  <c:v>mart 2018</c:v>
                </c:pt>
                <c:pt idx="75">
                  <c:v>april 2018</c:v>
                </c:pt>
                <c:pt idx="76">
                  <c:v>maj 2018</c:v>
                </c:pt>
                <c:pt idx="77">
                  <c:v>jun 2018</c:v>
                </c:pt>
                <c:pt idx="78">
                  <c:v>jul 2018</c:v>
                </c:pt>
                <c:pt idx="79">
                  <c:v>avgust 2018</c:v>
                </c:pt>
                <c:pt idx="80">
                  <c:v>septembar 2018</c:v>
                </c:pt>
                <c:pt idx="81">
                  <c:v>oktobar 2018</c:v>
                </c:pt>
                <c:pt idx="82">
                  <c:v>novembar 2018</c:v>
                </c:pt>
                <c:pt idx="83">
                  <c:v>decembar 2018</c:v>
                </c:pt>
                <c:pt idx="84">
                  <c:v>januar 2019</c:v>
                </c:pt>
                <c:pt idx="85">
                  <c:v>februar 2019</c:v>
                </c:pt>
                <c:pt idx="86">
                  <c:v>mart 2019</c:v>
                </c:pt>
                <c:pt idx="87">
                  <c:v>april 2019</c:v>
                </c:pt>
                <c:pt idx="88">
                  <c:v>maj 2019</c:v>
                </c:pt>
                <c:pt idx="89">
                  <c:v>jun 2019</c:v>
                </c:pt>
                <c:pt idx="90">
                  <c:v>jul 2019</c:v>
                </c:pt>
                <c:pt idx="91">
                  <c:v>avgust 2019</c:v>
                </c:pt>
                <c:pt idx="92">
                  <c:v>septembar 2019</c:v>
                </c:pt>
                <c:pt idx="93">
                  <c:v>oktobar 2019</c:v>
                </c:pt>
                <c:pt idx="94">
                  <c:v>novembar 2019</c:v>
                </c:pt>
                <c:pt idx="95">
                  <c:v>decembar 2019</c:v>
                </c:pt>
                <c:pt idx="96">
                  <c:v>januar 2020</c:v>
                </c:pt>
                <c:pt idx="97">
                  <c:v>februar 2020</c:v>
                </c:pt>
                <c:pt idx="98">
                  <c:v>mart 2020</c:v>
                </c:pt>
                <c:pt idx="99">
                  <c:v>april 2020</c:v>
                </c:pt>
                <c:pt idx="100">
                  <c:v>maj 2020</c:v>
                </c:pt>
                <c:pt idx="101">
                  <c:v>jun 2020</c:v>
                </c:pt>
                <c:pt idx="102">
                  <c:v>jul 2020</c:v>
                </c:pt>
                <c:pt idx="103">
                  <c:v>avgust 2020</c:v>
                </c:pt>
                <c:pt idx="104">
                  <c:v>septembar 2020</c:v>
                </c:pt>
                <c:pt idx="105">
                  <c:v>oktobar 2020</c:v>
                </c:pt>
                <c:pt idx="106">
                  <c:v>novembar 2020</c:v>
                </c:pt>
                <c:pt idx="107">
                  <c:v>decembar 2020</c:v>
                </c:pt>
                <c:pt idx="108">
                  <c:v>januar 2021</c:v>
                </c:pt>
                <c:pt idx="109">
                  <c:v>februar 2021</c:v>
                </c:pt>
                <c:pt idx="110">
                  <c:v>mart 2021</c:v>
                </c:pt>
                <c:pt idx="111">
                  <c:v>april 2021</c:v>
                </c:pt>
                <c:pt idx="112">
                  <c:v>maj 2021</c:v>
                </c:pt>
                <c:pt idx="113">
                  <c:v>jun 2021</c:v>
                </c:pt>
                <c:pt idx="114">
                  <c:v>jul 2021</c:v>
                </c:pt>
                <c:pt idx="115">
                  <c:v>avgust 2021</c:v>
                </c:pt>
                <c:pt idx="116">
                  <c:v>septembar 2021</c:v>
                </c:pt>
                <c:pt idx="117">
                  <c:v>oktobar 2021</c:v>
                </c:pt>
                <c:pt idx="118">
                  <c:v>novembar 2021</c:v>
                </c:pt>
                <c:pt idx="119">
                  <c:v>decembar 2021</c:v>
                </c:pt>
                <c:pt idx="120">
                  <c:v>januar 2022</c:v>
                </c:pt>
                <c:pt idx="121">
                  <c:v>februar 2022</c:v>
                </c:pt>
                <c:pt idx="122">
                  <c:v>mart 2022</c:v>
                </c:pt>
                <c:pt idx="123">
                  <c:v>april 2022</c:v>
                </c:pt>
                <c:pt idx="124">
                  <c:v>maj 2022</c:v>
                </c:pt>
                <c:pt idx="125">
                  <c:v>jun 2022</c:v>
                </c:pt>
                <c:pt idx="126">
                  <c:v>jul 2022</c:v>
                </c:pt>
                <c:pt idx="127">
                  <c:v>avgust 2022</c:v>
                </c:pt>
                <c:pt idx="128">
                  <c:v>septembar 2022</c:v>
                </c:pt>
                <c:pt idx="129">
                  <c:v>oktobar 2022</c:v>
                </c:pt>
                <c:pt idx="130">
                  <c:v>novembar 2022</c:v>
                </c:pt>
                <c:pt idx="131">
                  <c:v>decembar 2022</c:v>
                </c:pt>
                <c:pt idx="132">
                  <c:v>januar 2023</c:v>
                </c:pt>
                <c:pt idx="133">
                  <c:v>februar 2023</c:v>
                </c:pt>
                <c:pt idx="134">
                  <c:v>mart 2023</c:v>
                </c:pt>
                <c:pt idx="135">
                  <c:v>april 2023</c:v>
                </c:pt>
                <c:pt idx="136">
                  <c:v>maj 2023</c:v>
                </c:pt>
                <c:pt idx="137">
                  <c:v>jun 2023</c:v>
                </c:pt>
                <c:pt idx="138">
                  <c:v>jul 2023</c:v>
                </c:pt>
                <c:pt idx="139">
                  <c:v>avgust 2023</c:v>
                </c:pt>
                <c:pt idx="140">
                  <c:v>septembar 2023</c:v>
                </c:pt>
                <c:pt idx="141">
                  <c:v>oktobar 2023</c:v>
                </c:pt>
                <c:pt idx="142">
                  <c:v>novembar 2023</c:v>
                </c:pt>
                <c:pt idx="143">
                  <c:v>decembar 2023</c:v>
                </c:pt>
                <c:pt idx="144">
                  <c:v>januar 2024</c:v>
                </c:pt>
                <c:pt idx="145">
                  <c:v>februar 2024</c:v>
                </c:pt>
                <c:pt idx="146">
                  <c:v>mart 2024</c:v>
                </c:pt>
                <c:pt idx="147">
                  <c:v>april 2024</c:v>
                </c:pt>
                <c:pt idx="148">
                  <c:v>maj 2024</c:v>
                </c:pt>
                <c:pt idx="149">
                  <c:v>jun 2024</c:v>
                </c:pt>
                <c:pt idx="150">
                  <c:v>jul 2024</c:v>
                </c:pt>
                <c:pt idx="151">
                  <c:v>avgust 2024</c:v>
                </c:pt>
                <c:pt idx="152">
                  <c:v>septembar 2024</c:v>
                </c:pt>
                <c:pt idx="153">
                  <c:v>oktobar 2024</c:v>
                </c:pt>
                <c:pt idx="154">
                  <c:v>novembar 2024</c:v>
                </c:pt>
                <c:pt idx="155">
                  <c:v>decembar 2024</c:v>
                </c:pt>
              </c:strCache>
            </c:strRef>
          </c:cat>
          <c:val>
            <c:numRef>
              <c:f>'T4-4'!$B$3:$FA$3</c:f>
              <c:numCache>
                <c:formatCode>General</c:formatCode>
                <c:ptCount val="156"/>
                <c:pt idx="0">
                  <c:v>99.361259460449205</c:v>
                </c:pt>
                <c:pt idx="1">
                  <c:v>99.243209838867202</c:v>
                </c:pt>
                <c:pt idx="2">
                  <c:v>99.133567810058594</c:v>
                </c:pt>
                <c:pt idx="3">
                  <c:v>99.231697082519503</c:v>
                </c:pt>
                <c:pt idx="4">
                  <c:v>99.517707824707003</c:v>
                </c:pt>
                <c:pt idx="5">
                  <c:v>100</c:v>
                </c:pt>
                <c:pt idx="6">
                  <c:v>100.13289642334</c:v>
                </c:pt>
                <c:pt idx="7">
                  <c:v>99.901557922363295</c:v>
                </c:pt>
                <c:pt idx="8">
                  <c:v>99.835441589355497</c:v>
                </c:pt>
                <c:pt idx="9">
                  <c:v>99.959976196289105</c:v>
                </c:pt>
                <c:pt idx="10">
                  <c:v>99.966361999511705</c:v>
                </c:pt>
                <c:pt idx="11">
                  <c:v>99.812034606933594</c:v>
                </c:pt>
                <c:pt idx="12">
                  <c:v>99.588844299316406</c:v>
                </c:pt>
                <c:pt idx="13">
                  <c:v>99.4268798828125</c:v>
                </c:pt>
                <c:pt idx="14">
                  <c:v>99.481719970703097</c:v>
                </c:pt>
                <c:pt idx="15">
                  <c:v>99.40869140625</c:v>
                </c:pt>
                <c:pt idx="16">
                  <c:v>99.475692749023395</c:v>
                </c:pt>
                <c:pt idx="17">
                  <c:v>99.497238159179702</c:v>
                </c:pt>
                <c:pt idx="18">
                  <c:v>99.351264953613295</c:v>
                </c:pt>
                <c:pt idx="19">
                  <c:v>99.070503234863295</c:v>
                </c:pt>
                <c:pt idx="20">
                  <c:v>98.937309265136705</c:v>
                </c:pt>
                <c:pt idx="21">
                  <c:v>99.074035644531307</c:v>
                </c:pt>
                <c:pt idx="22">
                  <c:v>99.071456909179702</c:v>
                </c:pt>
                <c:pt idx="23">
                  <c:v>98.711936950683594</c:v>
                </c:pt>
                <c:pt idx="24">
                  <c:v>98.772308349609403</c:v>
                </c:pt>
                <c:pt idx="25">
                  <c:v>98.668144226074205</c:v>
                </c:pt>
                <c:pt idx="26">
                  <c:v>98.821067810058594</c:v>
                </c:pt>
                <c:pt idx="27">
                  <c:v>98.777069091796903</c:v>
                </c:pt>
                <c:pt idx="28">
                  <c:v>98.831512451171903</c:v>
                </c:pt>
                <c:pt idx="29">
                  <c:v>98.678749084472699</c:v>
                </c:pt>
                <c:pt idx="30">
                  <c:v>98.859825134277301</c:v>
                </c:pt>
                <c:pt idx="31">
                  <c:v>98.987678527832003</c:v>
                </c:pt>
                <c:pt idx="32">
                  <c:v>99.084243774414105</c:v>
                </c:pt>
                <c:pt idx="33">
                  <c:v>99.519149780273395</c:v>
                </c:pt>
                <c:pt idx="34">
                  <c:v>99.901252746582003</c:v>
                </c:pt>
                <c:pt idx="35">
                  <c:v>100.827262878418</c:v>
                </c:pt>
                <c:pt idx="36">
                  <c:v>101.75658416748</c:v>
                </c:pt>
                <c:pt idx="37">
                  <c:v>101.26555633544901</c:v>
                </c:pt>
                <c:pt idx="38">
                  <c:v>101.52309417724599</c:v>
                </c:pt>
                <c:pt idx="39">
                  <c:v>101.582794189453</c:v>
                </c:pt>
                <c:pt idx="40">
                  <c:v>101.325401306152</c:v>
                </c:pt>
                <c:pt idx="41">
                  <c:v>101.40633392334</c:v>
                </c:pt>
                <c:pt idx="42">
                  <c:v>101.84173583984401</c:v>
                </c:pt>
                <c:pt idx="43">
                  <c:v>102.181640625</c:v>
                </c:pt>
                <c:pt idx="44">
                  <c:v>102.30624389648401</c:v>
                </c:pt>
                <c:pt idx="45">
                  <c:v>102.41952514648401</c:v>
                </c:pt>
                <c:pt idx="46">
                  <c:v>102.770072937012</c:v>
                </c:pt>
                <c:pt idx="47">
                  <c:v>103.25759124755901</c:v>
                </c:pt>
                <c:pt idx="48">
                  <c:v>103.921913146973</c:v>
                </c:pt>
                <c:pt idx="49">
                  <c:v>103.893669128418</c:v>
                </c:pt>
                <c:pt idx="50">
                  <c:v>103.434326171875</c:v>
                </c:pt>
                <c:pt idx="51">
                  <c:v>103.17465972900401</c:v>
                </c:pt>
                <c:pt idx="52">
                  <c:v>102.795166015625</c:v>
                </c:pt>
                <c:pt idx="53">
                  <c:v>102.53823089599599</c:v>
                </c:pt>
                <c:pt idx="54">
                  <c:v>102.47931671142599</c:v>
                </c:pt>
                <c:pt idx="55">
                  <c:v>102.33163452148401</c:v>
                </c:pt>
                <c:pt idx="56">
                  <c:v>102.27809143066401</c:v>
                </c:pt>
                <c:pt idx="57">
                  <c:v>101.90570068359401</c:v>
                </c:pt>
                <c:pt idx="58">
                  <c:v>102.152717590332</c:v>
                </c:pt>
                <c:pt idx="59">
                  <c:v>101.48543548584</c:v>
                </c:pt>
                <c:pt idx="60">
                  <c:v>101.30135345459</c:v>
                </c:pt>
                <c:pt idx="61">
                  <c:v>101.54949951171901</c:v>
                </c:pt>
                <c:pt idx="62">
                  <c:v>101.925338745117</c:v>
                </c:pt>
                <c:pt idx="63">
                  <c:v>101.765586853027</c:v>
                </c:pt>
                <c:pt idx="64">
                  <c:v>101.964889526367</c:v>
                </c:pt>
                <c:pt idx="65">
                  <c:v>102.28945922851599</c:v>
                </c:pt>
                <c:pt idx="66">
                  <c:v>102.238716125488</c:v>
                </c:pt>
                <c:pt idx="67">
                  <c:v>101.86611938476599</c:v>
                </c:pt>
                <c:pt idx="68">
                  <c:v>101.59539031982401</c:v>
                </c:pt>
                <c:pt idx="69">
                  <c:v>101.464324951172</c:v>
                </c:pt>
                <c:pt idx="70">
                  <c:v>101.10727691650401</c:v>
                </c:pt>
                <c:pt idx="71">
                  <c:v>101.01324462890599</c:v>
                </c:pt>
                <c:pt idx="72">
                  <c:v>100.70037841796901</c:v>
                </c:pt>
                <c:pt idx="73">
                  <c:v>100.89884185791</c:v>
                </c:pt>
                <c:pt idx="74">
                  <c:v>100.95711517334</c:v>
                </c:pt>
                <c:pt idx="75">
                  <c:v>100.975021362305</c:v>
                </c:pt>
                <c:pt idx="76">
                  <c:v>100.64361572265599</c:v>
                </c:pt>
                <c:pt idx="77">
                  <c:v>100.53123474121099</c:v>
                </c:pt>
                <c:pt idx="78">
                  <c:v>100.49160003662099</c:v>
                </c:pt>
                <c:pt idx="79">
                  <c:v>100.575843811035</c:v>
                </c:pt>
                <c:pt idx="80">
                  <c:v>100.215438842773</c:v>
                </c:pt>
                <c:pt idx="81">
                  <c:v>100.32730102539099</c:v>
                </c:pt>
                <c:pt idx="82">
                  <c:v>100.910484313965</c:v>
                </c:pt>
                <c:pt idx="83">
                  <c:v>101.487350463867</c:v>
                </c:pt>
                <c:pt idx="84">
                  <c:v>101.55549621582</c:v>
                </c:pt>
                <c:pt idx="85">
                  <c:v>101.698608398438</c:v>
                </c:pt>
                <c:pt idx="86">
                  <c:v>101.66831207275401</c:v>
                </c:pt>
                <c:pt idx="87">
                  <c:v>101.516555786133</c:v>
                </c:pt>
                <c:pt idx="88">
                  <c:v>101.71124267578099</c:v>
                </c:pt>
                <c:pt idx="89">
                  <c:v>102.49534606933599</c:v>
                </c:pt>
                <c:pt idx="90">
                  <c:v>102.380981445313</c:v>
                </c:pt>
                <c:pt idx="91">
                  <c:v>102.616508483887</c:v>
                </c:pt>
                <c:pt idx="92">
                  <c:v>102.32893371582</c:v>
                </c:pt>
                <c:pt idx="93">
                  <c:v>102.473762512207</c:v>
                </c:pt>
                <c:pt idx="94">
                  <c:v>102.071281433105</c:v>
                </c:pt>
                <c:pt idx="95">
                  <c:v>102.059539794922</c:v>
                </c:pt>
                <c:pt idx="96">
                  <c:v>102.378425598145</c:v>
                </c:pt>
                <c:pt idx="97">
                  <c:v>103.19052886962901</c:v>
                </c:pt>
                <c:pt idx="98">
                  <c:v>104.57561492919901</c:v>
                </c:pt>
                <c:pt idx="99">
                  <c:v>105.91138458252</c:v>
                </c:pt>
                <c:pt idx="100">
                  <c:v>105.183135986328</c:v>
                </c:pt>
                <c:pt idx="101">
                  <c:v>104.51520538330099</c:v>
                </c:pt>
                <c:pt idx="102">
                  <c:v>104.346809387207</c:v>
                </c:pt>
                <c:pt idx="103">
                  <c:v>103.57918548584</c:v>
                </c:pt>
                <c:pt idx="104">
                  <c:v>103.62465667724599</c:v>
                </c:pt>
                <c:pt idx="105">
                  <c:v>103.327156066895</c:v>
                </c:pt>
                <c:pt idx="106">
                  <c:v>103.125518798828</c:v>
                </c:pt>
                <c:pt idx="107">
                  <c:v>102.351348876953</c:v>
                </c:pt>
                <c:pt idx="108">
                  <c:v>101.68279266357401</c:v>
                </c:pt>
                <c:pt idx="109">
                  <c:v>102.173225402832</c:v>
                </c:pt>
                <c:pt idx="110">
                  <c:v>102.06496429443401</c:v>
                </c:pt>
                <c:pt idx="111">
                  <c:v>102.00016784668</c:v>
                </c:pt>
                <c:pt idx="112">
                  <c:v>101.72021484375</c:v>
                </c:pt>
                <c:pt idx="113">
                  <c:v>101.07672119140599</c:v>
                </c:pt>
                <c:pt idx="114">
                  <c:v>100.672073364258</c:v>
                </c:pt>
                <c:pt idx="115">
                  <c:v>100.609817504883</c:v>
                </c:pt>
                <c:pt idx="116">
                  <c:v>99.810882568359403</c:v>
                </c:pt>
                <c:pt idx="117">
                  <c:v>99.05712890625</c:v>
                </c:pt>
                <c:pt idx="118">
                  <c:v>99.527664184570298</c:v>
                </c:pt>
                <c:pt idx="119">
                  <c:v>99.481193542480497</c:v>
                </c:pt>
                <c:pt idx="120">
                  <c:v>99.438926696777301</c:v>
                </c:pt>
                <c:pt idx="121">
                  <c:v>99.174842834472699</c:v>
                </c:pt>
                <c:pt idx="122">
                  <c:v>98.271690368652301</c:v>
                </c:pt>
                <c:pt idx="123">
                  <c:v>98.820602416992202</c:v>
                </c:pt>
                <c:pt idx="124">
                  <c:v>98.811943054199205</c:v>
                </c:pt>
                <c:pt idx="125">
                  <c:v>98.359382629394503</c:v>
                </c:pt>
                <c:pt idx="126">
                  <c:v>97.994514465332003</c:v>
                </c:pt>
                <c:pt idx="127">
                  <c:v>97.702606201171903</c:v>
                </c:pt>
                <c:pt idx="128">
                  <c:v>98.400711059570298</c:v>
                </c:pt>
                <c:pt idx="129">
                  <c:v>99.532127380371094</c:v>
                </c:pt>
                <c:pt idx="130">
                  <c:v>99.483345031738295</c:v>
                </c:pt>
                <c:pt idx="131">
                  <c:v>99.376678466796903</c:v>
                </c:pt>
                <c:pt idx="132">
                  <c:v>100.090324401855</c:v>
                </c:pt>
                <c:pt idx="133">
                  <c:v>100.571990966797</c:v>
                </c:pt>
                <c:pt idx="134">
                  <c:v>100.90145874023401</c:v>
                </c:pt>
                <c:pt idx="135">
                  <c:v>100.847938537598</c:v>
                </c:pt>
                <c:pt idx="136">
                  <c:v>101.414176940918</c:v>
                </c:pt>
                <c:pt idx="137">
                  <c:v>101.41983032226599</c:v>
                </c:pt>
                <c:pt idx="138">
                  <c:v>101.086807250977</c:v>
                </c:pt>
                <c:pt idx="139">
                  <c:v>100.597938537598</c:v>
                </c:pt>
                <c:pt idx="140">
                  <c:v>100.227462768555</c:v>
                </c:pt>
                <c:pt idx="141">
                  <c:v>100.064834594727</c:v>
                </c:pt>
                <c:pt idx="142">
                  <c:v>100.27025604248</c:v>
                </c:pt>
                <c:pt idx="143">
                  <c:v>100.688972473145</c:v>
                </c:pt>
                <c:pt idx="144">
                  <c:v>100.79084014892599</c:v>
                </c:pt>
                <c:pt idx="145">
                  <c:v>100.951667785645</c:v>
                </c:pt>
                <c:pt idx="146">
                  <c:v>100.699089050293</c:v>
                </c:pt>
                <c:pt idx="147">
                  <c:v>100.401329040527</c:v>
                </c:pt>
                <c:pt idx="148">
                  <c:v>100.464721679688</c:v>
                </c:pt>
                <c:pt idx="149">
                  <c:v>100.27630615234401</c:v>
                </c:pt>
                <c:pt idx="150">
                  <c:v>100.41989898681599</c:v>
                </c:pt>
                <c:pt idx="151">
                  <c:v>103.01228906250036</c:v>
                </c:pt>
                <c:pt idx="152">
                  <c:v>102.63292187500032</c:v>
                </c:pt>
                <c:pt idx="153">
                  <c:v>105.76853016662643</c:v>
                </c:pt>
                <c:pt idx="154">
                  <c:v>105.98566063690136</c:v>
                </c:pt>
                <c:pt idx="155">
                  <c:v>106.4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02-4EC6-92C1-646C064B1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794384"/>
        <c:axId val="-258798192"/>
      </c:lineChart>
      <c:catAx>
        <c:axId val="-2587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-258798192"/>
        <c:crosses val="autoZero"/>
        <c:auto val="1"/>
        <c:lblAlgn val="ctr"/>
        <c:lblOffset val="100"/>
        <c:tickLblSkip val="4"/>
        <c:noMultiLvlLbl val="0"/>
      </c:catAx>
      <c:valAx>
        <c:axId val="-258798192"/>
        <c:scaling>
          <c:orientation val="minMax"/>
          <c:min val="9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Myriad Pro SemiCond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-25879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Myriad Pro SemiCond" panose="020B0503030403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Tekući platni bilans</a:t>
            </a:r>
            <a:r>
              <a:rPr lang="sr-Latn-R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i njegove komponente, mlrd evra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9061083273681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eur!$A$72:$B$72</c:f>
              <c:strCache>
                <c:ptCount val="2"/>
                <c:pt idx="1">
                  <c:v>Primarni dohodak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eur!$C$69:$T$69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eur!$C$72:$T$72</c:f>
              <c:numCache>
                <c:formatCode>#,##0.0</c:formatCode>
                <c:ptCount val="18"/>
                <c:pt idx="0">
                  <c:v>-0.98164951987877724</c:v>
                </c:pt>
                <c:pt idx="1">
                  <c:v>-0.98165441061423087</c:v>
                </c:pt>
                <c:pt idx="2">
                  <c:v>-0.47920085544519031</c:v>
                </c:pt>
                <c:pt idx="3">
                  <c:v>-0.65841095350841083</c:v>
                </c:pt>
                <c:pt idx="4">
                  <c:v>-1.3681123281543226</c:v>
                </c:pt>
                <c:pt idx="5">
                  <c:v>-1.0973282890815073</c:v>
                </c:pt>
                <c:pt idx="6">
                  <c:v>-1.4185584024939533</c:v>
                </c:pt>
                <c:pt idx="7">
                  <c:v>-1.3425950314865371</c:v>
                </c:pt>
                <c:pt idx="8">
                  <c:v>-1.6579971440295158</c:v>
                </c:pt>
                <c:pt idx="9">
                  <c:v>-2.0221648074547192</c:v>
                </c:pt>
                <c:pt idx="10">
                  <c:v>-2.5333871330690703</c:v>
                </c:pt>
                <c:pt idx="11">
                  <c:v>-2.1823327314944563</c:v>
                </c:pt>
                <c:pt idx="12">
                  <c:v>-2.4785437640892853</c:v>
                </c:pt>
                <c:pt idx="13">
                  <c:v>-1.4245850668968771</c:v>
                </c:pt>
                <c:pt idx="14">
                  <c:v>-2.0578239832206462</c:v>
                </c:pt>
                <c:pt idx="15">
                  <c:v>-3.0010768816735598</c:v>
                </c:pt>
                <c:pt idx="16">
                  <c:v>-3.9175105545323605</c:v>
                </c:pt>
                <c:pt idx="17">
                  <c:v>-5.1502541077954183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F-4DB9-9003-A954F005BD60}"/>
            </c:ext>
          </c:extLst>
        </c:ser>
        <c:ser>
          <c:idx val="3"/>
          <c:order val="3"/>
          <c:tx>
            <c:strRef>
              <c:f>eur!$A$73:$B$73</c:f>
              <c:strCache>
                <c:ptCount val="2"/>
                <c:pt idx="0">
                  <c:v>Sekundardni dohodak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eur!$C$69:$T$69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eur!$C$73:$T$73</c:f>
              <c:numCache>
                <c:formatCode>#,##0.0</c:formatCode>
                <c:ptCount val="18"/>
                <c:pt idx="0">
                  <c:v>2.8659979367079393</c:v>
                </c:pt>
                <c:pt idx="1">
                  <c:v>2.5406127520435602</c:v>
                </c:pt>
                <c:pt idx="2">
                  <c:v>3.503826261300655</c:v>
                </c:pt>
                <c:pt idx="3">
                  <c:v>3.3506828219183578</c:v>
                </c:pt>
                <c:pt idx="4">
                  <c:v>3.0536080195818598</c:v>
                </c:pt>
                <c:pt idx="5">
                  <c:v>2.9488240194703175</c:v>
                </c:pt>
                <c:pt idx="6">
                  <c:v>3.1655599500265672</c:v>
                </c:pt>
                <c:pt idx="7">
                  <c:v>3.0032673697090377</c:v>
                </c:pt>
                <c:pt idx="8">
                  <c:v>3.3395532166987785</c:v>
                </c:pt>
                <c:pt idx="9">
                  <c:v>3.1591598574240596</c:v>
                </c:pt>
                <c:pt idx="10">
                  <c:v>3.5139340951383642</c:v>
                </c:pt>
                <c:pt idx="11">
                  <c:v>4.1967604433847354</c:v>
                </c:pt>
                <c:pt idx="12">
                  <c:v>3.9292730760814716</c:v>
                </c:pt>
                <c:pt idx="13">
                  <c:v>3.5948793651686972</c:v>
                </c:pt>
                <c:pt idx="14">
                  <c:v>4.4135048288852712</c:v>
                </c:pt>
                <c:pt idx="15">
                  <c:v>5.8887455478100419</c:v>
                </c:pt>
                <c:pt idx="16">
                  <c:v>5.6385659968421313</c:v>
                </c:pt>
                <c:pt idx="17">
                  <c:v>5.277371458763926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F-4DB9-9003-A954F005B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58797648"/>
        <c:axId val="-258791120"/>
      </c:barChart>
      <c:lineChart>
        <c:grouping val="standard"/>
        <c:varyColors val="0"/>
        <c:ser>
          <c:idx val="0"/>
          <c:order val="0"/>
          <c:tx>
            <c:strRef>
              <c:f>eur!$A$70:$B$70</c:f>
              <c:strCache>
                <c:ptCount val="2"/>
                <c:pt idx="1">
                  <c:v>Tekući platni bilans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eur!$C$69:$T$69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eur!$C$70:$T$70</c:f>
              <c:numCache>
                <c:formatCode>#,##0.0</c:formatCode>
                <c:ptCount val="18"/>
                <c:pt idx="0">
                  <c:v>-5.4735545542945205</c:v>
                </c:pt>
                <c:pt idx="1">
                  <c:v>-7.1254065798195665</c:v>
                </c:pt>
                <c:pt idx="2">
                  <c:v>-2.0318303839231282</c:v>
                </c:pt>
                <c:pt idx="3">
                  <c:v>-2.0367343171083503</c:v>
                </c:pt>
                <c:pt idx="4">
                  <c:v>-3.6559926948507311</c:v>
                </c:pt>
                <c:pt idx="5">
                  <c:v>-3.6714216626249909</c:v>
                </c:pt>
                <c:pt idx="6">
                  <c:v>-2.0982663588907715</c:v>
                </c:pt>
                <c:pt idx="7">
                  <c:v>-1.9847291921228685</c:v>
                </c:pt>
                <c:pt idx="8">
                  <c:v>-1.2338171217680938</c:v>
                </c:pt>
                <c:pt idx="9">
                  <c:v>-1.0748629802715632</c:v>
                </c:pt>
                <c:pt idx="10">
                  <c:v>-2.0508195038385049</c:v>
                </c:pt>
                <c:pt idx="11">
                  <c:v>-2.0761317249745508</c:v>
                </c:pt>
                <c:pt idx="12">
                  <c:v>-3.1609028888754604</c:v>
                </c:pt>
                <c:pt idx="13">
                  <c:v>-1.9287690108294977</c:v>
                </c:pt>
                <c:pt idx="14">
                  <c:v>-2.2656177846114316</c:v>
                </c:pt>
                <c:pt idx="15">
                  <c:v>-4.1622288324884193</c:v>
                </c:pt>
                <c:pt idx="16">
                  <c:v>-1.8037311213854892</c:v>
                </c:pt>
                <c:pt idx="17">
                  <c:v>-5.2081222971219479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7F-4DB9-9003-A954F005BD60}"/>
            </c:ext>
          </c:extLst>
        </c:ser>
        <c:ser>
          <c:idx val="1"/>
          <c:order val="1"/>
          <c:tx>
            <c:strRef>
              <c:f>eur!$A$71:$B$71</c:f>
              <c:strCache>
                <c:ptCount val="2"/>
                <c:pt idx="1">
                  <c:v>Trgovinski bilans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eur!$C$69:$T$69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eur!$C$71:$T$71</c:f>
              <c:numCache>
                <c:formatCode>#,##0.0</c:formatCode>
                <c:ptCount val="18"/>
                <c:pt idx="0">
                  <c:v>-7.3579029711236839</c:v>
                </c:pt>
                <c:pt idx="1">
                  <c:v>-8.6843649212488945</c:v>
                </c:pt>
                <c:pt idx="2">
                  <c:v>-5.0564557897785924</c:v>
                </c:pt>
                <c:pt idx="3">
                  <c:v>-4.7290061855182977</c:v>
                </c:pt>
                <c:pt idx="4">
                  <c:v>-5.3414883862782681</c:v>
                </c:pt>
                <c:pt idx="5">
                  <c:v>-5.5229173930138007</c:v>
                </c:pt>
                <c:pt idx="6">
                  <c:v>-3.8452679064233855</c:v>
                </c:pt>
                <c:pt idx="7">
                  <c:v>-3.6454015303453691</c:v>
                </c:pt>
                <c:pt idx="8">
                  <c:v>-2.9153731944373567</c:v>
                </c:pt>
                <c:pt idx="9">
                  <c:v>-2.2118580302409034</c:v>
                </c:pt>
                <c:pt idx="10">
                  <c:v>-3.0313664659077975</c:v>
                </c:pt>
                <c:pt idx="11">
                  <c:v>-4.0905594368648304</c:v>
                </c:pt>
                <c:pt idx="12">
                  <c:v>-4.6116322008676454</c:v>
                </c:pt>
                <c:pt idx="13">
                  <c:v>-4.0990633091013189</c:v>
                </c:pt>
                <c:pt idx="14">
                  <c:v>-4.6212986302760557</c:v>
                </c:pt>
                <c:pt idx="15">
                  <c:v>-7.0498974986249028</c:v>
                </c:pt>
                <c:pt idx="16">
                  <c:v>-3.5247865636952604</c:v>
                </c:pt>
                <c:pt idx="17">
                  <c:v>-5.3352396480904538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7F-4DB9-9003-A954F005B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797648"/>
        <c:axId val="-258791120"/>
      </c:lineChart>
      <c:catAx>
        <c:axId val="-25879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1120"/>
        <c:crosses val="autoZero"/>
        <c:auto val="1"/>
        <c:lblAlgn val="ctr"/>
        <c:lblOffset val="100"/>
        <c:noMultiLvlLbl val="0"/>
      </c:catAx>
      <c:valAx>
        <c:axId val="-25879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Bruto SDI</a:t>
            </a:r>
            <a:r>
              <a:rPr lang="sr-Latn-R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u mlrd evra i kao % BDP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eur!$B$78</c:f>
              <c:strCache>
                <c:ptCount val="1"/>
                <c:pt idx="0">
                  <c:v>SDI % BDP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eur!$C$76:$T$76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eur!$C$78:$T$78</c:f>
              <c:numCache>
                <c:formatCode>#,##0.0</c:formatCode>
                <c:ptCount val="18"/>
                <c:pt idx="0">
                  <c:v>9.8108931627579494</c:v>
                </c:pt>
                <c:pt idx="1">
                  <c:v>7.3087863631883447</c:v>
                </c:pt>
                <c:pt idx="2">
                  <c:v>6.2167424658603379</c:v>
                </c:pt>
                <c:pt idx="3">
                  <c:v>3.8927177072255992</c:v>
                </c:pt>
                <c:pt idx="4">
                  <c:v>9.6147224525621233</c:v>
                </c:pt>
                <c:pt idx="5">
                  <c:v>2.876189378719527</c:v>
                </c:pt>
                <c:pt idx="6">
                  <c:v>4.0757066378005211</c:v>
                </c:pt>
                <c:pt idx="7">
                  <c:v>4.0537370410319751</c:v>
                </c:pt>
                <c:pt idx="8">
                  <c:v>5.6804214479950446</c:v>
                </c:pt>
                <c:pt idx="9">
                  <c:v>5.5730237690871594</c:v>
                </c:pt>
                <c:pt idx="10">
                  <c:v>6.2411005214905497</c:v>
                </c:pt>
                <c:pt idx="11">
                  <c:v>7.7486365429925268</c:v>
                </c:pt>
                <c:pt idx="12">
                  <c:v>7.9313073916104173</c:v>
                </c:pt>
                <c:pt idx="13">
                  <c:v>6.198731664615468</c:v>
                </c:pt>
                <c:pt idx="14">
                  <c:v>6.9477945198441233</c:v>
                </c:pt>
                <c:pt idx="15">
                  <c:v>6.9801304019155976</c:v>
                </c:pt>
                <c:pt idx="16">
                  <c:v>6.0694207020125042</c:v>
                </c:pt>
                <c:pt idx="17">
                  <c:v>6.3302927299435527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68-4923-8340-36D495903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796560"/>
        <c:axId val="-258804176"/>
      </c:lineChart>
      <c:lineChart>
        <c:grouping val="standard"/>
        <c:varyColors val="0"/>
        <c:ser>
          <c:idx val="0"/>
          <c:order val="0"/>
          <c:tx>
            <c:strRef>
              <c:f>eur!$B$77</c:f>
              <c:strCache>
                <c:ptCount val="1"/>
                <c:pt idx="0">
                  <c:v>SDI mlrd evra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eur!$C$76:$T$76</c:f>
              <c:strCache>
                <c:ptCount val="18"/>
                <c:pt idx="0">
                  <c:v>2007.</c:v>
                </c:pt>
                <c:pt idx="1">
                  <c:v>2008.</c:v>
                </c:pt>
                <c:pt idx="2">
                  <c:v>2009.</c:v>
                </c:pt>
                <c:pt idx="3">
                  <c:v>2010.</c:v>
                </c:pt>
                <c:pt idx="4">
                  <c:v>2011.</c:v>
                </c:pt>
                <c:pt idx="5">
                  <c:v>2012.</c:v>
                </c:pt>
                <c:pt idx="6">
                  <c:v>2013.</c:v>
                </c:pt>
                <c:pt idx="7">
                  <c:v>2014.</c:v>
                </c:pt>
                <c:pt idx="8">
                  <c:v>2015.</c:v>
                </c:pt>
                <c:pt idx="9">
                  <c:v>2016.</c:v>
                </c:pt>
                <c:pt idx="10">
                  <c:v>2.017</c:v>
                </c:pt>
                <c:pt idx="11">
                  <c:v>2.018</c:v>
                </c:pt>
                <c:pt idx="12">
                  <c:v>2019.</c:v>
                </c:pt>
                <c:pt idx="13">
                  <c:v>2020.</c:v>
                </c:pt>
                <c:pt idx="14">
                  <c:v>2021.</c:v>
                </c:pt>
                <c:pt idx="15">
                  <c:v>2022.</c:v>
                </c:pt>
                <c:pt idx="16">
                  <c:v>2023.</c:v>
                </c:pt>
                <c:pt idx="17">
                  <c:v>2024.</c:v>
                </c:pt>
              </c:strCache>
            </c:strRef>
          </c:cat>
          <c:val>
            <c:numRef>
              <c:f>eur!$C$77:$T$77</c:f>
              <c:numCache>
                <c:formatCode>#,##0.0</c:formatCode>
                <c:ptCount val="18"/>
                <c:pt idx="0">
                  <c:v>3.2192483734957658</c:v>
                </c:pt>
                <c:pt idx="1">
                  <c:v>2.7114866528792438</c:v>
                </c:pt>
                <c:pt idx="2">
                  <c:v>2.0997669352689878</c:v>
                </c:pt>
                <c:pt idx="3">
                  <c:v>1.2784152076653734</c:v>
                </c:pt>
                <c:pt idx="4">
                  <c:v>3.5444866615819315</c:v>
                </c:pt>
                <c:pt idx="5">
                  <c:v>1.0088061674496018</c:v>
                </c:pt>
                <c:pt idx="6">
                  <c:v>1.5478800183171575</c:v>
                </c:pt>
                <c:pt idx="7">
                  <c:v>1.5004502283675754</c:v>
                </c:pt>
                <c:pt idx="8">
                  <c:v>2.1142301412579636</c:v>
                </c:pt>
                <c:pt idx="9">
                  <c:v>2.1269278024008074</c:v>
                </c:pt>
                <c:pt idx="10">
                  <c:v>2.5481414853162478</c:v>
                </c:pt>
                <c:pt idx="11">
                  <c:v>3.4644618901912163</c:v>
                </c:pt>
                <c:pt idx="12">
                  <c:v>3.8153157641972335</c:v>
                </c:pt>
                <c:pt idx="13">
                  <c:v>3.0388786087244162</c:v>
                </c:pt>
                <c:pt idx="14">
                  <c:v>3.8859917962775761</c:v>
                </c:pt>
                <c:pt idx="15">
                  <c:v>4.4324595866508254</c:v>
                </c:pt>
                <c:pt idx="16">
                  <c:v>4.5644471447414832</c:v>
                </c:pt>
                <c:pt idx="17">
                  <c:v>5.2111349570459122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68-4923-8340-36D495903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790576"/>
        <c:axId val="-258796016"/>
      </c:lineChart>
      <c:catAx>
        <c:axId val="-25879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4176"/>
        <c:crosses val="autoZero"/>
        <c:auto val="1"/>
        <c:lblAlgn val="ctr"/>
        <c:lblOffset val="100"/>
        <c:noMultiLvlLbl val="0"/>
      </c:catAx>
      <c:valAx>
        <c:axId val="-25880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% </a:t>
                </a:r>
                <a:r>
                  <a:rPr lang="en-US"/>
                  <a:t>BDP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6560"/>
        <c:crosses val="autoZero"/>
        <c:crossBetween val="between"/>
      </c:valAx>
      <c:valAx>
        <c:axId val="-2587960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Latn-RS"/>
                  <a:t>mlrd</a:t>
                </a:r>
                <a:r>
                  <a:rPr lang="sr-Latn-RS" baseline="0"/>
                  <a:t> evra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0576"/>
        <c:crosses val="max"/>
        <c:crossBetween val="between"/>
      </c:valAx>
      <c:catAx>
        <c:axId val="-25879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796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Priliv</a:t>
            </a:r>
            <a:r>
              <a:rPr lang="sr-Latn-RS" baseline="0"/>
              <a:t> SDI  i zemljama CIE, % BDP</a:t>
            </a:r>
            <a:r>
              <a:rPr lang="en-GB"/>
              <a:t>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Data!$BT$272</c:f>
              <c:strCache>
                <c:ptCount val="1"/>
                <c:pt idx="0">
                  <c:v>2009-2013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Data!$BS$273:$BS$283</c:f>
              <c:strCache>
                <c:ptCount val="11"/>
                <c:pt idx="0">
                  <c:v>Albanija</c:v>
                </c:pt>
                <c:pt idx="1">
                  <c:v>BiH</c:v>
                </c:pt>
                <c:pt idx="2">
                  <c:v>S. Makedonija</c:v>
                </c:pt>
                <c:pt idx="3">
                  <c:v>Srbija</c:v>
                </c:pt>
                <c:pt idx="4">
                  <c:v>Bugarska</c:v>
                </c:pt>
                <c:pt idx="5">
                  <c:v>Rumunijia</c:v>
                </c:pt>
                <c:pt idx="6">
                  <c:v>Hrvatska</c:v>
                </c:pt>
                <c:pt idx="7">
                  <c:v>Češka</c:v>
                </c:pt>
                <c:pt idx="8">
                  <c:v>Poljska</c:v>
                </c:pt>
                <c:pt idx="9">
                  <c:v>Slovačka</c:v>
                </c:pt>
                <c:pt idx="10">
                  <c:v>Slovenija</c:v>
                </c:pt>
              </c:strCache>
            </c:strRef>
          </c:cat>
          <c:val>
            <c:numRef>
              <c:f>Data!$BT$273:$BT$283</c:f>
              <c:numCache>
                <c:formatCode>0.0</c:formatCode>
                <c:ptCount val="11"/>
                <c:pt idx="0">
                  <c:v>9.1423500325392304</c:v>
                </c:pt>
                <c:pt idx="1">
                  <c:v>1.9797402499778829</c:v>
                </c:pt>
                <c:pt idx="2">
                  <c:v>3.5984918672475019</c:v>
                </c:pt>
                <c:pt idx="3">
                  <c:v>5.331369575722599</c:v>
                </c:pt>
                <c:pt idx="4">
                  <c:v>4.3238970705312401</c:v>
                </c:pt>
                <c:pt idx="5">
                  <c:v>1.9032464843845229</c:v>
                </c:pt>
                <c:pt idx="6">
                  <c:v>2.7339943017464359</c:v>
                </c:pt>
                <c:pt idx="7">
                  <c:v>3.4220203466278756</c:v>
                </c:pt>
                <c:pt idx="8">
                  <c:v>2.4970167016483269</c:v>
                </c:pt>
                <c:pt idx="9">
                  <c:v>2.4721174596174036</c:v>
                </c:pt>
                <c:pt idx="10">
                  <c:v>0.39485980610868154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2A-43C5-834E-A8B4A549821C}"/>
            </c:ext>
          </c:extLst>
        </c:ser>
        <c:ser>
          <c:idx val="1"/>
          <c:order val="1"/>
          <c:tx>
            <c:strRef>
              <c:f>Data!$BU$272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Data!$BS$273:$BS$283</c:f>
              <c:strCache>
                <c:ptCount val="11"/>
                <c:pt idx="0">
                  <c:v>Albanija</c:v>
                </c:pt>
                <c:pt idx="1">
                  <c:v>BiH</c:v>
                </c:pt>
                <c:pt idx="2">
                  <c:v>S. Makedonija</c:v>
                </c:pt>
                <c:pt idx="3">
                  <c:v>Srbija</c:v>
                </c:pt>
                <c:pt idx="4">
                  <c:v>Bugarska</c:v>
                </c:pt>
                <c:pt idx="5">
                  <c:v>Rumunijia</c:v>
                </c:pt>
                <c:pt idx="6">
                  <c:v>Hrvatska</c:v>
                </c:pt>
                <c:pt idx="7">
                  <c:v>Češka</c:v>
                </c:pt>
                <c:pt idx="8">
                  <c:v>Poljska</c:v>
                </c:pt>
                <c:pt idx="9">
                  <c:v>Slovačka</c:v>
                </c:pt>
                <c:pt idx="10">
                  <c:v>Slovenija</c:v>
                </c:pt>
              </c:strCache>
            </c:strRef>
          </c:cat>
          <c:val>
            <c:numRef>
              <c:f>Data!$BU$273:$BU$283</c:f>
              <c:numCache>
                <c:formatCode>0.0</c:formatCode>
                <c:ptCount val="11"/>
                <c:pt idx="0">
                  <c:v>8.375040715304781</c:v>
                </c:pt>
                <c:pt idx="1">
                  <c:v>2.5637050803216779</c:v>
                </c:pt>
                <c:pt idx="2">
                  <c:v>3.4225209707747779</c:v>
                </c:pt>
                <c:pt idx="3">
                  <c:v>5.8665652394863477</c:v>
                </c:pt>
                <c:pt idx="4">
                  <c:v>3.0315849719410743</c:v>
                </c:pt>
                <c:pt idx="5">
                  <c:v>2.7175353275936236</c:v>
                </c:pt>
                <c:pt idx="6">
                  <c:v>3.0409539543470858</c:v>
                </c:pt>
                <c:pt idx="7">
                  <c:v>3.7167763265526532</c:v>
                </c:pt>
                <c:pt idx="8">
                  <c:v>3.3377217367854337</c:v>
                </c:pt>
                <c:pt idx="9">
                  <c:v>2.6276669494840088</c:v>
                </c:pt>
                <c:pt idx="10">
                  <c:v>2.9448497551561617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2A-43C5-834E-A8B4A549821C}"/>
            </c:ext>
          </c:extLst>
        </c:ser>
        <c:ser>
          <c:idx val="2"/>
          <c:order val="2"/>
          <c:tx>
            <c:strRef>
              <c:f>Data!$BV$272</c:f>
              <c:strCache>
                <c:ptCount val="1"/>
                <c:pt idx="0">
                  <c:v>2019-2023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Data!$BS$273:$BS$283</c:f>
              <c:strCache>
                <c:ptCount val="11"/>
                <c:pt idx="0">
                  <c:v>Albanija</c:v>
                </c:pt>
                <c:pt idx="1">
                  <c:v>BiH</c:v>
                </c:pt>
                <c:pt idx="2">
                  <c:v>S. Makedonija</c:v>
                </c:pt>
                <c:pt idx="3">
                  <c:v>Srbija</c:v>
                </c:pt>
                <c:pt idx="4">
                  <c:v>Bugarska</c:v>
                </c:pt>
                <c:pt idx="5">
                  <c:v>Rumunijia</c:v>
                </c:pt>
                <c:pt idx="6">
                  <c:v>Hrvatska</c:v>
                </c:pt>
                <c:pt idx="7">
                  <c:v>Češka</c:v>
                </c:pt>
                <c:pt idx="8">
                  <c:v>Poljska</c:v>
                </c:pt>
                <c:pt idx="9">
                  <c:v>Slovačka</c:v>
                </c:pt>
                <c:pt idx="10">
                  <c:v>Slovenija</c:v>
                </c:pt>
              </c:strCache>
            </c:strRef>
          </c:cat>
          <c:val>
            <c:numRef>
              <c:f>Data!$BV$273:$BV$283</c:f>
              <c:numCache>
                <c:formatCode>0.0</c:formatCode>
                <c:ptCount val="11"/>
                <c:pt idx="0">
                  <c:v>7.1892191522832309</c:v>
                </c:pt>
                <c:pt idx="1">
                  <c:v>3.0101975992175469</c:v>
                </c:pt>
                <c:pt idx="2">
                  <c:v>3.9188988575393595</c:v>
                </c:pt>
                <c:pt idx="3">
                  <c:v>6.8070370025425948</c:v>
                </c:pt>
                <c:pt idx="4">
                  <c:v>4.0218621261295526</c:v>
                </c:pt>
                <c:pt idx="5">
                  <c:v>2.9614999193168394</c:v>
                </c:pt>
                <c:pt idx="6">
                  <c:v>5.1829907689628234</c:v>
                </c:pt>
                <c:pt idx="7">
                  <c:v>3.4868957122418593</c:v>
                </c:pt>
                <c:pt idx="8">
                  <c:v>4.4319206721328017</c:v>
                </c:pt>
                <c:pt idx="9">
                  <c:v>1.4533404243239256</c:v>
                </c:pt>
                <c:pt idx="10">
                  <c:v>2.8556062763983947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2A-43C5-834E-A8B4A549821C}"/>
            </c:ext>
          </c:extLst>
        </c:ser>
        <c:ser>
          <c:idx val="3"/>
          <c:order val="3"/>
          <c:tx>
            <c:strRef>
              <c:f>Data!$BW$272</c:f>
              <c:strCache>
                <c:ptCount val="1"/>
                <c:pt idx="0">
                  <c:v>2009-2023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Data!$BS$273:$BS$283</c:f>
              <c:strCache>
                <c:ptCount val="11"/>
                <c:pt idx="0">
                  <c:v>Albanija</c:v>
                </c:pt>
                <c:pt idx="1">
                  <c:v>BiH</c:v>
                </c:pt>
                <c:pt idx="2">
                  <c:v>S. Makedonija</c:v>
                </c:pt>
                <c:pt idx="3">
                  <c:v>Srbija</c:v>
                </c:pt>
                <c:pt idx="4">
                  <c:v>Bugarska</c:v>
                </c:pt>
                <c:pt idx="5">
                  <c:v>Rumunijia</c:v>
                </c:pt>
                <c:pt idx="6">
                  <c:v>Hrvatska</c:v>
                </c:pt>
                <c:pt idx="7">
                  <c:v>Češka</c:v>
                </c:pt>
                <c:pt idx="8">
                  <c:v>Poljska</c:v>
                </c:pt>
                <c:pt idx="9">
                  <c:v>Slovačka</c:v>
                </c:pt>
                <c:pt idx="10">
                  <c:v>Slovenija</c:v>
                </c:pt>
              </c:strCache>
            </c:strRef>
          </c:cat>
          <c:val>
            <c:numRef>
              <c:f>Data!$BW$273:$BW$283</c:f>
              <c:numCache>
                <c:formatCode>0.0</c:formatCode>
                <c:ptCount val="11"/>
                <c:pt idx="0">
                  <c:v>8.2355366333757463</c:v>
                </c:pt>
                <c:pt idx="1">
                  <c:v>2.5178809765057024</c:v>
                </c:pt>
                <c:pt idx="2">
                  <c:v>3.6466372318538798</c:v>
                </c:pt>
                <c:pt idx="3">
                  <c:v>6.001657272583846</c:v>
                </c:pt>
                <c:pt idx="4">
                  <c:v>3.7924480562006218</c:v>
                </c:pt>
                <c:pt idx="5">
                  <c:v>2.5274272437649952</c:v>
                </c:pt>
                <c:pt idx="6">
                  <c:v>3.6526463416854482</c:v>
                </c:pt>
                <c:pt idx="7">
                  <c:v>3.5418974618074626</c:v>
                </c:pt>
                <c:pt idx="8">
                  <c:v>3.4222197035221869</c:v>
                </c:pt>
                <c:pt idx="9">
                  <c:v>2.1843749444751128</c:v>
                </c:pt>
                <c:pt idx="10">
                  <c:v>2.0651052792210791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2A-43C5-834E-A8B4A549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8790032"/>
        <c:axId val="-211770560"/>
      </c:barChart>
      <c:catAx>
        <c:axId val="-2587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70560"/>
        <c:crosses val="autoZero"/>
        <c:auto val="1"/>
        <c:lblAlgn val="ctr"/>
        <c:lblOffset val="100"/>
        <c:noMultiLvlLbl val="0"/>
      </c:catAx>
      <c:valAx>
        <c:axId val="-21177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Bruto SDI</a:t>
            </a:r>
            <a:r>
              <a:rPr lang="sr-Latn-RS" sz="12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u januaru, </a:t>
            </a:r>
            <a:r>
              <a:rPr lang="en-GB" sz="1200">
                <a:latin typeface="Times New Roman" panose="02020603050405020304" pitchFamily="18" charset="0"/>
                <a:cs typeface="Times New Roman" panose="02020603050405020304" pitchFamily="18" charset="0"/>
              </a:rPr>
              <a:t>mlrd evra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eur!$C$102</c:f>
              <c:strCache>
                <c:ptCount val="1"/>
                <c:pt idx="0">
                  <c:v>mlrd evra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eur!$D$101:$I$101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eur!$D$102:$I$102</c:f>
              <c:numCache>
                <c:formatCode>#,##0</c:formatCode>
                <c:ptCount val="6"/>
                <c:pt idx="0">
                  <c:v>232</c:v>
                </c:pt>
                <c:pt idx="1">
                  <c:v>266</c:v>
                </c:pt>
                <c:pt idx="2">
                  <c:v>195</c:v>
                </c:pt>
                <c:pt idx="3">
                  <c:v>188</c:v>
                </c:pt>
                <c:pt idx="4">
                  <c:v>644</c:v>
                </c:pt>
                <c:pt idx="5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4C1-B128-ACC0185B7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0224"/>
        <c:axId val="-211768384"/>
      </c:barChart>
      <c:catAx>
        <c:axId val="-2117602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8384"/>
        <c:crosses val="autoZero"/>
        <c:auto val="1"/>
        <c:lblAlgn val="ctr"/>
        <c:lblOffset val="100"/>
        <c:noMultiLvlLbl val="0"/>
      </c:catAx>
      <c:valAx>
        <c:axId val="-2117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T2-4'!$S$4</c:f>
              <c:strCache>
                <c:ptCount val="1"/>
                <c:pt idx="0">
                  <c:v>Rast GDP u 2024. u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85-4276-829C-5BD36161A3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85-4276-829C-5BD36161A35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E85-4276-829C-5BD36161A353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E85-4276-829C-5BD36161A353}"/>
              </c:ext>
            </c:extLst>
          </c:dPt>
          <c:cat>
            <c:strRef>
              <c:f>'Tabela T2-4'!$R$6:$R$23</c:f>
              <c:strCache>
                <c:ptCount val="18"/>
                <c:pt idx="0">
                  <c:v>Albanija</c:v>
                </c:pt>
                <c:pt idx="1">
                  <c:v>Srbija</c:v>
                </c:pt>
                <c:pt idx="2">
                  <c:v>Hrvatska</c:v>
                </c:pt>
                <c:pt idx="3">
                  <c:v>Crna Gora</c:v>
                </c:pt>
                <c:pt idx="4">
                  <c:v>Poljska</c:v>
                </c:pt>
                <c:pt idx="5">
                  <c:v>Bugarska</c:v>
                </c:pt>
                <c:pt idx="6">
                  <c:v>Litvanija</c:v>
                </c:pt>
                <c:pt idx="7">
                  <c:v>S. Makedonija</c:v>
                </c:pt>
                <c:pt idx="8">
                  <c:v>BiH</c:v>
                </c:pt>
                <c:pt idx="9">
                  <c:v>Slovačka</c:v>
                </c:pt>
                <c:pt idx="10">
                  <c:v>CIE</c:v>
                </c:pt>
                <c:pt idx="11">
                  <c:v>Slovenija</c:v>
                </c:pt>
                <c:pt idx="12">
                  <c:v>Češka</c:v>
                </c:pt>
                <c:pt idx="13">
                  <c:v>EU27</c:v>
                </c:pt>
                <c:pt idx="14">
                  <c:v>Rumunija</c:v>
                </c:pt>
                <c:pt idx="15">
                  <c:v>Mađarska</c:v>
                </c:pt>
                <c:pt idx="16">
                  <c:v>Estonija</c:v>
                </c:pt>
                <c:pt idx="17">
                  <c:v>Letonija</c:v>
                </c:pt>
              </c:strCache>
            </c:strRef>
          </c:cat>
          <c:val>
            <c:numRef>
              <c:f>'Tabela T2-4'!$S$6:$S$23</c:f>
              <c:numCache>
                <c:formatCode>0.0</c:formatCode>
                <c:ptCount val="18"/>
                <c:pt idx="0">
                  <c:v>4</c:v>
                </c:pt>
                <c:pt idx="1">
                  <c:v>3.8780113138435723</c:v>
                </c:pt>
                <c:pt idx="2">
                  <c:v>3.8</c:v>
                </c:pt>
                <c:pt idx="3">
                  <c:v>3</c:v>
                </c:pt>
                <c:pt idx="4">
                  <c:v>2.9</c:v>
                </c:pt>
                <c:pt idx="5">
                  <c:v>2.8</c:v>
                </c:pt>
                <c:pt idx="6">
                  <c:v>2.7</c:v>
                </c:pt>
                <c:pt idx="7">
                  <c:v>2.7</c:v>
                </c:pt>
                <c:pt idx="8">
                  <c:v>2.5</c:v>
                </c:pt>
                <c:pt idx="9">
                  <c:v>2</c:v>
                </c:pt>
                <c:pt idx="10">
                  <c:v>1.9639221071622759</c:v>
                </c:pt>
                <c:pt idx="11">
                  <c:v>1.6</c:v>
                </c:pt>
                <c:pt idx="12">
                  <c:v>1.1000000000000001</c:v>
                </c:pt>
                <c:pt idx="13">
                  <c:v>1</c:v>
                </c:pt>
                <c:pt idx="14">
                  <c:v>0.9</c:v>
                </c:pt>
                <c:pt idx="15">
                  <c:v>0.5</c:v>
                </c:pt>
                <c:pt idx="16">
                  <c:v>-0.3</c:v>
                </c:pt>
                <c:pt idx="17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85-4276-829C-5BD36161A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2069728"/>
        <c:axId val="-202068640"/>
      </c:barChart>
      <c:catAx>
        <c:axId val="-2020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68640"/>
        <c:crosses val="autoZero"/>
        <c:auto val="1"/>
        <c:lblAlgn val="ctr"/>
        <c:lblOffset val="100"/>
        <c:noMultiLvlLbl val="0"/>
      </c:catAx>
      <c:valAx>
        <c:axId val="-2020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069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Nivo razvijenosti i cene u 2023. godini,  EU=100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'Sve cene'!$P$56</c:f>
              <c:strCache>
                <c:ptCount val="1"/>
                <c:pt idx="0">
                  <c:v>GDP/pc (ppp)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 cene'!$O$57:$O$66</c:f>
              <c:strCache>
                <c:ptCount val="10"/>
                <c:pt idx="0">
                  <c:v>Bulgaria</c:v>
                </c:pt>
                <c:pt idx="1">
                  <c:v>Hungary</c:v>
                </c:pt>
                <c:pt idx="2">
                  <c:v>Croatia</c:v>
                </c:pt>
                <c:pt idx="3">
                  <c:v>Romania</c:v>
                </c:pt>
                <c:pt idx="4">
                  <c:v>Albania</c:v>
                </c:pt>
                <c:pt idx="5">
                  <c:v>BiH</c:v>
                </c:pt>
                <c:pt idx="6">
                  <c:v>Montenegro</c:v>
                </c:pt>
                <c:pt idx="7">
                  <c:v>North Macedonia</c:v>
                </c:pt>
                <c:pt idx="8">
                  <c:v>Czechia</c:v>
                </c:pt>
                <c:pt idx="9">
                  <c:v>Serbia</c:v>
                </c:pt>
              </c:strCache>
            </c:strRef>
          </c:cat>
          <c:val>
            <c:numRef>
              <c:f>'Sve cene'!$P$57:$P$66</c:f>
              <c:numCache>
                <c:formatCode>General</c:formatCode>
                <c:ptCount val="10"/>
                <c:pt idx="0">
                  <c:v>64</c:v>
                </c:pt>
                <c:pt idx="1">
                  <c:v>76</c:v>
                </c:pt>
                <c:pt idx="2">
                  <c:v>76</c:v>
                </c:pt>
                <c:pt idx="3">
                  <c:v>80</c:v>
                </c:pt>
                <c:pt idx="4">
                  <c:v>35</c:v>
                </c:pt>
                <c:pt idx="5">
                  <c:v>35</c:v>
                </c:pt>
                <c:pt idx="6">
                  <c:v>52</c:v>
                </c:pt>
                <c:pt idx="7">
                  <c:v>41</c:v>
                </c:pt>
                <c:pt idx="8">
                  <c:v>91</c:v>
                </c:pt>
                <c:pt idx="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5-406C-9D3C-DF90D7E3107B}"/>
            </c:ext>
          </c:extLst>
        </c:ser>
        <c:ser>
          <c:idx val="1"/>
          <c:order val="1"/>
          <c:tx>
            <c:strRef>
              <c:f>'Sve cene'!$Q$56</c:f>
              <c:strCache>
                <c:ptCount val="1"/>
                <c:pt idx="0">
                  <c:v>Cene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'Sve cene'!$O$57:$O$66</c:f>
              <c:strCache>
                <c:ptCount val="10"/>
                <c:pt idx="0">
                  <c:v>Bulgaria</c:v>
                </c:pt>
                <c:pt idx="1">
                  <c:v>Hungary</c:v>
                </c:pt>
                <c:pt idx="2">
                  <c:v>Croatia</c:v>
                </c:pt>
                <c:pt idx="3">
                  <c:v>Romania</c:v>
                </c:pt>
                <c:pt idx="4">
                  <c:v>Albania</c:v>
                </c:pt>
                <c:pt idx="5">
                  <c:v>BiH</c:v>
                </c:pt>
                <c:pt idx="6">
                  <c:v>Montenegro</c:v>
                </c:pt>
                <c:pt idx="7">
                  <c:v>North Macedonia</c:v>
                </c:pt>
                <c:pt idx="8">
                  <c:v>Czechia</c:v>
                </c:pt>
                <c:pt idx="9">
                  <c:v>Serbia</c:v>
                </c:pt>
              </c:strCache>
            </c:strRef>
          </c:cat>
          <c:val>
            <c:numRef>
              <c:f>'Sve cene'!$Q$57:$Q$66</c:f>
              <c:numCache>
                <c:formatCode>0</c:formatCode>
                <c:ptCount val="10"/>
                <c:pt idx="0">
                  <c:v>59.7</c:v>
                </c:pt>
                <c:pt idx="1">
                  <c:v>75.8</c:v>
                </c:pt>
                <c:pt idx="2">
                  <c:v>75.8</c:v>
                </c:pt>
                <c:pt idx="3">
                  <c:v>60.2</c:v>
                </c:pt>
                <c:pt idx="4">
                  <c:v>66.099999999999994</c:v>
                </c:pt>
                <c:pt idx="5">
                  <c:v>58.2</c:v>
                </c:pt>
                <c:pt idx="6">
                  <c:v>64.099999999999994</c:v>
                </c:pt>
                <c:pt idx="7">
                  <c:v>51.6</c:v>
                </c:pt>
                <c:pt idx="8">
                  <c:v>89.2</c:v>
                </c:pt>
                <c:pt idx="9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5-406C-9D3C-DF90D7E3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1312"/>
        <c:axId val="-211770016"/>
      </c:barChart>
      <c:catAx>
        <c:axId val="-2117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70016"/>
        <c:crosses val="autoZero"/>
        <c:auto val="1"/>
        <c:lblAlgn val="ctr"/>
        <c:lblOffset val="100"/>
        <c:noMultiLvlLbl val="0"/>
      </c:catAx>
      <c:valAx>
        <c:axId val="-21177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91995668373619E-2"/>
          <c:y val="3.8394415357766144E-2"/>
          <c:w val="0.88032230236954645"/>
          <c:h val="0.787742919569608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'T6-1, T6-2'!$W$1</c:f>
              <c:strCache>
                <c:ptCount val="1"/>
                <c:pt idx="0">
                  <c:v>Fiskalni bilans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spPr>
              <a:solidFill>
                <a:srgbClr val="4F81B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70C-4B0F-92E4-62F49206086C}"/>
              </c:ext>
            </c:extLst>
          </c:dPt>
          <c:dPt>
            <c:idx val="15"/>
            <c:invertIfNegative val="0"/>
            <c:bubble3D val="0"/>
            <c:spPr>
              <a:solidFill>
                <a:srgbClr val="4F81B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870C-4B0F-92E4-62F49206086C}"/>
              </c:ext>
            </c:extLst>
          </c:dPt>
          <c:dPt>
            <c:idx val="16"/>
            <c:invertIfNegative val="0"/>
            <c:bubble3D val="0"/>
            <c:spPr>
              <a:solidFill>
                <a:srgbClr val="4F81B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870C-4B0F-92E4-62F49206086C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870C-4B0F-92E4-62F49206086C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870C-4B0F-92E4-62F49206086C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870C-4B0F-92E4-62F49206086C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870C-4B0F-92E4-62F49206086C}"/>
              </c:ext>
            </c:extLst>
          </c:dPt>
          <c:dLbls>
            <c:dLbl>
              <c:idx val="1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C-4B0F-92E4-62F4920608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'T6-1, T6-2'!$T$8:$T$25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'T6-1, T6-2'!$W$8:$W$25</c:f>
              <c:numCache>
                <c:formatCode>#,##0.0</c:formatCode>
                <c:ptCount val="18"/>
                <c:pt idx="0">
                  <c:v>-1.7074600316765753</c:v>
                </c:pt>
                <c:pt idx="1">
                  <c:v>-2.2792376446587639</c:v>
                </c:pt>
                <c:pt idx="2">
                  <c:v>-3.8394220901486449</c:v>
                </c:pt>
                <c:pt idx="3">
                  <c:v>-2.4047966616201535</c:v>
                </c:pt>
                <c:pt idx="4">
                  <c:v>-4.3498074718792097</c:v>
                </c:pt>
                <c:pt idx="5">
                  <c:v>-6.1793159854147817</c:v>
                </c:pt>
                <c:pt idx="6">
                  <c:v>-4.9362245498037041</c:v>
                </c:pt>
                <c:pt idx="7">
                  <c:v>-5.9449190631902553</c:v>
                </c:pt>
                <c:pt idx="8">
                  <c:v>-3.3187939299827676</c:v>
                </c:pt>
                <c:pt idx="9">
                  <c:v>-1.1493979623336728</c:v>
                </c:pt>
                <c:pt idx="10">
                  <c:v>1.0557686037655998</c:v>
                </c:pt>
                <c:pt idx="11">
                  <c:v>0.60940162142946264</c:v>
                </c:pt>
                <c:pt idx="12">
                  <c:v>-0.19603223183491281</c:v>
                </c:pt>
                <c:pt idx="13">
                  <c:v>-7.6817158722061833</c:v>
                </c:pt>
                <c:pt idx="14">
                  <c:v>-3.9444886528173058</c:v>
                </c:pt>
                <c:pt idx="15">
                  <c:v>-2.9659955359371608</c:v>
                </c:pt>
                <c:pt idx="16">
                  <c:v>-2.2218851799115527</c:v>
                </c:pt>
                <c:pt idx="17">
                  <c:v>-1.9905503497382497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0C-4B0F-92E4-62F49206086C}"/>
            </c:ext>
          </c:extLst>
        </c:ser>
        <c:ser>
          <c:idx val="1"/>
          <c:order val="1"/>
          <c:tx>
            <c:strRef>
              <c:f>'T6-1, T6-2'!$X$1</c:f>
              <c:strCache>
                <c:ptCount val="1"/>
                <c:pt idx="0">
                  <c:v>Primarni bilans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870C-4B0F-92E4-62F49206086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870C-4B0F-92E4-62F49206086C}"/>
              </c:ext>
            </c:extLst>
          </c:dPt>
          <c:dPt>
            <c:idx val="16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2-870C-4B0F-92E4-62F49206086C}"/>
              </c:ext>
            </c:extLst>
          </c:dPt>
          <c:dPt>
            <c:idx val="17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4-870C-4B0F-92E4-62F49206086C}"/>
              </c:ext>
            </c:extLst>
          </c:dPt>
          <c:dPt>
            <c:idx val="18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6-870C-4B0F-92E4-62F49206086C}"/>
              </c:ext>
            </c:extLst>
          </c:dPt>
          <c:dPt>
            <c:idx val="19"/>
            <c:invertIfNegative val="0"/>
            <c:bubble3D val="0"/>
            <c:spPr>
              <a:blipFill dpi="0" rotWithShape="0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8-870C-4B0F-92E4-62F49206086C}"/>
              </c:ext>
            </c:extLst>
          </c:dPt>
          <c:dPt>
            <c:idx val="20"/>
            <c:invertIfNegative val="0"/>
            <c:bubble3D val="0"/>
            <c:spPr>
              <a:blipFill dpi="0" rotWithShape="0">
                <a:blip xmlns:r="http://schemas.openxmlformats.org/officeDocument/2006/relationships" r:embed="rId5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A-870C-4B0F-92E4-62F49206086C}"/>
              </c:ext>
            </c:extLst>
          </c:dPt>
          <c:dLbls>
            <c:dLbl>
              <c:idx val="17"/>
              <c:layout>
                <c:manualLayout>
                  <c:x val="6.2902582720609458E-3"/>
                  <c:y val="6.6447461802409785E-17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0C-4B0F-92E4-62F4920608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'T6-1, T6-2'!$T$8:$T$25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'T6-1, T6-2'!$X$8:$X$25</c:f>
              <c:numCache>
                <c:formatCode>#,##0.0</c:formatCode>
                <c:ptCount val="18"/>
                <c:pt idx="0">
                  <c:v>-1.034387802198476</c:v>
                </c:pt>
                <c:pt idx="1">
                  <c:v>-1.8440311708205699</c:v>
                </c:pt>
                <c:pt idx="2">
                  <c:v>-3.3012431839202105</c:v>
                </c:pt>
                <c:pt idx="3">
                  <c:v>-3.1566473098884904</c:v>
                </c:pt>
                <c:pt idx="4">
                  <c:v>-3.1576456246320275</c:v>
                </c:pt>
                <c:pt idx="5">
                  <c:v>-4.4603730320883219</c:v>
                </c:pt>
                <c:pt idx="6">
                  <c:v>-2.7361005675126271</c:v>
                </c:pt>
                <c:pt idx="7">
                  <c:v>-3.2924062057401886</c:v>
                </c:pt>
                <c:pt idx="8">
                  <c:v>-0.42875403686250446</c:v>
                </c:pt>
                <c:pt idx="9">
                  <c:v>1.6513923095730305</c:v>
                </c:pt>
                <c:pt idx="10">
                  <c:v>3.5026970107001674</c:v>
                </c:pt>
                <c:pt idx="11">
                  <c:v>2.6637253656658832</c:v>
                </c:pt>
                <c:pt idx="12">
                  <c:v>1.7255040111165114</c:v>
                </c:pt>
                <c:pt idx="13">
                  <c:v>-5.7690446311666328</c:v>
                </c:pt>
                <c:pt idx="14">
                  <c:v>-2.2907626017735399</c:v>
                </c:pt>
                <c:pt idx="15">
                  <c:v>-1.5284587421036331</c:v>
                </c:pt>
                <c:pt idx="16">
                  <c:v>-0.39034901794670351</c:v>
                </c:pt>
                <c:pt idx="17">
                  <c:v>-0.11828391510741189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70C-4B0F-92E4-62F492060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5120"/>
        <c:axId val="-211767840"/>
      </c:barChart>
      <c:catAx>
        <c:axId val="-21176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67840"/>
        <c:crosses val="autoZero"/>
        <c:auto val="1"/>
        <c:lblAlgn val="ctr"/>
        <c:lblOffset val="100"/>
        <c:noMultiLvlLbl val="0"/>
      </c:catAx>
      <c:valAx>
        <c:axId val="-211767840"/>
        <c:scaling>
          <c:orientation val="minMax"/>
          <c:max val="4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65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9711092061073013"/>
          <c:y val="0.93046559397466611"/>
          <c:w val="0.39252462393813675"/>
          <c:h val="4.130577427821524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6">
    <c:autoUpdate val="0"/>
  </c:externalData>
  <c:userShapes r:id="rId7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338235294117641E-2"/>
          <c:y val="8.3946063559401707E-2"/>
          <c:w val="0.89522058823529416"/>
          <c:h val="0.69035977568074336"/>
        </c:manualLayout>
      </c:layout>
      <c:lineChart>
        <c:grouping val="standard"/>
        <c:varyColors val="0"/>
        <c:ser>
          <c:idx val="0"/>
          <c:order val="0"/>
          <c:tx>
            <c:strRef>
              <c:f>'T6-1, T6-2'!$AA$1</c:f>
              <c:strCache>
                <c:ptCount val="1"/>
                <c:pt idx="0">
                  <c:v>Javni prihodi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'T6-1, T6-2'!$Z$6:$Z$25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'T6-1, T6-2'!$AA$6:$AA$25</c:f>
              <c:numCache>
                <c:formatCode>_(* #,##0.0_);_(* \(#,##0.0\);_(* "-"??_);_(@_)</c:formatCode>
                <c:ptCount val="20"/>
                <c:pt idx="0">
                  <c:v>38.328946582296901</c:v>
                </c:pt>
                <c:pt idx="1">
                  <c:v>38.808096180349025</c:v>
                </c:pt>
                <c:pt idx="2">
                  <c:v>38.189767947062776</c:v>
                </c:pt>
                <c:pt idx="3">
                  <c:v>37.926911088068543</c:v>
                </c:pt>
                <c:pt idx="4">
                  <c:v>36.129679592010056</c:v>
                </c:pt>
                <c:pt idx="5">
                  <c:v>37.778196508274121</c:v>
                </c:pt>
                <c:pt idx="6">
                  <c:v>36.255715316033289</c:v>
                </c:pt>
                <c:pt idx="7">
                  <c:v>37.100842404636936</c:v>
                </c:pt>
                <c:pt idx="8">
                  <c:v>35.795853754905984</c:v>
                </c:pt>
                <c:pt idx="9">
                  <c:v>37.327603033872172</c:v>
                </c:pt>
                <c:pt idx="10">
                  <c:v>37.716302692442575</c:v>
                </c:pt>
                <c:pt idx="11">
                  <c:v>39.215683026040146</c:v>
                </c:pt>
                <c:pt idx="12">
                  <c:v>39.834693413402888</c:v>
                </c:pt>
                <c:pt idx="13">
                  <c:v>39.812204025067885</c:v>
                </c:pt>
                <c:pt idx="14">
                  <c:v>40.191636114111837</c:v>
                </c:pt>
                <c:pt idx="15">
                  <c:v>39.120428288266645</c:v>
                </c:pt>
                <c:pt idx="16">
                  <c:v>41.239660362345553</c:v>
                </c:pt>
                <c:pt idx="17">
                  <c:v>41.237938920178735</c:v>
                </c:pt>
                <c:pt idx="18">
                  <c:v>42.614948270545206</c:v>
                </c:pt>
                <c:pt idx="19">
                  <c:v>40.887643081813337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77-4ADB-B659-57612A505C72}"/>
            </c:ext>
          </c:extLst>
        </c:ser>
        <c:ser>
          <c:idx val="1"/>
          <c:order val="1"/>
          <c:tx>
            <c:strRef>
              <c:f>'T6-1, T6-2'!$AB$1</c:f>
              <c:strCache>
                <c:ptCount val="1"/>
                <c:pt idx="0">
                  <c:v>Javni rashodi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'T6-1, T6-2'!$Z$6:$Z$25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'T6-1, T6-2'!$AB$6:$AB$25</c:f>
              <c:numCache>
                <c:formatCode>_(* #,##0.0_);_(* \(#,##0.0\);_(* "-"??_);_(@_)</c:formatCode>
                <c:ptCount val="20"/>
                <c:pt idx="0">
                  <c:v>37.393510556917342</c:v>
                </c:pt>
                <c:pt idx="1">
                  <c:v>40.221712225227328</c:v>
                </c:pt>
                <c:pt idx="2">
                  <c:v>39.897227978739352</c:v>
                </c:pt>
                <c:pt idx="3">
                  <c:v>40.206148732727307</c:v>
                </c:pt>
                <c:pt idx="4">
                  <c:v>39.969101682158701</c:v>
                </c:pt>
                <c:pt idx="5">
                  <c:v>40.182993169894274</c:v>
                </c:pt>
                <c:pt idx="6">
                  <c:v>40.605522787912498</c:v>
                </c:pt>
                <c:pt idx="7">
                  <c:v>43.280158390051717</c:v>
                </c:pt>
                <c:pt idx="8">
                  <c:v>40.732078304709688</c:v>
                </c:pt>
                <c:pt idx="9">
                  <c:v>43.272522097062428</c:v>
                </c:pt>
                <c:pt idx="10">
                  <c:v>41.035096622425343</c:v>
                </c:pt>
                <c:pt idx="11">
                  <c:v>40.365080988373819</c:v>
                </c:pt>
                <c:pt idx="12">
                  <c:v>38.778924809637289</c:v>
                </c:pt>
                <c:pt idx="13">
                  <c:v>39.202802403638422</c:v>
                </c:pt>
                <c:pt idx="14">
                  <c:v>40.38766834594675</c:v>
                </c:pt>
                <c:pt idx="15">
                  <c:v>46.802144160472828</c:v>
                </c:pt>
                <c:pt idx="16">
                  <c:v>45.184149015162859</c:v>
                </c:pt>
                <c:pt idx="17">
                  <c:v>44.203934456115896</c:v>
                </c:pt>
                <c:pt idx="18">
                  <c:v>44.836833450456758</c:v>
                </c:pt>
                <c:pt idx="19">
                  <c:v>42.878193431551587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77-4ADB-B659-57612A505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763488"/>
        <c:axId val="-211764032"/>
      </c:lineChart>
      <c:catAx>
        <c:axId val="-2117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64032"/>
        <c:crosses val="autoZero"/>
        <c:auto val="1"/>
        <c:lblAlgn val="ctr"/>
        <c:lblOffset val="100"/>
        <c:tickLblSkip val="1"/>
        <c:noMultiLvlLbl val="0"/>
      </c:catAx>
      <c:valAx>
        <c:axId val="-21176403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6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701910717950379"/>
          <c:y val="0.86562067846357915"/>
          <c:w val="0.72460422899812427"/>
          <c:h val="0.1102189343267575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3503659047358E-2"/>
          <c:y val="4.4637693384738573E-2"/>
          <c:w val="0.87721194685709769"/>
          <c:h val="0.71936406783906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T6-4'!$B$3</c:f>
              <c:strCache>
                <c:ptCount val="1"/>
                <c:pt idx="0">
                  <c:v>Q4 2024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3B-4C7E-B904-73E87E4BAD7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3B-4C7E-B904-73E87E4BAD7A}"/>
              </c:ext>
            </c:extLst>
          </c:dPt>
          <c:dPt>
            <c:idx val="2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823B-4C7E-B904-73E87E4BAD7A}"/>
              </c:ext>
            </c:extLst>
          </c:dPt>
          <c:dPt>
            <c:idx val="3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823B-4C7E-B904-73E87E4BAD7A}"/>
              </c:ext>
            </c:extLst>
          </c:dPt>
          <c:dPt>
            <c:idx val="4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823B-4C7E-B904-73E87E4BAD7A}"/>
              </c:ext>
            </c:extLst>
          </c:dPt>
          <c:dPt>
            <c:idx val="5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9-823B-4C7E-B904-73E87E4BAD7A}"/>
              </c:ext>
            </c:extLst>
          </c:dPt>
          <c:dPt>
            <c:idx val="6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B-823B-4C7E-B904-73E87E4BAD7A}"/>
              </c:ext>
            </c:extLst>
          </c:dPt>
          <c:dPt>
            <c:idx val="7"/>
            <c:invertIfNegative val="0"/>
            <c:bubble3D val="0"/>
            <c:spPr>
              <a:blipFill dpi="0" rotWithShape="0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D-823B-4C7E-B904-73E87E4BAD7A}"/>
              </c:ext>
            </c:extLst>
          </c:dPt>
          <c:dPt>
            <c:idx val="8"/>
            <c:invertIfNegative val="0"/>
            <c:bubble3D val="0"/>
            <c:spPr>
              <a:blipFill dpi="0" rotWithShape="0">
                <a:blip xmlns:r="http://schemas.openxmlformats.org/officeDocument/2006/relationships" r:embed="rId4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F-823B-4C7E-B904-73E87E4BAD7A}"/>
              </c:ext>
            </c:extLst>
          </c:dPt>
          <c:dLbls>
            <c:dLbl>
              <c:idx val="1"/>
              <c:layout>
                <c:manualLayout>
                  <c:x val="-7.4906367041198728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B-4C7E-B904-73E87E4BAD7A}"/>
                </c:ext>
              </c:extLst>
            </c:dLbl>
            <c:dLbl>
              <c:idx val="6"/>
              <c:layout>
                <c:manualLayout>
                  <c:x val="-4.3644298963447896E-3"/>
                  <c:y val="-3.642945735918529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3B-4C7E-B904-73E87E4BAD7A}"/>
                </c:ext>
              </c:extLst>
            </c:dLbl>
            <c:dLbl>
              <c:idx val="8"/>
              <c:layout>
                <c:manualLayout>
                  <c:x val="-4.5388525780682646E-3"/>
                  <c:y val="-4.7139129360498049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23B-4C7E-B904-73E87E4BAD7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T6-4'!$A$4:$A$12</c:f>
              <c:strCache>
                <c:ptCount val="9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  <c:pt idx="8">
                  <c:v>Neporeski pr.</c:v>
                </c:pt>
              </c:strCache>
            </c:strRef>
          </c:cat>
          <c:val>
            <c:numRef>
              <c:f>'T6-3, T6-4'!$B$4:$B$12</c:f>
              <c:numCache>
                <c:formatCode>0.0</c:formatCode>
                <c:ptCount val="9"/>
                <c:pt idx="0">
                  <c:v>6.4515298213807082</c:v>
                </c:pt>
                <c:pt idx="1">
                  <c:v>6.0964727004330088</c:v>
                </c:pt>
                <c:pt idx="2">
                  <c:v>11.672689318312358</c:v>
                </c:pt>
                <c:pt idx="3">
                  <c:v>10.551244229180456</c:v>
                </c:pt>
                <c:pt idx="4">
                  <c:v>-3.2823559782587108</c:v>
                </c:pt>
                <c:pt idx="5">
                  <c:v>6.8000157558823604</c:v>
                </c:pt>
                <c:pt idx="6">
                  <c:v>-0.36108803557969305</c:v>
                </c:pt>
                <c:pt idx="7">
                  <c:v>7.3480428262326258</c:v>
                </c:pt>
                <c:pt idx="8">
                  <c:v>13.624880467384592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23B-4C7E-B904-73E87E4BAD7A}"/>
            </c:ext>
          </c:extLst>
        </c:ser>
        <c:ser>
          <c:idx val="1"/>
          <c:order val="1"/>
          <c:tx>
            <c:strRef>
              <c:f>'T6-3, T6-4'!$C$3</c:f>
              <c:strCache>
                <c:ptCount val="1"/>
                <c:pt idx="0">
                  <c:v>Q1-Q4 2024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2-823B-4C7E-B904-73E87E4BAD7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4-823B-4C7E-B904-73E87E4BAD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6-823B-4C7E-B904-73E87E4BAD7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8-823B-4C7E-B904-73E87E4BAD7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A-823B-4C7E-B904-73E87E4BAD7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C-823B-4C7E-B904-73E87E4BAD7A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E-823B-4C7E-B904-73E87E4BAD7A}"/>
              </c:ext>
            </c:extLst>
          </c:dPt>
          <c:dLbls>
            <c:dLbl>
              <c:idx val="2"/>
              <c:layout>
                <c:manualLayout>
                  <c:x val="9.9875156054930886E-3"/>
                  <c:y val="-3.7491046109506729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23B-4C7E-B904-73E87E4BAD7A}"/>
                </c:ext>
              </c:extLst>
            </c:dLbl>
            <c:dLbl>
              <c:idx val="3"/>
              <c:layout>
                <c:manualLayout>
                  <c:x val="6.8082788671023969E-3"/>
                  <c:y val="8.228015810747824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23B-4C7E-B904-73E87E4BAD7A}"/>
                </c:ext>
              </c:extLst>
            </c:dLbl>
            <c:dLbl>
              <c:idx val="6"/>
              <c:layout>
                <c:manualLayout>
                  <c:x val="8.7288597926895792E-3"/>
                  <c:y val="-3.642945735918529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23B-4C7E-B904-73E87E4BAD7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T6-4'!$A$4:$A$12</c:f>
              <c:strCache>
                <c:ptCount val="9"/>
                <c:pt idx="0">
                  <c:v>Javni prihodi</c:v>
                </c:pt>
                <c:pt idx="1">
                  <c:v>Poreski prihodi</c:v>
                </c:pt>
                <c:pt idx="2">
                  <c:v>Porez na dohodak</c:v>
                </c:pt>
                <c:pt idx="3">
                  <c:v>Doprinosi</c:v>
                </c:pt>
                <c:pt idx="4">
                  <c:v>Porez na dobit</c:v>
                </c:pt>
                <c:pt idx="5">
                  <c:v>Akcize</c:v>
                </c:pt>
                <c:pt idx="6">
                  <c:v>PDV</c:v>
                </c:pt>
                <c:pt idx="7">
                  <c:v>Carine</c:v>
                </c:pt>
                <c:pt idx="8">
                  <c:v>Neporeski pr.</c:v>
                </c:pt>
              </c:strCache>
            </c:strRef>
          </c:cat>
          <c:val>
            <c:numRef>
              <c:f>'T6-3, T6-4'!$C$4:$C$12</c:f>
              <c:numCache>
                <c:formatCode>0.0</c:formatCode>
                <c:ptCount val="9"/>
                <c:pt idx="0">
                  <c:v>8.4007965576535781</c:v>
                </c:pt>
                <c:pt idx="1">
                  <c:v>8.5285793411896904</c:v>
                </c:pt>
                <c:pt idx="2">
                  <c:v>10.727573642412548</c:v>
                </c:pt>
                <c:pt idx="3">
                  <c:v>10.32115674235181</c:v>
                </c:pt>
                <c:pt idx="4">
                  <c:v>4.2879358479460672</c:v>
                </c:pt>
                <c:pt idx="5">
                  <c:v>8.0879632512250268</c:v>
                </c:pt>
                <c:pt idx="6">
                  <c:v>7.8781251891383075</c:v>
                </c:pt>
                <c:pt idx="7">
                  <c:v>5.2983531217165147</c:v>
                </c:pt>
                <c:pt idx="8">
                  <c:v>14.669725685775381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23B-4C7E-B904-73E87E4BA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72192"/>
        <c:axId val="-211758048"/>
      </c:barChart>
      <c:catAx>
        <c:axId val="-21177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58048"/>
        <c:crosses val="autoZero"/>
        <c:auto val="1"/>
        <c:lblAlgn val="ctr"/>
        <c:lblOffset val="100"/>
        <c:noMultiLvlLbl val="0"/>
      </c:catAx>
      <c:valAx>
        <c:axId val="-211758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72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0072772743029763"/>
          <c:y val="0.91472345718689918"/>
          <c:w val="0.45231936809785567"/>
          <c:h val="5.4504198879901877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5">
    <c:autoUpdate val="0"/>
  </c:externalData>
  <c:userShapes r:id="rId6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808613388365871E-2"/>
          <c:y val="4.8611120776887132E-2"/>
          <c:w val="0.89283839622340644"/>
          <c:h val="0.77834790391074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'T6-3, T6-4'!$B$14</c:f>
              <c:strCache>
                <c:ptCount val="1"/>
                <c:pt idx="0">
                  <c:v>Q4 2024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A90-436D-AA42-1530F1F123D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3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2A90-436D-AA42-1530F1F123D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90-436D-AA42-1530F1F123D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T6-4'!$B$15:$B$21</c:f>
              <c:numCache>
                <c:formatCode>0.0</c:formatCode>
                <c:ptCount val="7"/>
                <c:pt idx="0">
                  <c:v>6.6338408302851315</c:v>
                </c:pt>
                <c:pt idx="1">
                  <c:v>9.1065978118579416</c:v>
                </c:pt>
                <c:pt idx="2">
                  <c:v>-3.1062651433726662</c:v>
                </c:pt>
                <c:pt idx="3">
                  <c:v>56.900250008489685</c:v>
                </c:pt>
                <c:pt idx="4">
                  <c:v>3.5208385603472392</c:v>
                </c:pt>
                <c:pt idx="5">
                  <c:v>12.393571038641603</c:v>
                </c:pt>
                <c:pt idx="6">
                  <c:v>25.412020352640429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90-436D-AA42-1530F1F123DC}"/>
            </c:ext>
          </c:extLst>
        </c:ser>
        <c:ser>
          <c:idx val="1"/>
          <c:order val="1"/>
          <c:tx>
            <c:strRef>
              <c:f>'T6-3, T6-4'!$C$14</c:f>
              <c:strCache>
                <c:ptCount val="1"/>
                <c:pt idx="0">
                  <c:v>Q1-Q4 2024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A90-436D-AA42-1530F1F123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2A90-436D-AA42-1530F1F123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B-2A90-436D-AA42-1530F1F123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D-2A90-436D-AA42-1530F1F123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F-2A90-436D-AA42-1530F1F123D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1-2A90-436D-AA42-1530F1F123DC}"/>
              </c:ext>
            </c:extLst>
          </c:dPt>
          <c:dLbls>
            <c:dLbl>
              <c:idx val="1"/>
              <c:layout>
                <c:manualLayout>
                  <c:x val="1.25078173858661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0-436D-AA42-1530F1F123DC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'T6-3, T6-4'!$A$15:$A$21</c:f>
              <c:strCache>
                <c:ptCount val="7"/>
                <c:pt idx="0">
                  <c:v>Javni rashodi</c:v>
                </c:pt>
                <c:pt idx="1">
                  <c:v>Plate</c:v>
                </c:pt>
                <c:pt idx="2">
                  <c:v>Roba i usluge</c:v>
                </c:pt>
                <c:pt idx="3">
                  <c:v>Kamata</c:v>
                </c:pt>
                <c:pt idx="4">
                  <c:v>Subvencije </c:v>
                </c:pt>
                <c:pt idx="5">
                  <c:v>Penzije</c:v>
                </c:pt>
                <c:pt idx="6">
                  <c:v>Kapitalni rashodi</c:v>
                </c:pt>
              </c:strCache>
            </c:strRef>
          </c:cat>
          <c:val>
            <c:numRef>
              <c:f>'T6-3, T6-4'!$C$15:$C$21</c:f>
              <c:numCache>
                <c:formatCode>0.0</c:formatCode>
                <c:ptCount val="7"/>
                <c:pt idx="0">
                  <c:v>8.0448093404505538</c:v>
                </c:pt>
                <c:pt idx="1">
                  <c:v>11.840157357579661</c:v>
                </c:pt>
                <c:pt idx="2">
                  <c:v>2.8524648262115315</c:v>
                </c:pt>
                <c:pt idx="3">
                  <c:v>15.492695063177253</c:v>
                </c:pt>
                <c:pt idx="4">
                  <c:v>5.8090108871750701</c:v>
                </c:pt>
                <c:pt idx="5">
                  <c:v>14.741377728295401</c:v>
                </c:pt>
                <c:pt idx="6">
                  <c:v>18.38756192715465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90-436D-AA42-1530F1F123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72736"/>
        <c:axId val="-211771648"/>
      </c:barChart>
      <c:catAx>
        <c:axId val="-2117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71648"/>
        <c:crosses val="autoZero"/>
        <c:auto val="1"/>
        <c:lblAlgn val="ctr"/>
        <c:lblOffset val="100"/>
        <c:noMultiLvlLbl val="0"/>
      </c:catAx>
      <c:valAx>
        <c:axId val="-2117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72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5865025216088831"/>
          <c:y val="0.91711715122148196"/>
          <c:w val="0.43691050715434765"/>
          <c:h val="7.0354141429436745E-2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99155626249354"/>
          <c:y val="6.1422293804183577E-2"/>
          <c:w val="0.80426039906868618"/>
          <c:h val="0.75756316445292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'T6-5, T6-6'!$A$23</c:f>
              <c:strCache>
                <c:ptCount val="1"/>
                <c:pt idx="0">
                  <c:v>Javni dug (% BDP)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E9-49DB-A84E-B1A61EB031E0}"/>
              </c:ext>
            </c:extLst>
          </c:dPt>
          <c:dPt>
            <c:idx val="13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2-ECE9-49DB-A84E-B1A61EB031E0}"/>
              </c:ext>
            </c:extLst>
          </c:dPt>
          <c:dPt>
            <c:idx val="14"/>
            <c:invertIfNegative val="0"/>
            <c:bubble3D val="0"/>
            <c:spPr>
              <a:blipFill dpi="0" rotWithShape="0">
                <a:blip xmlns:r="http://schemas.openxmlformats.org/officeDocument/2006/relationships" r:embed="rId1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ECE9-49DB-A84E-B1A61EB031E0}"/>
              </c:ext>
            </c:extLst>
          </c:dPt>
          <c:dPt>
            <c:idx val="15"/>
            <c:invertIfNegative val="0"/>
            <c:bubble3D val="0"/>
            <c:spPr>
              <a:blipFill dpi="0" rotWithShape="0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ECE9-49DB-A84E-B1A61EB031E0}"/>
              </c:ext>
            </c:extLst>
          </c:dPt>
          <c:cat>
            <c:strRef>
              <c:f>'T6-5, T6-6'!$J$22:$AI$22</c:f>
              <c:strCache>
                <c:ptCount val="14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'T6-5, T6-6'!$J$23:$AI$23</c:f>
              <c:numCache>
                <c:formatCode>_(* #,##0.0_);_(* \(#,##0.0\);_(* "-"??_);_(@_)</c:formatCode>
                <c:ptCount val="14"/>
                <c:pt idx="0">
                  <c:v>28.346425138364246</c:v>
                </c:pt>
                <c:pt idx="1">
                  <c:v>56.091941673816478</c:v>
                </c:pt>
                <c:pt idx="2">
                  <c:v>53.599060716370019</c:v>
                </c:pt>
                <c:pt idx="3">
                  <c:v>63.396296131818922</c:v>
                </c:pt>
                <c:pt idx="4">
                  <c:v>67.127218729018225</c:v>
                </c:pt>
                <c:pt idx="5">
                  <c:v>65.475913160737761</c:v>
                </c:pt>
                <c:pt idx="6">
                  <c:v>55.504986222706698</c:v>
                </c:pt>
                <c:pt idx="7">
                  <c:v>51.465120724664992</c:v>
                </c:pt>
                <c:pt idx="8">
                  <c:v>49.665207100791719</c:v>
                </c:pt>
                <c:pt idx="9">
                  <c:v>54.40009211047925</c:v>
                </c:pt>
                <c:pt idx="10">
                  <c:v>53.88048325125019</c:v>
                </c:pt>
                <c:pt idx="11">
                  <c:v>52.419432168021729</c:v>
                </c:pt>
                <c:pt idx="12">
                  <c:v>48.041062379520049</c:v>
                </c:pt>
                <c:pt idx="13">
                  <c:v>47.235454061535201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E9-49DB-A84E-B1A61EB0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1759680"/>
        <c:axId val="-211771104"/>
      </c:barChart>
      <c:lineChart>
        <c:grouping val="standard"/>
        <c:varyColors val="0"/>
        <c:ser>
          <c:idx val="1"/>
          <c:order val="1"/>
          <c:tx>
            <c:strRef>
              <c:f>'T6-5, T6-6'!$A$24</c:f>
              <c:strCache>
                <c:ptCount val="1"/>
                <c:pt idx="0">
                  <c:v>Javni dug (mlrd. EUR)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'T6-5, T6-6'!$J$22:$AI$22</c:f>
              <c:strCache>
                <c:ptCount val="14"/>
                <c:pt idx="0">
                  <c:v>2008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strCache>
            </c:strRef>
          </c:cat>
          <c:val>
            <c:numRef>
              <c:f>'T6-5, T6-6'!$J$24:$AI$24</c:f>
              <c:numCache>
                <c:formatCode>_(* #,##0.0_);_(* \(#,##0.0\);_(* "-"??_);_(@_)</c:formatCode>
                <c:ptCount val="14"/>
                <c:pt idx="0">
                  <c:v>8.7814999999999994</c:v>
                </c:pt>
                <c:pt idx="1">
                  <c:v>17.671099999999999</c:v>
                </c:pt>
                <c:pt idx="2">
                  <c:v>20.088701165182588</c:v>
                </c:pt>
                <c:pt idx="3">
                  <c:v>22.756983746274258</c:v>
                </c:pt>
                <c:pt idx="4">
                  <c:v>24.801000000000002</c:v>
                </c:pt>
                <c:pt idx="5">
                  <c:v>24.821798351612646</c:v>
                </c:pt>
                <c:pt idx="6">
                  <c:v>23.209615425880166</c:v>
                </c:pt>
                <c:pt idx="7">
                  <c:v>23.014604617367642</c:v>
                </c:pt>
                <c:pt idx="8">
                  <c:v>23.943960881201772</c:v>
                </c:pt>
                <c:pt idx="9">
                  <c:v>26.668618945910001</c:v>
                </c:pt>
                <c:pt idx="10">
                  <c:v>30.133783202700005</c:v>
                </c:pt>
                <c:pt idx="11">
                  <c:v>33.325610303960005</c:v>
                </c:pt>
                <c:pt idx="12">
                  <c:v>36.152713582250009</c:v>
                </c:pt>
                <c:pt idx="13">
                  <c:v>38.874230860899992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CE9-49DB-A84E-B1A61EB03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62944"/>
        <c:axId val="-211764576"/>
      </c:lineChart>
      <c:catAx>
        <c:axId val="-21175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71104"/>
        <c:crosses val="autoZero"/>
        <c:auto val="1"/>
        <c:lblAlgn val="ctr"/>
        <c:lblOffset val="100"/>
        <c:noMultiLvlLbl val="0"/>
      </c:catAx>
      <c:valAx>
        <c:axId val="-2117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% BDP</a:t>
                </a:r>
              </a:p>
            </c:rich>
          </c:tx>
          <c:layout>
            <c:manualLayout>
              <c:xMode val="edge"/>
              <c:yMode val="edge"/>
              <c:x val="1.6268477726193938E-2"/>
              <c:y val="0.37870337230573448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59680"/>
        <c:crosses val="autoZero"/>
        <c:crossBetween val="between"/>
      </c:valAx>
      <c:catAx>
        <c:axId val="-211762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764576"/>
        <c:crosses val="autoZero"/>
        <c:auto val="1"/>
        <c:lblAlgn val="ctr"/>
        <c:lblOffset val="100"/>
        <c:noMultiLvlLbl val="0"/>
      </c:catAx>
      <c:valAx>
        <c:axId val="-21176457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3333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mlrd. EUR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.0_);_(* \(#,##0.0\);_(* &quot;-&quot;??_);_(@_)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11762944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332293368989254"/>
          <c:y val="0.70607834784764556"/>
          <c:w val="0.79258381617392171"/>
          <c:h val="6.060804899387572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>
                <a:latin typeface="Times New Roman" panose="02020603050405020304" pitchFamily="18" charset="0"/>
                <a:cs typeface="Times New Roman" panose="02020603050405020304" pitchFamily="18" charset="0"/>
              </a:rPr>
              <a:t>Odnos javnog  duga prema BDP u septembru 2024, %</a:t>
            </a:r>
            <a:endParaRPr lang="en-GB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6C-41BC-87C2-11E107365540}"/>
              </c:ext>
            </c:extLst>
          </c:dPt>
          <c:cat>
            <c:strRef>
              <c:f>'Sheet 1'!$CE$14:$CE$29</c:f>
              <c:strCache>
                <c:ptCount val="16"/>
                <c:pt idx="0">
                  <c:v>EU</c:v>
                </c:pt>
                <c:pt idx="1">
                  <c:v>Hungary</c:v>
                </c:pt>
                <c:pt idx="2">
                  <c:v>Slovenia</c:v>
                </c:pt>
                <c:pt idx="3">
                  <c:v>Slovakia</c:v>
                </c:pt>
                <c:pt idx="4">
                  <c:v>Croatia</c:v>
                </c:pt>
                <c:pt idx="5">
                  <c:v>Poland</c:v>
                </c:pt>
                <c:pt idx="6">
                  <c:v>Romania</c:v>
                </c:pt>
                <c:pt idx="7">
                  <c:v>Albania</c:v>
                </c:pt>
                <c:pt idx="8">
                  <c:v>N.Macedonia</c:v>
                </c:pt>
                <c:pt idx="9">
                  <c:v>Latvia</c:v>
                </c:pt>
                <c:pt idx="10">
                  <c:v>Serbia</c:v>
                </c:pt>
                <c:pt idx="11">
                  <c:v>Czechia</c:v>
                </c:pt>
                <c:pt idx="12">
                  <c:v>Lithuania</c:v>
                </c:pt>
                <c:pt idx="13">
                  <c:v>Bosni and Hercegovina</c:v>
                </c:pt>
                <c:pt idx="14">
                  <c:v>Bulgaria</c:v>
                </c:pt>
                <c:pt idx="15">
                  <c:v>Estonia</c:v>
                </c:pt>
              </c:strCache>
            </c:strRef>
          </c:cat>
          <c:val>
            <c:numRef>
              <c:f>'Sheet 1'!$CF$14:$CF$29</c:f>
              <c:numCache>
                <c:formatCode>General</c:formatCode>
                <c:ptCount val="16"/>
                <c:pt idx="0">
                  <c:v>81.599999999999994</c:v>
                </c:pt>
                <c:pt idx="1">
                  <c:v>76</c:v>
                </c:pt>
                <c:pt idx="2">
                  <c:v>66.900000000000006</c:v>
                </c:pt>
                <c:pt idx="3">
                  <c:v>60.3</c:v>
                </c:pt>
                <c:pt idx="4">
                  <c:v>59.7</c:v>
                </c:pt>
                <c:pt idx="5">
                  <c:v>53.5</c:v>
                </c:pt>
                <c:pt idx="6">
                  <c:v>53.1</c:v>
                </c:pt>
                <c:pt idx="7">
                  <c:v>52.5</c:v>
                </c:pt>
                <c:pt idx="8">
                  <c:v>50.4</c:v>
                </c:pt>
                <c:pt idx="9">
                  <c:v>47.7</c:v>
                </c:pt>
                <c:pt idx="10">
                  <c:v>47.4</c:v>
                </c:pt>
                <c:pt idx="11">
                  <c:v>43.6</c:v>
                </c:pt>
                <c:pt idx="12">
                  <c:v>38.4</c:v>
                </c:pt>
                <c:pt idx="13">
                  <c:v>35.700000000000003</c:v>
                </c:pt>
                <c:pt idx="14">
                  <c:v>24.6</c:v>
                </c:pt>
                <c:pt idx="1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6C-41BC-87C2-11E107365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767296"/>
        <c:axId val="-211766208"/>
      </c:barChart>
      <c:catAx>
        <c:axId val="-2117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6208"/>
        <c:crosses val="autoZero"/>
        <c:auto val="1"/>
        <c:lblAlgn val="ctr"/>
        <c:lblOffset val="100"/>
        <c:noMultiLvlLbl val="0"/>
      </c:catAx>
      <c:valAx>
        <c:axId val="-21176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7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'T5-8'!$D$1</c:f>
              <c:strCache>
                <c:ptCount val="1"/>
                <c:pt idx="0">
                  <c:v>inflation (yoy)</c:v>
                </c:pt>
              </c:strCache>
            </c:strRef>
          </c:tx>
          <c:spPr>
            <a:ln w="38100" cmpd="sng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'T5-8'!$B$629:$B$897</c:f>
              <c:numCache>
                <c:formatCode>[$-409]d\-mmm\-yyyy;@</c:formatCode>
                <c:ptCount val="269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43998</c:v>
                </c:pt>
                <c:pt idx="24">
                  <c:v>44005</c:v>
                </c:pt>
                <c:pt idx="25">
                  <c:v>44012</c:v>
                </c:pt>
                <c:pt idx="26">
                  <c:v>44019</c:v>
                </c:pt>
                <c:pt idx="27">
                  <c:v>44026</c:v>
                </c:pt>
                <c:pt idx="28">
                  <c:v>44033</c:v>
                </c:pt>
                <c:pt idx="29">
                  <c:v>44040</c:v>
                </c:pt>
                <c:pt idx="30">
                  <c:v>44047</c:v>
                </c:pt>
                <c:pt idx="31">
                  <c:v>44054</c:v>
                </c:pt>
                <c:pt idx="32">
                  <c:v>44061</c:v>
                </c:pt>
                <c:pt idx="33">
                  <c:v>44068</c:v>
                </c:pt>
                <c:pt idx="34">
                  <c:v>44075</c:v>
                </c:pt>
                <c:pt idx="35">
                  <c:v>44082</c:v>
                </c:pt>
                <c:pt idx="36">
                  <c:v>44089</c:v>
                </c:pt>
                <c:pt idx="37">
                  <c:v>44096</c:v>
                </c:pt>
                <c:pt idx="38">
                  <c:v>44103</c:v>
                </c:pt>
                <c:pt idx="39">
                  <c:v>44110</c:v>
                </c:pt>
                <c:pt idx="40">
                  <c:v>44117</c:v>
                </c:pt>
                <c:pt idx="41">
                  <c:v>44124</c:v>
                </c:pt>
                <c:pt idx="42">
                  <c:v>44131</c:v>
                </c:pt>
                <c:pt idx="43">
                  <c:v>44138</c:v>
                </c:pt>
                <c:pt idx="44">
                  <c:v>44145</c:v>
                </c:pt>
                <c:pt idx="45">
                  <c:v>44152</c:v>
                </c:pt>
                <c:pt idx="46">
                  <c:v>44159</c:v>
                </c:pt>
                <c:pt idx="47">
                  <c:v>44166</c:v>
                </c:pt>
                <c:pt idx="48">
                  <c:v>44173</c:v>
                </c:pt>
                <c:pt idx="49">
                  <c:v>44180</c:v>
                </c:pt>
                <c:pt idx="50">
                  <c:v>44187</c:v>
                </c:pt>
                <c:pt idx="51">
                  <c:v>44194</c:v>
                </c:pt>
                <c:pt idx="52">
                  <c:v>44201</c:v>
                </c:pt>
                <c:pt idx="53">
                  <c:v>44208</c:v>
                </c:pt>
                <c:pt idx="54">
                  <c:v>44215</c:v>
                </c:pt>
                <c:pt idx="55">
                  <c:v>44222</c:v>
                </c:pt>
                <c:pt idx="56">
                  <c:v>44229</c:v>
                </c:pt>
                <c:pt idx="57">
                  <c:v>44236</c:v>
                </c:pt>
                <c:pt idx="58">
                  <c:v>44243</c:v>
                </c:pt>
                <c:pt idx="59">
                  <c:v>44250</c:v>
                </c:pt>
                <c:pt idx="60">
                  <c:v>44257</c:v>
                </c:pt>
                <c:pt idx="61">
                  <c:v>44264</c:v>
                </c:pt>
                <c:pt idx="62">
                  <c:v>44271</c:v>
                </c:pt>
                <c:pt idx="63">
                  <c:v>44278</c:v>
                </c:pt>
                <c:pt idx="64">
                  <c:v>44285</c:v>
                </c:pt>
                <c:pt idx="65">
                  <c:v>44292</c:v>
                </c:pt>
                <c:pt idx="66">
                  <c:v>44299</c:v>
                </c:pt>
                <c:pt idx="67">
                  <c:v>44306</c:v>
                </c:pt>
                <c:pt idx="68">
                  <c:v>44313</c:v>
                </c:pt>
                <c:pt idx="69">
                  <c:v>44320</c:v>
                </c:pt>
                <c:pt idx="70">
                  <c:v>44327</c:v>
                </c:pt>
                <c:pt idx="71">
                  <c:v>44334</c:v>
                </c:pt>
                <c:pt idx="72">
                  <c:v>44341</c:v>
                </c:pt>
                <c:pt idx="73">
                  <c:v>44348</c:v>
                </c:pt>
                <c:pt idx="74">
                  <c:v>44355</c:v>
                </c:pt>
                <c:pt idx="75">
                  <c:v>44362</c:v>
                </c:pt>
                <c:pt idx="76">
                  <c:v>44369</c:v>
                </c:pt>
                <c:pt idx="77">
                  <c:v>44376</c:v>
                </c:pt>
                <c:pt idx="78">
                  <c:v>44383</c:v>
                </c:pt>
                <c:pt idx="79">
                  <c:v>44390</c:v>
                </c:pt>
                <c:pt idx="80">
                  <c:v>44397</c:v>
                </c:pt>
                <c:pt idx="81">
                  <c:v>44404</c:v>
                </c:pt>
                <c:pt idx="82">
                  <c:v>44411</c:v>
                </c:pt>
                <c:pt idx="83">
                  <c:v>44418</c:v>
                </c:pt>
                <c:pt idx="84">
                  <c:v>44425</c:v>
                </c:pt>
                <c:pt idx="85">
                  <c:v>44432</c:v>
                </c:pt>
                <c:pt idx="86">
                  <c:v>44439</c:v>
                </c:pt>
                <c:pt idx="87">
                  <c:v>44446</c:v>
                </c:pt>
                <c:pt idx="88">
                  <c:v>44453</c:v>
                </c:pt>
                <c:pt idx="89">
                  <c:v>44460</c:v>
                </c:pt>
                <c:pt idx="90">
                  <c:v>44467</c:v>
                </c:pt>
                <c:pt idx="91">
                  <c:v>44474</c:v>
                </c:pt>
                <c:pt idx="92">
                  <c:v>44481</c:v>
                </c:pt>
                <c:pt idx="93">
                  <c:v>44488</c:v>
                </c:pt>
                <c:pt idx="94">
                  <c:v>44495</c:v>
                </c:pt>
                <c:pt idx="95">
                  <c:v>44502</c:v>
                </c:pt>
                <c:pt idx="96">
                  <c:v>44509</c:v>
                </c:pt>
                <c:pt idx="97">
                  <c:v>44516</c:v>
                </c:pt>
                <c:pt idx="98">
                  <c:v>44523</c:v>
                </c:pt>
                <c:pt idx="99">
                  <c:v>44530</c:v>
                </c:pt>
                <c:pt idx="100">
                  <c:v>44537</c:v>
                </c:pt>
                <c:pt idx="101">
                  <c:v>44544</c:v>
                </c:pt>
                <c:pt idx="102">
                  <c:v>44551</c:v>
                </c:pt>
                <c:pt idx="103">
                  <c:v>44558</c:v>
                </c:pt>
                <c:pt idx="104">
                  <c:v>44565</c:v>
                </c:pt>
                <c:pt idx="105">
                  <c:v>44572</c:v>
                </c:pt>
                <c:pt idx="106">
                  <c:v>44579</c:v>
                </c:pt>
                <c:pt idx="107">
                  <c:v>44586</c:v>
                </c:pt>
                <c:pt idx="108">
                  <c:v>44593</c:v>
                </c:pt>
                <c:pt idx="109">
                  <c:v>44600</c:v>
                </c:pt>
                <c:pt idx="110">
                  <c:v>44607</c:v>
                </c:pt>
                <c:pt idx="111">
                  <c:v>44614</c:v>
                </c:pt>
                <c:pt idx="112">
                  <c:v>44621</c:v>
                </c:pt>
                <c:pt idx="113">
                  <c:v>44628</c:v>
                </c:pt>
                <c:pt idx="114">
                  <c:v>44635</c:v>
                </c:pt>
                <c:pt idx="115">
                  <c:v>44642</c:v>
                </c:pt>
                <c:pt idx="116">
                  <c:v>44649</c:v>
                </c:pt>
                <c:pt idx="117">
                  <c:v>44656</c:v>
                </c:pt>
                <c:pt idx="118">
                  <c:v>44663</c:v>
                </c:pt>
                <c:pt idx="119">
                  <c:v>44670</c:v>
                </c:pt>
                <c:pt idx="120">
                  <c:v>44677</c:v>
                </c:pt>
                <c:pt idx="121">
                  <c:v>44684</c:v>
                </c:pt>
                <c:pt idx="122">
                  <c:v>44691</c:v>
                </c:pt>
                <c:pt idx="123">
                  <c:v>44698</c:v>
                </c:pt>
                <c:pt idx="124">
                  <c:v>44705</c:v>
                </c:pt>
                <c:pt idx="125">
                  <c:v>44712</c:v>
                </c:pt>
                <c:pt idx="126">
                  <c:v>44719</c:v>
                </c:pt>
                <c:pt idx="127">
                  <c:v>44726</c:v>
                </c:pt>
                <c:pt idx="128">
                  <c:v>44733</c:v>
                </c:pt>
                <c:pt idx="129">
                  <c:v>44740</c:v>
                </c:pt>
                <c:pt idx="130">
                  <c:v>44747</c:v>
                </c:pt>
                <c:pt idx="131">
                  <c:v>44754</c:v>
                </c:pt>
                <c:pt idx="132">
                  <c:v>44761</c:v>
                </c:pt>
                <c:pt idx="133">
                  <c:v>44768</c:v>
                </c:pt>
                <c:pt idx="134">
                  <c:v>44775</c:v>
                </c:pt>
                <c:pt idx="135">
                  <c:v>44782</c:v>
                </c:pt>
                <c:pt idx="136">
                  <c:v>44789</c:v>
                </c:pt>
                <c:pt idx="137">
                  <c:v>44796</c:v>
                </c:pt>
                <c:pt idx="138">
                  <c:v>44803</c:v>
                </c:pt>
                <c:pt idx="139">
                  <c:v>44810</c:v>
                </c:pt>
                <c:pt idx="140">
                  <c:v>44817</c:v>
                </c:pt>
                <c:pt idx="141">
                  <c:v>44824</c:v>
                </c:pt>
                <c:pt idx="142">
                  <c:v>44831</c:v>
                </c:pt>
                <c:pt idx="143">
                  <c:v>44838</c:v>
                </c:pt>
                <c:pt idx="144">
                  <c:v>44845</c:v>
                </c:pt>
                <c:pt idx="145">
                  <c:v>44852</c:v>
                </c:pt>
                <c:pt idx="146">
                  <c:v>44859</c:v>
                </c:pt>
                <c:pt idx="147">
                  <c:v>44866</c:v>
                </c:pt>
                <c:pt idx="148">
                  <c:v>44873</c:v>
                </c:pt>
                <c:pt idx="149">
                  <c:v>44880</c:v>
                </c:pt>
                <c:pt idx="150">
                  <c:v>44887</c:v>
                </c:pt>
                <c:pt idx="151">
                  <c:v>44894</c:v>
                </c:pt>
                <c:pt idx="152">
                  <c:v>44901</c:v>
                </c:pt>
                <c:pt idx="153">
                  <c:v>44908</c:v>
                </c:pt>
                <c:pt idx="154">
                  <c:v>44915</c:v>
                </c:pt>
                <c:pt idx="155">
                  <c:v>44922</c:v>
                </c:pt>
                <c:pt idx="156">
                  <c:v>44929</c:v>
                </c:pt>
                <c:pt idx="157">
                  <c:v>44936</c:v>
                </c:pt>
                <c:pt idx="158">
                  <c:v>44943</c:v>
                </c:pt>
                <c:pt idx="159">
                  <c:v>44950</c:v>
                </c:pt>
                <c:pt idx="160">
                  <c:v>44957</c:v>
                </c:pt>
                <c:pt idx="161">
                  <c:v>44964</c:v>
                </c:pt>
                <c:pt idx="162">
                  <c:v>44971</c:v>
                </c:pt>
                <c:pt idx="163">
                  <c:v>44978</c:v>
                </c:pt>
                <c:pt idx="164">
                  <c:v>44985</c:v>
                </c:pt>
                <c:pt idx="165">
                  <c:v>44992</c:v>
                </c:pt>
                <c:pt idx="166">
                  <c:v>44999</c:v>
                </c:pt>
                <c:pt idx="167">
                  <c:v>45006</c:v>
                </c:pt>
                <c:pt idx="168">
                  <c:v>45013</c:v>
                </c:pt>
                <c:pt idx="169">
                  <c:v>45020</c:v>
                </c:pt>
                <c:pt idx="170">
                  <c:v>45027</c:v>
                </c:pt>
                <c:pt idx="171">
                  <c:v>45034</c:v>
                </c:pt>
                <c:pt idx="172">
                  <c:v>45041</c:v>
                </c:pt>
                <c:pt idx="173">
                  <c:v>45048</c:v>
                </c:pt>
                <c:pt idx="174">
                  <c:v>45055</c:v>
                </c:pt>
                <c:pt idx="175">
                  <c:v>45062</c:v>
                </c:pt>
                <c:pt idx="176">
                  <c:v>45069</c:v>
                </c:pt>
                <c:pt idx="177">
                  <c:v>45076</c:v>
                </c:pt>
                <c:pt idx="178">
                  <c:v>45083</c:v>
                </c:pt>
                <c:pt idx="179">
                  <c:v>45090</c:v>
                </c:pt>
                <c:pt idx="180">
                  <c:v>45097</c:v>
                </c:pt>
                <c:pt idx="181">
                  <c:v>45104</c:v>
                </c:pt>
                <c:pt idx="182">
                  <c:v>45111</c:v>
                </c:pt>
                <c:pt idx="183">
                  <c:v>45118</c:v>
                </c:pt>
                <c:pt idx="184">
                  <c:v>45125</c:v>
                </c:pt>
                <c:pt idx="185">
                  <c:v>45132</c:v>
                </c:pt>
                <c:pt idx="186">
                  <c:v>45139</c:v>
                </c:pt>
                <c:pt idx="187">
                  <c:v>45146</c:v>
                </c:pt>
                <c:pt idx="188">
                  <c:v>45153</c:v>
                </c:pt>
                <c:pt idx="189">
                  <c:v>45160</c:v>
                </c:pt>
                <c:pt idx="190">
                  <c:v>45167</c:v>
                </c:pt>
                <c:pt idx="191">
                  <c:v>45174</c:v>
                </c:pt>
                <c:pt idx="192">
                  <c:v>45181</c:v>
                </c:pt>
                <c:pt idx="193">
                  <c:v>45188</c:v>
                </c:pt>
                <c:pt idx="194">
                  <c:v>45195</c:v>
                </c:pt>
                <c:pt idx="195">
                  <c:v>45202</c:v>
                </c:pt>
                <c:pt idx="196">
                  <c:v>45209</c:v>
                </c:pt>
                <c:pt idx="197">
                  <c:v>45216</c:v>
                </c:pt>
                <c:pt idx="198">
                  <c:v>45223</c:v>
                </c:pt>
                <c:pt idx="199">
                  <c:v>45230</c:v>
                </c:pt>
                <c:pt idx="200">
                  <c:v>45237</c:v>
                </c:pt>
                <c:pt idx="201">
                  <c:v>45244</c:v>
                </c:pt>
                <c:pt idx="202">
                  <c:v>45251</c:v>
                </c:pt>
                <c:pt idx="203">
                  <c:v>45258</c:v>
                </c:pt>
                <c:pt idx="204">
                  <c:v>45265</c:v>
                </c:pt>
                <c:pt idx="205">
                  <c:v>45272</c:v>
                </c:pt>
                <c:pt idx="206">
                  <c:v>45279</c:v>
                </c:pt>
                <c:pt idx="207">
                  <c:v>45286</c:v>
                </c:pt>
                <c:pt idx="208">
                  <c:v>45293</c:v>
                </c:pt>
                <c:pt idx="209">
                  <c:v>45300</c:v>
                </c:pt>
                <c:pt idx="210">
                  <c:v>45307</c:v>
                </c:pt>
                <c:pt idx="211">
                  <c:v>45314</c:v>
                </c:pt>
                <c:pt idx="212">
                  <c:v>45321</c:v>
                </c:pt>
                <c:pt idx="213">
                  <c:v>45328</c:v>
                </c:pt>
                <c:pt idx="214">
                  <c:v>45335</c:v>
                </c:pt>
                <c:pt idx="215">
                  <c:v>45342</c:v>
                </c:pt>
                <c:pt idx="216">
                  <c:v>45349</c:v>
                </c:pt>
                <c:pt idx="217">
                  <c:v>45356</c:v>
                </c:pt>
                <c:pt idx="218">
                  <c:v>45363</c:v>
                </c:pt>
                <c:pt idx="219">
                  <c:v>45370</c:v>
                </c:pt>
                <c:pt idx="220">
                  <c:v>45377</c:v>
                </c:pt>
                <c:pt idx="221">
                  <c:v>45384</c:v>
                </c:pt>
                <c:pt idx="222">
                  <c:v>45391</c:v>
                </c:pt>
                <c:pt idx="223">
                  <c:v>45398</c:v>
                </c:pt>
                <c:pt idx="224">
                  <c:v>45405</c:v>
                </c:pt>
                <c:pt idx="225">
                  <c:v>45412</c:v>
                </c:pt>
                <c:pt idx="226">
                  <c:v>45419</c:v>
                </c:pt>
                <c:pt idx="227">
                  <c:v>45426</c:v>
                </c:pt>
                <c:pt idx="228">
                  <c:v>45433</c:v>
                </c:pt>
                <c:pt idx="229">
                  <c:v>45440</c:v>
                </c:pt>
                <c:pt idx="230">
                  <c:v>45447</c:v>
                </c:pt>
                <c:pt idx="231">
                  <c:v>45454</c:v>
                </c:pt>
                <c:pt idx="232">
                  <c:v>45461</c:v>
                </c:pt>
                <c:pt idx="233">
                  <c:v>45468</c:v>
                </c:pt>
                <c:pt idx="234">
                  <c:v>45475</c:v>
                </c:pt>
                <c:pt idx="235">
                  <c:v>45482</c:v>
                </c:pt>
                <c:pt idx="236">
                  <c:v>45489</c:v>
                </c:pt>
                <c:pt idx="237">
                  <c:v>45496</c:v>
                </c:pt>
                <c:pt idx="238">
                  <c:v>45503</c:v>
                </c:pt>
                <c:pt idx="239">
                  <c:v>45510</c:v>
                </c:pt>
                <c:pt idx="240">
                  <c:v>45517</c:v>
                </c:pt>
                <c:pt idx="241">
                  <c:v>45524</c:v>
                </c:pt>
                <c:pt idx="242">
                  <c:v>45531</c:v>
                </c:pt>
                <c:pt idx="243">
                  <c:v>45538</c:v>
                </c:pt>
                <c:pt idx="244">
                  <c:v>45545</c:v>
                </c:pt>
                <c:pt idx="245">
                  <c:v>45552</c:v>
                </c:pt>
                <c:pt idx="246">
                  <c:v>45559</c:v>
                </c:pt>
                <c:pt idx="247">
                  <c:v>45566</c:v>
                </c:pt>
                <c:pt idx="248">
                  <c:v>45573</c:v>
                </c:pt>
                <c:pt idx="249">
                  <c:v>45580</c:v>
                </c:pt>
                <c:pt idx="250">
                  <c:v>45587</c:v>
                </c:pt>
                <c:pt idx="251">
                  <c:v>45594</c:v>
                </c:pt>
                <c:pt idx="252">
                  <c:v>45601</c:v>
                </c:pt>
                <c:pt idx="253">
                  <c:v>45608</c:v>
                </c:pt>
                <c:pt idx="254">
                  <c:v>45615</c:v>
                </c:pt>
                <c:pt idx="255">
                  <c:v>45622</c:v>
                </c:pt>
                <c:pt idx="256">
                  <c:v>45629</c:v>
                </c:pt>
                <c:pt idx="257">
                  <c:v>45636</c:v>
                </c:pt>
                <c:pt idx="258">
                  <c:v>45643</c:v>
                </c:pt>
                <c:pt idx="259">
                  <c:v>45650</c:v>
                </c:pt>
                <c:pt idx="260">
                  <c:v>45657</c:v>
                </c:pt>
                <c:pt idx="261">
                  <c:v>45664</c:v>
                </c:pt>
                <c:pt idx="262">
                  <c:v>45671</c:v>
                </c:pt>
                <c:pt idx="263">
                  <c:v>45678</c:v>
                </c:pt>
                <c:pt idx="264">
                  <c:v>45685</c:v>
                </c:pt>
                <c:pt idx="265">
                  <c:v>45692</c:v>
                </c:pt>
                <c:pt idx="266">
                  <c:v>45699</c:v>
                </c:pt>
                <c:pt idx="267">
                  <c:v>45706</c:v>
                </c:pt>
                <c:pt idx="268">
                  <c:v>45713</c:v>
                </c:pt>
              </c:numCache>
            </c:numRef>
          </c:cat>
          <c:val>
            <c:numRef>
              <c:f>'T5-8'!$D$629:$D$897</c:f>
              <c:numCache>
                <c:formatCode>0.0</c:formatCode>
                <c:ptCount val="269"/>
                <c:pt idx="0">
                  <c:v>2.0439448134900395</c:v>
                </c:pt>
                <c:pt idx="1">
                  <c:v>2.0439448134900395</c:v>
                </c:pt>
                <c:pt idx="2">
                  <c:v>2.0439448134900395</c:v>
                </c:pt>
                <c:pt idx="3">
                  <c:v>2.0439448134900395</c:v>
                </c:pt>
                <c:pt idx="4">
                  <c:v>1.9279553526128979</c:v>
                </c:pt>
                <c:pt idx="5">
                  <c:v>1.9279553526128979</c:v>
                </c:pt>
                <c:pt idx="6">
                  <c:v>1.9279553526128979</c:v>
                </c:pt>
                <c:pt idx="7">
                  <c:v>1.9279553526128979</c:v>
                </c:pt>
                <c:pt idx="8">
                  <c:v>1.3636363636363669</c:v>
                </c:pt>
                <c:pt idx="9">
                  <c:v>1.3636363636363669</c:v>
                </c:pt>
                <c:pt idx="10">
                  <c:v>1.3636363636363669</c:v>
                </c:pt>
                <c:pt idx="11">
                  <c:v>1.3636363636363669</c:v>
                </c:pt>
                <c:pt idx="12">
                  <c:v>1.3636363636363669</c:v>
                </c:pt>
                <c:pt idx="13" formatCode="General">
                  <c:v>0.7</c:v>
                </c:pt>
                <c:pt idx="14" formatCode="General">
                  <c:v>0.7</c:v>
                </c:pt>
                <c:pt idx="15" formatCode="General">
                  <c:v>0.7</c:v>
                </c:pt>
                <c:pt idx="16" formatCode="General">
                  <c:v>0.7</c:v>
                </c:pt>
                <c:pt idx="17">
                  <c:v>0.70387129210658372</c:v>
                </c:pt>
                <c:pt idx="18">
                  <c:v>0.70387129210658372</c:v>
                </c:pt>
                <c:pt idx="19">
                  <c:v>0.70387129210658372</c:v>
                </c:pt>
                <c:pt idx="20">
                  <c:v>0.70387129210658372</c:v>
                </c:pt>
                <c:pt idx="21">
                  <c:v>1.5625</c:v>
                </c:pt>
                <c:pt idx="22">
                  <c:v>1.5625</c:v>
                </c:pt>
                <c:pt idx="23">
                  <c:v>1.5625</c:v>
                </c:pt>
                <c:pt idx="24">
                  <c:v>1.5625</c:v>
                </c:pt>
                <c:pt idx="25">
                  <c:v>1.5625</c:v>
                </c:pt>
                <c:pt idx="26">
                  <c:v>2.0212228398180931</c:v>
                </c:pt>
                <c:pt idx="27">
                  <c:v>2.0212228398180931</c:v>
                </c:pt>
                <c:pt idx="28">
                  <c:v>2.0212228398180931</c:v>
                </c:pt>
                <c:pt idx="29">
                  <c:v>2.0212228398180931</c:v>
                </c:pt>
                <c:pt idx="30">
                  <c:v>1.9201616978271829</c:v>
                </c:pt>
                <c:pt idx="31">
                  <c:v>1.9201616978271829</c:v>
                </c:pt>
                <c:pt idx="32">
                  <c:v>1.9201616978271829</c:v>
                </c:pt>
                <c:pt idx="33">
                  <c:v>1.9201616978271829</c:v>
                </c:pt>
                <c:pt idx="34">
                  <c:v>1.8781725888324718</c:v>
                </c:pt>
                <c:pt idx="35">
                  <c:v>1.8781725888324718</c:v>
                </c:pt>
                <c:pt idx="36">
                  <c:v>1.8781725888324718</c:v>
                </c:pt>
                <c:pt idx="37">
                  <c:v>1.8781725888324718</c:v>
                </c:pt>
                <c:pt idx="38">
                  <c:v>1.8781725888324718</c:v>
                </c:pt>
                <c:pt idx="39">
                  <c:v>1.8246325392802909</c:v>
                </c:pt>
                <c:pt idx="40">
                  <c:v>1.8246325392802909</c:v>
                </c:pt>
                <c:pt idx="41">
                  <c:v>1.8246325392802909</c:v>
                </c:pt>
                <c:pt idx="42">
                  <c:v>1.8246325392802909</c:v>
                </c:pt>
                <c:pt idx="43">
                  <c:v>1.7206477732793601</c:v>
                </c:pt>
                <c:pt idx="44">
                  <c:v>1.7206477732793601</c:v>
                </c:pt>
                <c:pt idx="45">
                  <c:v>1.7206477732793601</c:v>
                </c:pt>
                <c:pt idx="46">
                  <c:v>1.7206477732793601</c:v>
                </c:pt>
                <c:pt idx="47">
                  <c:v>1.2588116817723982</c:v>
                </c:pt>
                <c:pt idx="48">
                  <c:v>1.2588116817723982</c:v>
                </c:pt>
                <c:pt idx="49">
                  <c:v>1.2588116817723982</c:v>
                </c:pt>
                <c:pt idx="50">
                  <c:v>1.2588116817723982</c:v>
                </c:pt>
                <c:pt idx="51">
                  <c:v>1.2588116817723982</c:v>
                </c:pt>
                <c:pt idx="52">
                  <c:v>1.1517275913870861</c:v>
                </c:pt>
                <c:pt idx="53">
                  <c:v>1.1517275913870861</c:v>
                </c:pt>
                <c:pt idx="54">
                  <c:v>1.1517275913870861</c:v>
                </c:pt>
                <c:pt idx="55">
                  <c:v>1.1517275913870861</c:v>
                </c:pt>
                <c:pt idx="56">
                  <c:v>1.1946241911398703</c:v>
                </c:pt>
                <c:pt idx="57">
                  <c:v>1.1946241911398703</c:v>
                </c:pt>
                <c:pt idx="58">
                  <c:v>1.1946241911398703</c:v>
                </c:pt>
                <c:pt idx="59">
                  <c:v>1.1946241911398703</c:v>
                </c:pt>
                <c:pt idx="60">
                  <c:v>1.7937219730941756</c:v>
                </c:pt>
                <c:pt idx="61">
                  <c:v>1.7937219730941756</c:v>
                </c:pt>
                <c:pt idx="62">
                  <c:v>1.7937219730941756</c:v>
                </c:pt>
                <c:pt idx="63">
                  <c:v>1.7937219730941756</c:v>
                </c:pt>
                <c:pt idx="64">
                  <c:v>1.7937219730941756</c:v>
                </c:pt>
                <c:pt idx="65">
                  <c:v>2.7888446215139417</c:v>
                </c:pt>
                <c:pt idx="66">
                  <c:v>2.7888446215139417</c:v>
                </c:pt>
                <c:pt idx="67">
                  <c:v>2.7888446215139417</c:v>
                </c:pt>
                <c:pt idx="68">
                  <c:v>2.7888446215139417</c:v>
                </c:pt>
                <c:pt idx="69">
                  <c:v>3.5946080878682007</c:v>
                </c:pt>
                <c:pt idx="70">
                  <c:v>3.5946080878682007</c:v>
                </c:pt>
                <c:pt idx="71">
                  <c:v>3.5946080878682007</c:v>
                </c:pt>
                <c:pt idx="72">
                  <c:v>3.5946080878682007</c:v>
                </c:pt>
                <c:pt idx="73">
                  <c:v>3.2754342431761785</c:v>
                </c:pt>
                <c:pt idx="74">
                  <c:v>3.2754342431761785</c:v>
                </c:pt>
                <c:pt idx="75">
                  <c:v>3.2754342431761785</c:v>
                </c:pt>
                <c:pt idx="76">
                  <c:v>3.2754342431761785</c:v>
                </c:pt>
                <c:pt idx="77">
                  <c:v>3.2754342431761785</c:v>
                </c:pt>
                <c:pt idx="78">
                  <c:v>3.3184744923229204</c:v>
                </c:pt>
                <c:pt idx="79">
                  <c:v>3.3184744923229204</c:v>
                </c:pt>
                <c:pt idx="80">
                  <c:v>3.3184744923229204</c:v>
                </c:pt>
                <c:pt idx="81">
                  <c:v>3.3184744923229204</c:v>
                </c:pt>
                <c:pt idx="82">
                  <c:v>4.3133366385721406</c:v>
                </c:pt>
                <c:pt idx="83">
                  <c:v>4.3133366385721406</c:v>
                </c:pt>
                <c:pt idx="84">
                  <c:v>4.3133366385721406</c:v>
                </c:pt>
                <c:pt idx="85">
                  <c:v>4.3133366385721406</c:v>
                </c:pt>
                <c:pt idx="86">
                  <c:v>4.3133366385721406</c:v>
                </c:pt>
                <c:pt idx="87" formatCode="General">
                  <c:v>5.7</c:v>
                </c:pt>
                <c:pt idx="88" formatCode="General">
                  <c:v>5.7</c:v>
                </c:pt>
                <c:pt idx="89" formatCode="General">
                  <c:v>5.7</c:v>
                </c:pt>
                <c:pt idx="90" formatCode="General">
                  <c:v>5.7</c:v>
                </c:pt>
                <c:pt idx="91" formatCode="General">
                  <c:v>6.6</c:v>
                </c:pt>
                <c:pt idx="92" formatCode="General">
                  <c:v>6.6</c:v>
                </c:pt>
                <c:pt idx="93" formatCode="General">
                  <c:v>6.6</c:v>
                </c:pt>
                <c:pt idx="94" formatCode="General">
                  <c:v>6.6</c:v>
                </c:pt>
                <c:pt idx="95" formatCode="General">
                  <c:v>7.5</c:v>
                </c:pt>
                <c:pt idx="96" formatCode="General">
                  <c:v>7.5</c:v>
                </c:pt>
                <c:pt idx="97" formatCode="General">
                  <c:v>7.5</c:v>
                </c:pt>
                <c:pt idx="98" formatCode="General">
                  <c:v>7.5</c:v>
                </c:pt>
                <c:pt idx="99" formatCode="General">
                  <c:v>7.5</c:v>
                </c:pt>
                <c:pt idx="100" formatCode="General">
                  <c:v>7.9</c:v>
                </c:pt>
                <c:pt idx="101" formatCode="General">
                  <c:v>7.9</c:v>
                </c:pt>
                <c:pt idx="102" formatCode="General">
                  <c:v>7.9</c:v>
                </c:pt>
                <c:pt idx="103" formatCode="General">
                  <c:v>7.9</c:v>
                </c:pt>
                <c:pt idx="104" formatCode="General">
                  <c:v>8.3000000000000007</c:v>
                </c:pt>
                <c:pt idx="105" formatCode="General">
                  <c:v>8.3000000000000007</c:v>
                </c:pt>
                <c:pt idx="106" formatCode="General">
                  <c:v>8.3000000000000007</c:v>
                </c:pt>
                <c:pt idx="107" formatCode="General">
                  <c:v>8.3000000000000007</c:v>
                </c:pt>
                <c:pt idx="108" formatCode="General">
                  <c:v>8.8000000000000007</c:v>
                </c:pt>
                <c:pt idx="109" formatCode="General">
                  <c:v>8.8000000000000007</c:v>
                </c:pt>
                <c:pt idx="110" formatCode="General">
                  <c:v>8.8000000000000007</c:v>
                </c:pt>
                <c:pt idx="111" formatCode="General">
                  <c:v>8.8000000000000007</c:v>
                </c:pt>
                <c:pt idx="112">
                  <c:v>9.104258443465497</c:v>
                </c:pt>
                <c:pt idx="113">
                  <c:v>9.104258443465497</c:v>
                </c:pt>
                <c:pt idx="114">
                  <c:v>9.104258443465497</c:v>
                </c:pt>
                <c:pt idx="115">
                  <c:v>9.104258443465497</c:v>
                </c:pt>
                <c:pt idx="116">
                  <c:v>9.104258443465497</c:v>
                </c:pt>
                <c:pt idx="117">
                  <c:v>9.6414728682170612</c:v>
                </c:pt>
                <c:pt idx="118">
                  <c:v>9.6414728682170612</c:v>
                </c:pt>
                <c:pt idx="119">
                  <c:v>9.6414728682170612</c:v>
                </c:pt>
                <c:pt idx="120">
                  <c:v>9.6414728682170612</c:v>
                </c:pt>
                <c:pt idx="121">
                  <c:v>10.40963855421686</c:v>
                </c:pt>
                <c:pt idx="122">
                  <c:v>10.40963855421686</c:v>
                </c:pt>
                <c:pt idx="123">
                  <c:v>10.40963855421686</c:v>
                </c:pt>
                <c:pt idx="124">
                  <c:v>10.40963855421686</c:v>
                </c:pt>
                <c:pt idx="125">
                  <c:v>10.40963855421686</c:v>
                </c:pt>
                <c:pt idx="126">
                  <c:v>11.869293608841902</c:v>
                </c:pt>
                <c:pt idx="127">
                  <c:v>11.869293608841902</c:v>
                </c:pt>
                <c:pt idx="128">
                  <c:v>11.869293608841902</c:v>
                </c:pt>
                <c:pt idx="129">
                  <c:v>11.869293608841902</c:v>
                </c:pt>
                <c:pt idx="130">
                  <c:v>12.751677852348987</c:v>
                </c:pt>
                <c:pt idx="131">
                  <c:v>12.751677852348987</c:v>
                </c:pt>
                <c:pt idx="132">
                  <c:v>12.751677852348987</c:v>
                </c:pt>
                <c:pt idx="133">
                  <c:v>12.751677852348987</c:v>
                </c:pt>
                <c:pt idx="134">
                  <c:v>13.165399239543717</c:v>
                </c:pt>
                <c:pt idx="135">
                  <c:v>13.165399239543717</c:v>
                </c:pt>
                <c:pt idx="136">
                  <c:v>13.165399239543717</c:v>
                </c:pt>
                <c:pt idx="137">
                  <c:v>13.165399239543717</c:v>
                </c:pt>
                <c:pt idx="138">
                  <c:v>13.165399239543717</c:v>
                </c:pt>
                <c:pt idx="139">
                  <c:v>13.955681282413956</c:v>
                </c:pt>
                <c:pt idx="140">
                  <c:v>13.955681282413956</c:v>
                </c:pt>
                <c:pt idx="141">
                  <c:v>13.955681282413956</c:v>
                </c:pt>
                <c:pt idx="142">
                  <c:v>13.955681282413956</c:v>
                </c:pt>
                <c:pt idx="143">
                  <c:v>14.992993928070986</c:v>
                </c:pt>
                <c:pt idx="144">
                  <c:v>14.992993928070986</c:v>
                </c:pt>
                <c:pt idx="145">
                  <c:v>14.992993928070986</c:v>
                </c:pt>
                <c:pt idx="146">
                  <c:v>14.992993928070986</c:v>
                </c:pt>
                <c:pt idx="147">
                  <c:v>15.092592592592592</c:v>
                </c:pt>
                <c:pt idx="148">
                  <c:v>15.092592592592592</c:v>
                </c:pt>
                <c:pt idx="149">
                  <c:v>15.092592592592592</c:v>
                </c:pt>
                <c:pt idx="150">
                  <c:v>15.092592592592592</c:v>
                </c:pt>
                <c:pt idx="151">
                  <c:v>15.092592592592592</c:v>
                </c:pt>
                <c:pt idx="152">
                  <c:v>15.122176118026731</c:v>
                </c:pt>
                <c:pt idx="153">
                  <c:v>15.122176118026731</c:v>
                </c:pt>
                <c:pt idx="154">
                  <c:v>15.122176118026731</c:v>
                </c:pt>
                <c:pt idx="155">
                  <c:v>15.122176118026731</c:v>
                </c:pt>
                <c:pt idx="156">
                  <c:v>15.775034293552803</c:v>
                </c:pt>
                <c:pt idx="157">
                  <c:v>15.775034293552803</c:v>
                </c:pt>
                <c:pt idx="158">
                  <c:v>15.775034293552803</c:v>
                </c:pt>
                <c:pt idx="159">
                  <c:v>15.775034293552803</c:v>
                </c:pt>
                <c:pt idx="160">
                  <c:v>15.775034293552803</c:v>
                </c:pt>
                <c:pt idx="161">
                  <c:v>16.101311623699676</c:v>
                </c:pt>
                <c:pt idx="162">
                  <c:v>16.101311623699676</c:v>
                </c:pt>
                <c:pt idx="163">
                  <c:v>16.101311623699676</c:v>
                </c:pt>
                <c:pt idx="164">
                  <c:v>16.101311623699676</c:v>
                </c:pt>
                <c:pt idx="165">
                  <c:v>16.150740242261087</c:v>
                </c:pt>
                <c:pt idx="166">
                  <c:v>16.150740242261087</c:v>
                </c:pt>
                <c:pt idx="167">
                  <c:v>16.150740242261087</c:v>
                </c:pt>
                <c:pt idx="168">
                  <c:v>16.150740242261087</c:v>
                </c:pt>
                <c:pt idx="169">
                  <c:v>15.156871409633244</c:v>
                </c:pt>
                <c:pt idx="170">
                  <c:v>15.156871409633244</c:v>
                </c:pt>
                <c:pt idx="171">
                  <c:v>15.156871409633244</c:v>
                </c:pt>
                <c:pt idx="172">
                  <c:v>15.156871409633244</c:v>
                </c:pt>
                <c:pt idx="173" formatCode="General">
                  <c:v>14.8</c:v>
                </c:pt>
                <c:pt idx="174" formatCode="General">
                  <c:v>14.8</c:v>
                </c:pt>
                <c:pt idx="175" formatCode="General">
                  <c:v>14.8</c:v>
                </c:pt>
                <c:pt idx="176" formatCode="General">
                  <c:v>14.8</c:v>
                </c:pt>
                <c:pt idx="177" formatCode="General">
                  <c:v>14.8</c:v>
                </c:pt>
                <c:pt idx="178">
                  <c:v>13.745704467353947</c:v>
                </c:pt>
                <c:pt idx="179">
                  <c:v>13.745704467353947</c:v>
                </c:pt>
                <c:pt idx="180">
                  <c:v>13.745704467353947</c:v>
                </c:pt>
                <c:pt idx="181">
                  <c:v>13.745704467353947</c:v>
                </c:pt>
                <c:pt idx="182">
                  <c:v>12.542517006802711</c:v>
                </c:pt>
                <c:pt idx="183">
                  <c:v>12.542517006802711</c:v>
                </c:pt>
                <c:pt idx="184">
                  <c:v>12.542517006802711</c:v>
                </c:pt>
                <c:pt idx="185">
                  <c:v>12.542517006802711</c:v>
                </c:pt>
                <c:pt idx="186">
                  <c:v>11.549769004619925</c:v>
                </c:pt>
                <c:pt idx="187">
                  <c:v>11.549769004619925</c:v>
                </c:pt>
                <c:pt idx="188">
                  <c:v>11.549769004619925</c:v>
                </c:pt>
                <c:pt idx="189">
                  <c:v>11.549769004619925</c:v>
                </c:pt>
                <c:pt idx="190">
                  <c:v>11.549769004619925</c:v>
                </c:pt>
                <c:pt idx="191" formatCode="General">
                  <c:v>10.199999999999999</c:v>
                </c:pt>
                <c:pt idx="192" formatCode="General">
                  <c:v>10.199999999999999</c:v>
                </c:pt>
                <c:pt idx="193" formatCode="General">
                  <c:v>10.199999999999999</c:v>
                </c:pt>
                <c:pt idx="194" formatCode="General">
                  <c:v>10.199999999999999</c:v>
                </c:pt>
                <c:pt idx="195" formatCode="General">
                  <c:v>8.5</c:v>
                </c:pt>
                <c:pt idx="196" formatCode="General">
                  <c:v>8.5</c:v>
                </c:pt>
                <c:pt idx="197" formatCode="General">
                  <c:v>8.5</c:v>
                </c:pt>
                <c:pt idx="198" formatCode="General">
                  <c:v>8.5</c:v>
                </c:pt>
                <c:pt idx="199" formatCode="General">
                  <c:v>8.5</c:v>
                </c:pt>
                <c:pt idx="200" formatCode="0.00">
                  <c:v>8</c:v>
                </c:pt>
                <c:pt idx="201" formatCode="0.00">
                  <c:v>8</c:v>
                </c:pt>
                <c:pt idx="202" formatCode="0.00">
                  <c:v>8</c:v>
                </c:pt>
                <c:pt idx="203" formatCode="0.00">
                  <c:v>8</c:v>
                </c:pt>
                <c:pt idx="204">
                  <c:v>7.6491790148177863</c:v>
                </c:pt>
                <c:pt idx="205">
                  <c:v>7.6491790148177863</c:v>
                </c:pt>
                <c:pt idx="206">
                  <c:v>7.6491790148177863</c:v>
                </c:pt>
                <c:pt idx="207">
                  <c:v>7.6491790148177863</c:v>
                </c:pt>
                <c:pt idx="208">
                  <c:v>6.4770932069510456</c:v>
                </c:pt>
                <c:pt idx="209">
                  <c:v>6.4770932069510456</c:v>
                </c:pt>
                <c:pt idx="210">
                  <c:v>6.4770932069510456</c:v>
                </c:pt>
                <c:pt idx="211">
                  <c:v>6.4770932069510456</c:v>
                </c:pt>
                <c:pt idx="212">
                  <c:v>6.4770932069510456</c:v>
                </c:pt>
                <c:pt idx="213" formatCode="General">
                  <c:v>5.6</c:v>
                </c:pt>
                <c:pt idx="214" formatCode="General">
                  <c:v>5.6</c:v>
                </c:pt>
                <c:pt idx="215" formatCode="General">
                  <c:v>5.6</c:v>
                </c:pt>
                <c:pt idx="216" formatCode="General">
                  <c:v>5.6</c:v>
                </c:pt>
                <c:pt idx="217">
                  <c:v>4.9826187717265435</c:v>
                </c:pt>
                <c:pt idx="218">
                  <c:v>4.9826187717265435</c:v>
                </c:pt>
                <c:pt idx="219">
                  <c:v>4.9826187717265435</c:v>
                </c:pt>
                <c:pt idx="220">
                  <c:v>4.9826187717265435</c:v>
                </c:pt>
                <c:pt idx="221">
                  <c:v>4.9884881043745111</c:v>
                </c:pt>
                <c:pt idx="222">
                  <c:v>4.9884881043745111</c:v>
                </c:pt>
                <c:pt idx="223">
                  <c:v>4.9884881043745111</c:v>
                </c:pt>
                <c:pt idx="224">
                  <c:v>4.9884881043745111</c:v>
                </c:pt>
                <c:pt idx="225">
                  <c:v>4.9884881043745111</c:v>
                </c:pt>
                <c:pt idx="226">
                  <c:v>4.4883986306580415</c:v>
                </c:pt>
                <c:pt idx="227">
                  <c:v>4.4883986306580415</c:v>
                </c:pt>
                <c:pt idx="228">
                  <c:v>4.4883986306580415</c:v>
                </c:pt>
                <c:pt idx="229">
                  <c:v>4.4883986306580415</c:v>
                </c:pt>
                <c:pt idx="230" formatCode="General">
                  <c:v>3.8</c:v>
                </c:pt>
                <c:pt idx="231" formatCode="General">
                  <c:v>3.8</c:v>
                </c:pt>
                <c:pt idx="232" formatCode="General">
                  <c:v>3.8</c:v>
                </c:pt>
                <c:pt idx="233" formatCode="General">
                  <c:v>3.8</c:v>
                </c:pt>
                <c:pt idx="234" formatCode="General">
                  <c:v>4.3</c:v>
                </c:pt>
                <c:pt idx="235" formatCode="General">
                  <c:v>4.3</c:v>
                </c:pt>
                <c:pt idx="236" formatCode="General">
                  <c:v>4.3</c:v>
                </c:pt>
                <c:pt idx="237" formatCode="General">
                  <c:v>4.3</c:v>
                </c:pt>
                <c:pt idx="238" formatCode="General">
                  <c:v>4.3</c:v>
                </c:pt>
                <c:pt idx="239" formatCode="General">
                  <c:v>4.3</c:v>
                </c:pt>
                <c:pt idx="240" formatCode="General">
                  <c:v>4.3</c:v>
                </c:pt>
                <c:pt idx="241" formatCode="General">
                  <c:v>4.3</c:v>
                </c:pt>
                <c:pt idx="242" formatCode="General">
                  <c:v>4.3</c:v>
                </c:pt>
                <c:pt idx="243" formatCode="General">
                  <c:v>4.2</c:v>
                </c:pt>
                <c:pt idx="244" formatCode="General">
                  <c:v>4.2</c:v>
                </c:pt>
                <c:pt idx="245" formatCode="General">
                  <c:v>4.2</c:v>
                </c:pt>
                <c:pt idx="246" formatCode="General">
                  <c:v>4.2</c:v>
                </c:pt>
                <c:pt idx="247">
                  <c:v>4.4926993635342471</c:v>
                </c:pt>
                <c:pt idx="248">
                  <c:v>4.4926993635342471</c:v>
                </c:pt>
                <c:pt idx="249">
                  <c:v>4.4926993635342471</c:v>
                </c:pt>
                <c:pt idx="250">
                  <c:v>4.4926993635342471</c:v>
                </c:pt>
                <c:pt idx="251">
                  <c:v>4.4926993635342471</c:v>
                </c:pt>
                <c:pt idx="252">
                  <c:v>4.2846497764530644</c:v>
                </c:pt>
                <c:pt idx="253">
                  <c:v>4.2846497764530644</c:v>
                </c:pt>
                <c:pt idx="254">
                  <c:v>4.2846497764530644</c:v>
                </c:pt>
                <c:pt idx="255">
                  <c:v>4.2846497764530644</c:v>
                </c:pt>
                <c:pt idx="256">
                  <c:v>4.2782738095238138</c:v>
                </c:pt>
                <c:pt idx="257">
                  <c:v>4.2782738095238138</c:v>
                </c:pt>
                <c:pt idx="258">
                  <c:v>4.2782738095238138</c:v>
                </c:pt>
                <c:pt idx="259">
                  <c:v>4.2782738095238138</c:v>
                </c:pt>
                <c:pt idx="260">
                  <c:v>4.2782738095238102</c:v>
                </c:pt>
                <c:pt idx="261">
                  <c:v>4.5994065281899088</c:v>
                </c:pt>
                <c:pt idx="262">
                  <c:v>4.5994065281899088</c:v>
                </c:pt>
                <c:pt idx="263">
                  <c:v>4.5994065281899088</c:v>
                </c:pt>
                <c:pt idx="264">
                  <c:v>4.5994065281899088</c:v>
                </c:pt>
                <c:pt idx="265">
                  <c:v>4.5370711914422657</c:v>
                </c:pt>
                <c:pt idx="266">
                  <c:v>4.5370711914422657</c:v>
                </c:pt>
                <c:pt idx="267">
                  <c:v>4.5370711914422657</c:v>
                </c:pt>
                <c:pt idx="268">
                  <c:v>4.5370711914422657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60768"/>
        <c:axId val="-211759136"/>
      </c:lineChart>
      <c:lineChart>
        <c:grouping val="standard"/>
        <c:varyColors val="0"/>
        <c:ser>
          <c:idx val="0"/>
          <c:order val="0"/>
          <c:tx>
            <c:strRef>
              <c:f>'T5-8'!$C$1</c:f>
              <c:strCache>
                <c:ptCount val="1"/>
                <c:pt idx="0">
                  <c:v>policy rate</c:v>
                </c:pt>
              </c:strCache>
            </c:strRef>
          </c:tx>
          <c:marker>
            <c:symbol val="none"/>
          </c:marker>
          <c:cat>
            <c:numRef>
              <c:f>'T5-8'!$B$629:$B$897</c:f>
              <c:numCache>
                <c:formatCode>[$-409]d\-mmm\-yyyy;@</c:formatCode>
                <c:ptCount val="269"/>
                <c:pt idx="0">
                  <c:v>43837</c:v>
                </c:pt>
                <c:pt idx="1">
                  <c:v>43844</c:v>
                </c:pt>
                <c:pt idx="2">
                  <c:v>43851</c:v>
                </c:pt>
                <c:pt idx="3">
                  <c:v>43858</c:v>
                </c:pt>
                <c:pt idx="4">
                  <c:v>43865</c:v>
                </c:pt>
                <c:pt idx="5">
                  <c:v>43872</c:v>
                </c:pt>
                <c:pt idx="6">
                  <c:v>43879</c:v>
                </c:pt>
                <c:pt idx="7">
                  <c:v>43886</c:v>
                </c:pt>
                <c:pt idx="8">
                  <c:v>43893</c:v>
                </c:pt>
                <c:pt idx="9">
                  <c:v>43900</c:v>
                </c:pt>
                <c:pt idx="10">
                  <c:v>43907</c:v>
                </c:pt>
                <c:pt idx="11">
                  <c:v>43914</c:v>
                </c:pt>
                <c:pt idx="12">
                  <c:v>43921</c:v>
                </c:pt>
                <c:pt idx="13">
                  <c:v>43928</c:v>
                </c:pt>
                <c:pt idx="14">
                  <c:v>43935</c:v>
                </c:pt>
                <c:pt idx="15">
                  <c:v>43942</c:v>
                </c:pt>
                <c:pt idx="16">
                  <c:v>43949</c:v>
                </c:pt>
                <c:pt idx="17">
                  <c:v>43956</c:v>
                </c:pt>
                <c:pt idx="18">
                  <c:v>43963</c:v>
                </c:pt>
                <c:pt idx="19">
                  <c:v>43970</c:v>
                </c:pt>
                <c:pt idx="20">
                  <c:v>43977</c:v>
                </c:pt>
                <c:pt idx="21">
                  <c:v>43984</c:v>
                </c:pt>
                <c:pt idx="22">
                  <c:v>43991</c:v>
                </c:pt>
                <c:pt idx="23">
                  <c:v>43998</c:v>
                </c:pt>
                <c:pt idx="24">
                  <c:v>44005</c:v>
                </c:pt>
                <c:pt idx="25">
                  <c:v>44012</c:v>
                </c:pt>
                <c:pt idx="26">
                  <c:v>44019</c:v>
                </c:pt>
                <c:pt idx="27">
                  <c:v>44026</c:v>
                </c:pt>
                <c:pt idx="28">
                  <c:v>44033</c:v>
                </c:pt>
                <c:pt idx="29">
                  <c:v>44040</c:v>
                </c:pt>
                <c:pt idx="30">
                  <c:v>44047</c:v>
                </c:pt>
                <c:pt idx="31">
                  <c:v>44054</c:v>
                </c:pt>
                <c:pt idx="32">
                  <c:v>44061</c:v>
                </c:pt>
                <c:pt idx="33">
                  <c:v>44068</c:v>
                </c:pt>
                <c:pt idx="34">
                  <c:v>44075</c:v>
                </c:pt>
                <c:pt idx="35">
                  <c:v>44082</c:v>
                </c:pt>
                <c:pt idx="36">
                  <c:v>44089</c:v>
                </c:pt>
                <c:pt idx="37">
                  <c:v>44096</c:v>
                </c:pt>
                <c:pt idx="38">
                  <c:v>44103</c:v>
                </c:pt>
                <c:pt idx="39">
                  <c:v>44110</c:v>
                </c:pt>
                <c:pt idx="40">
                  <c:v>44117</c:v>
                </c:pt>
                <c:pt idx="41">
                  <c:v>44124</c:v>
                </c:pt>
                <c:pt idx="42">
                  <c:v>44131</c:v>
                </c:pt>
                <c:pt idx="43">
                  <c:v>44138</c:v>
                </c:pt>
                <c:pt idx="44">
                  <c:v>44145</c:v>
                </c:pt>
                <c:pt idx="45">
                  <c:v>44152</c:v>
                </c:pt>
                <c:pt idx="46">
                  <c:v>44159</c:v>
                </c:pt>
                <c:pt idx="47">
                  <c:v>44166</c:v>
                </c:pt>
                <c:pt idx="48">
                  <c:v>44173</c:v>
                </c:pt>
                <c:pt idx="49">
                  <c:v>44180</c:v>
                </c:pt>
                <c:pt idx="50">
                  <c:v>44187</c:v>
                </c:pt>
                <c:pt idx="51">
                  <c:v>44194</c:v>
                </c:pt>
                <c:pt idx="52">
                  <c:v>44201</c:v>
                </c:pt>
                <c:pt idx="53">
                  <c:v>44208</c:v>
                </c:pt>
                <c:pt idx="54">
                  <c:v>44215</c:v>
                </c:pt>
                <c:pt idx="55">
                  <c:v>44222</c:v>
                </c:pt>
                <c:pt idx="56">
                  <c:v>44229</c:v>
                </c:pt>
                <c:pt idx="57">
                  <c:v>44236</c:v>
                </c:pt>
                <c:pt idx="58">
                  <c:v>44243</c:v>
                </c:pt>
                <c:pt idx="59">
                  <c:v>44250</c:v>
                </c:pt>
                <c:pt idx="60">
                  <c:v>44257</c:v>
                </c:pt>
                <c:pt idx="61">
                  <c:v>44264</c:v>
                </c:pt>
                <c:pt idx="62">
                  <c:v>44271</c:v>
                </c:pt>
                <c:pt idx="63">
                  <c:v>44278</c:v>
                </c:pt>
                <c:pt idx="64">
                  <c:v>44285</c:v>
                </c:pt>
                <c:pt idx="65">
                  <c:v>44292</c:v>
                </c:pt>
                <c:pt idx="66">
                  <c:v>44299</c:v>
                </c:pt>
                <c:pt idx="67">
                  <c:v>44306</c:v>
                </c:pt>
                <c:pt idx="68">
                  <c:v>44313</c:v>
                </c:pt>
                <c:pt idx="69">
                  <c:v>44320</c:v>
                </c:pt>
                <c:pt idx="70">
                  <c:v>44327</c:v>
                </c:pt>
                <c:pt idx="71">
                  <c:v>44334</c:v>
                </c:pt>
                <c:pt idx="72">
                  <c:v>44341</c:v>
                </c:pt>
                <c:pt idx="73">
                  <c:v>44348</c:v>
                </c:pt>
                <c:pt idx="74">
                  <c:v>44355</c:v>
                </c:pt>
                <c:pt idx="75">
                  <c:v>44362</c:v>
                </c:pt>
                <c:pt idx="76">
                  <c:v>44369</c:v>
                </c:pt>
                <c:pt idx="77">
                  <c:v>44376</c:v>
                </c:pt>
                <c:pt idx="78">
                  <c:v>44383</c:v>
                </c:pt>
                <c:pt idx="79">
                  <c:v>44390</c:v>
                </c:pt>
                <c:pt idx="80">
                  <c:v>44397</c:v>
                </c:pt>
                <c:pt idx="81">
                  <c:v>44404</c:v>
                </c:pt>
                <c:pt idx="82">
                  <c:v>44411</c:v>
                </c:pt>
                <c:pt idx="83">
                  <c:v>44418</c:v>
                </c:pt>
                <c:pt idx="84">
                  <c:v>44425</c:v>
                </c:pt>
                <c:pt idx="85">
                  <c:v>44432</c:v>
                </c:pt>
                <c:pt idx="86">
                  <c:v>44439</c:v>
                </c:pt>
                <c:pt idx="87">
                  <c:v>44446</c:v>
                </c:pt>
                <c:pt idx="88">
                  <c:v>44453</c:v>
                </c:pt>
                <c:pt idx="89">
                  <c:v>44460</c:v>
                </c:pt>
                <c:pt idx="90">
                  <c:v>44467</c:v>
                </c:pt>
                <c:pt idx="91">
                  <c:v>44474</c:v>
                </c:pt>
                <c:pt idx="92">
                  <c:v>44481</c:v>
                </c:pt>
                <c:pt idx="93">
                  <c:v>44488</c:v>
                </c:pt>
                <c:pt idx="94">
                  <c:v>44495</c:v>
                </c:pt>
                <c:pt idx="95">
                  <c:v>44502</c:v>
                </c:pt>
                <c:pt idx="96">
                  <c:v>44509</c:v>
                </c:pt>
                <c:pt idx="97">
                  <c:v>44516</c:v>
                </c:pt>
                <c:pt idx="98">
                  <c:v>44523</c:v>
                </c:pt>
                <c:pt idx="99">
                  <c:v>44530</c:v>
                </c:pt>
                <c:pt idx="100">
                  <c:v>44537</c:v>
                </c:pt>
                <c:pt idx="101">
                  <c:v>44544</c:v>
                </c:pt>
                <c:pt idx="102">
                  <c:v>44551</c:v>
                </c:pt>
                <c:pt idx="103">
                  <c:v>44558</c:v>
                </c:pt>
                <c:pt idx="104">
                  <c:v>44565</c:v>
                </c:pt>
                <c:pt idx="105">
                  <c:v>44572</c:v>
                </c:pt>
                <c:pt idx="106">
                  <c:v>44579</c:v>
                </c:pt>
                <c:pt idx="107">
                  <c:v>44586</c:v>
                </c:pt>
                <c:pt idx="108">
                  <c:v>44593</c:v>
                </c:pt>
                <c:pt idx="109">
                  <c:v>44600</c:v>
                </c:pt>
                <c:pt idx="110">
                  <c:v>44607</c:v>
                </c:pt>
                <c:pt idx="111">
                  <c:v>44614</c:v>
                </c:pt>
                <c:pt idx="112">
                  <c:v>44621</c:v>
                </c:pt>
                <c:pt idx="113">
                  <c:v>44628</c:v>
                </c:pt>
                <c:pt idx="114">
                  <c:v>44635</c:v>
                </c:pt>
                <c:pt idx="115">
                  <c:v>44642</c:v>
                </c:pt>
                <c:pt idx="116">
                  <c:v>44649</c:v>
                </c:pt>
                <c:pt idx="117">
                  <c:v>44656</c:v>
                </c:pt>
                <c:pt idx="118">
                  <c:v>44663</c:v>
                </c:pt>
                <c:pt idx="119">
                  <c:v>44670</c:v>
                </c:pt>
                <c:pt idx="120">
                  <c:v>44677</c:v>
                </c:pt>
                <c:pt idx="121">
                  <c:v>44684</c:v>
                </c:pt>
                <c:pt idx="122">
                  <c:v>44691</c:v>
                </c:pt>
                <c:pt idx="123">
                  <c:v>44698</c:v>
                </c:pt>
                <c:pt idx="124">
                  <c:v>44705</c:v>
                </c:pt>
                <c:pt idx="125">
                  <c:v>44712</c:v>
                </c:pt>
                <c:pt idx="126">
                  <c:v>44719</c:v>
                </c:pt>
                <c:pt idx="127">
                  <c:v>44726</c:v>
                </c:pt>
                <c:pt idx="128">
                  <c:v>44733</c:v>
                </c:pt>
                <c:pt idx="129">
                  <c:v>44740</c:v>
                </c:pt>
                <c:pt idx="130">
                  <c:v>44747</c:v>
                </c:pt>
                <c:pt idx="131">
                  <c:v>44754</c:v>
                </c:pt>
                <c:pt idx="132">
                  <c:v>44761</c:v>
                </c:pt>
                <c:pt idx="133">
                  <c:v>44768</c:v>
                </c:pt>
                <c:pt idx="134">
                  <c:v>44775</c:v>
                </c:pt>
                <c:pt idx="135">
                  <c:v>44782</c:v>
                </c:pt>
                <c:pt idx="136">
                  <c:v>44789</c:v>
                </c:pt>
                <c:pt idx="137">
                  <c:v>44796</c:v>
                </c:pt>
                <c:pt idx="138">
                  <c:v>44803</c:v>
                </c:pt>
                <c:pt idx="139">
                  <c:v>44810</c:v>
                </c:pt>
                <c:pt idx="140">
                  <c:v>44817</c:v>
                </c:pt>
                <c:pt idx="141">
                  <c:v>44824</c:v>
                </c:pt>
                <c:pt idx="142">
                  <c:v>44831</c:v>
                </c:pt>
                <c:pt idx="143">
                  <c:v>44838</c:v>
                </c:pt>
                <c:pt idx="144">
                  <c:v>44845</c:v>
                </c:pt>
                <c:pt idx="145">
                  <c:v>44852</c:v>
                </c:pt>
                <c:pt idx="146">
                  <c:v>44859</c:v>
                </c:pt>
                <c:pt idx="147">
                  <c:v>44866</c:v>
                </c:pt>
                <c:pt idx="148">
                  <c:v>44873</c:v>
                </c:pt>
                <c:pt idx="149">
                  <c:v>44880</c:v>
                </c:pt>
                <c:pt idx="150">
                  <c:v>44887</c:v>
                </c:pt>
                <c:pt idx="151">
                  <c:v>44894</c:v>
                </c:pt>
                <c:pt idx="152">
                  <c:v>44901</c:v>
                </c:pt>
                <c:pt idx="153">
                  <c:v>44908</c:v>
                </c:pt>
                <c:pt idx="154">
                  <c:v>44915</c:v>
                </c:pt>
                <c:pt idx="155">
                  <c:v>44922</c:v>
                </c:pt>
                <c:pt idx="156">
                  <c:v>44929</c:v>
                </c:pt>
                <c:pt idx="157">
                  <c:v>44936</c:v>
                </c:pt>
                <c:pt idx="158">
                  <c:v>44943</c:v>
                </c:pt>
                <c:pt idx="159">
                  <c:v>44950</c:v>
                </c:pt>
                <c:pt idx="160">
                  <c:v>44957</c:v>
                </c:pt>
                <c:pt idx="161">
                  <c:v>44964</c:v>
                </c:pt>
                <c:pt idx="162">
                  <c:v>44971</c:v>
                </c:pt>
                <c:pt idx="163">
                  <c:v>44978</c:v>
                </c:pt>
                <c:pt idx="164">
                  <c:v>44985</c:v>
                </c:pt>
                <c:pt idx="165">
                  <c:v>44992</c:v>
                </c:pt>
                <c:pt idx="166">
                  <c:v>44999</c:v>
                </c:pt>
                <c:pt idx="167">
                  <c:v>45006</c:v>
                </c:pt>
                <c:pt idx="168">
                  <c:v>45013</c:v>
                </c:pt>
                <c:pt idx="169">
                  <c:v>45020</c:v>
                </c:pt>
                <c:pt idx="170">
                  <c:v>45027</c:v>
                </c:pt>
                <c:pt idx="171">
                  <c:v>45034</c:v>
                </c:pt>
                <c:pt idx="172">
                  <c:v>45041</c:v>
                </c:pt>
                <c:pt idx="173">
                  <c:v>45048</c:v>
                </c:pt>
                <c:pt idx="174">
                  <c:v>45055</c:v>
                </c:pt>
                <c:pt idx="175">
                  <c:v>45062</c:v>
                </c:pt>
                <c:pt idx="176">
                  <c:v>45069</c:v>
                </c:pt>
                <c:pt idx="177">
                  <c:v>45076</c:v>
                </c:pt>
                <c:pt idx="178">
                  <c:v>45083</c:v>
                </c:pt>
                <c:pt idx="179">
                  <c:v>45090</c:v>
                </c:pt>
                <c:pt idx="180">
                  <c:v>45097</c:v>
                </c:pt>
                <c:pt idx="181">
                  <c:v>45104</c:v>
                </c:pt>
                <c:pt idx="182">
                  <c:v>45111</c:v>
                </c:pt>
                <c:pt idx="183">
                  <c:v>45118</c:v>
                </c:pt>
                <c:pt idx="184">
                  <c:v>45125</c:v>
                </c:pt>
                <c:pt idx="185">
                  <c:v>45132</c:v>
                </c:pt>
                <c:pt idx="186">
                  <c:v>45139</c:v>
                </c:pt>
                <c:pt idx="187">
                  <c:v>45146</c:v>
                </c:pt>
                <c:pt idx="188">
                  <c:v>45153</c:v>
                </c:pt>
                <c:pt idx="189">
                  <c:v>45160</c:v>
                </c:pt>
                <c:pt idx="190">
                  <c:v>45167</c:v>
                </c:pt>
                <c:pt idx="191">
                  <c:v>45174</c:v>
                </c:pt>
                <c:pt idx="192">
                  <c:v>45181</c:v>
                </c:pt>
                <c:pt idx="193">
                  <c:v>45188</c:v>
                </c:pt>
                <c:pt idx="194">
                  <c:v>45195</c:v>
                </c:pt>
                <c:pt idx="195">
                  <c:v>45202</c:v>
                </c:pt>
                <c:pt idx="196">
                  <c:v>45209</c:v>
                </c:pt>
                <c:pt idx="197">
                  <c:v>45216</c:v>
                </c:pt>
                <c:pt idx="198">
                  <c:v>45223</c:v>
                </c:pt>
                <c:pt idx="199">
                  <c:v>45230</c:v>
                </c:pt>
                <c:pt idx="200">
                  <c:v>45237</c:v>
                </c:pt>
                <c:pt idx="201">
                  <c:v>45244</c:v>
                </c:pt>
                <c:pt idx="202">
                  <c:v>45251</c:v>
                </c:pt>
                <c:pt idx="203">
                  <c:v>45258</c:v>
                </c:pt>
                <c:pt idx="204">
                  <c:v>45265</c:v>
                </c:pt>
                <c:pt idx="205">
                  <c:v>45272</c:v>
                </c:pt>
                <c:pt idx="206">
                  <c:v>45279</c:v>
                </c:pt>
                <c:pt idx="207">
                  <c:v>45286</c:v>
                </c:pt>
                <c:pt idx="208">
                  <c:v>45293</c:v>
                </c:pt>
                <c:pt idx="209">
                  <c:v>45300</c:v>
                </c:pt>
                <c:pt idx="210">
                  <c:v>45307</c:v>
                </c:pt>
                <c:pt idx="211">
                  <c:v>45314</c:v>
                </c:pt>
                <c:pt idx="212">
                  <c:v>45321</c:v>
                </c:pt>
                <c:pt idx="213">
                  <c:v>45328</c:v>
                </c:pt>
                <c:pt idx="214">
                  <c:v>45335</c:v>
                </c:pt>
                <c:pt idx="215">
                  <c:v>45342</c:v>
                </c:pt>
                <c:pt idx="216">
                  <c:v>45349</c:v>
                </c:pt>
                <c:pt idx="217">
                  <c:v>45356</c:v>
                </c:pt>
                <c:pt idx="218">
                  <c:v>45363</c:v>
                </c:pt>
                <c:pt idx="219">
                  <c:v>45370</c:v>
                </c:pt>
                <c:pt idx="220">
                  <c:v>45377</c:v>
                </c:pt>
                <c:pt idx="221">
                  <c:v>45384</c:v>
                </c:pt>
                <c:pt idx="222">
                  <c:v>45391</c:v>
                </c:pt>
                <c:pt idx="223">
                  <c:v>45398</c:v>
                </c:pt>
                <c:pt idx="224">
                  <c:v>45405</c:v>
                </c:pt>
                <c:pt idx="225">
                  <c:v>45412</c:v>
                </c:pt>
                <c:pt idx="226">
                  <c:v>45419</c:v>
                </c:pt>
                <c:pt idx="227">
                  <c:v>45426</c:v>
                </c:pt>
                <c:pt idx="228">
                  <c:v>45433</c:v>
                </c:pt>
                <c:pt idx="229">
                  <c:v>45440</c:v>
                </c:pt>
                <c:pt idx="230">
                  <c:v>45447</c:v>
                </c:pt>
                <c:pt idx="231">
                  <c:v>45454</c:v>
                </c:pt>
                <c:pt idx="232">
                  <c:v>45461</c:v>
                </c:pt>
                <c:pt idx="233">
                  <c:v>45468</c:v>
                </c:pt>
                <c:pt idx="234">
                  <c:v>45475</c:v>
                </c:pt>
                <c:pt idx="235">
                  <c:v>45482</c:v>
                </c:pt>
                <c:pt idx="236">
                  <c:v>45489</c:v>
                </c:pt>
                <c:pt idx="237">
                  <c:v>45496</c:v>
                </c:pt>
                <c:pt idx="238">
                  <c:v>45503</c:v>
                </c:pt>
                <c:pt idx="239">
                  <c:v>45510</c:v>
                </c:pt>
                <c:pt idx="240">
                  <c:v>45517</c:v>
                </c:pt>
                <c:pt idx="241">
                  <c:v>45524</c:v>
                </c:pt>
                <c:pt idx="242">
                  <c:v>45531</c:v>
                </c:pt>
                <c:pt idx="243">
                  <c:v>45538</c:v>
                </c:pt>
                <c:pt idx="244">
                  <c:v>45545</c:v>
                </c:pt>
                <c:pt idx="245">
                  <c:v>45552</c:v>
                </c:pt>
                <c:pt idx="246">
                  <c:v>45559</c:v>
                </c:pt>
                <c:pt idx="247">
                  <c:v>45566</c:v>
                </c:pt>
                <c:pt idx="248">
                  <c:v>45573</c:v>
                </c:pt>
                <c:pt idx="249">
                  <c:v>45580</c:v>
                </c:pt>
                <c:pt idx="250">
                  <c:v>45587</c:v>
                </c:pt>
                <c:pt idx="251">
                  <c:v>45594</c:v>
                </c:pt>
                <c:pt idx="252">
                  <c:v>45601</c:v>
                </c:pt>
                <c:pt idx="253">
                  <c:v>45608</c:v>
                </c:pt>
                <c:pt idx="254">
                  <c:v>45615</c:v>
                </c:pt>
                <c:pt idx="255">
                  <c:v>45622</c:v>
                </c:pt>
                <c:pt idx="256">
                  <c:v>45629</c:v>
                </c:pt>
                <c:pt idx="257">
                  <c:v>45636</c:v>
                </c:pt>
                <c:pt idx="258">
                  <c:v>45643</c:v>
                </c:pt>
                <c:pt idx="259">
                  <c:v>45650</c:v>
                </c:pt>
                <c:pt idx="260">
                  <c:v>45657</c:v>
                </c:pt>
                <c:pt idx="261">
                  <c:v>45664</c:v>
                </c:pt>
                <c:pt idx="262">
                  <c:v>45671</c:v>
                </c:pt>
                <c:pt idx="263">
                  <c:v>45678</c:v>
                </c:pt>
                <c:pt idx="264">
                  <c:v>45685</c:v>
                </c:pt>
                <c:pt idx="265">
                  <c:v>45692</c:v>
                </c:pt>
                <c:pt idx="266">
                  <c:v>45699</c:v>
                </c:pt>
                <c:pt idx="267">
                  <c:v>45706</c:v>
                </c:pt>
                <c:pt idx="268">
                  <c:v>45713</c:v>
                </c:pt>
              </c:numCache>
            </c:numRef>
          </c:cat>
          <c:val>
            <c:numRef>
              <c:f>'T5-8'!$C$629:$C$897</c:f>
              <c:numCache>
                <c:formatCode>General</c:formatCode>
                <c:ptCount val="269"/>
                <c:pt idx="0">
                  <c:v>2.25</c:v>
                </c:pt>
                <c:pt idx="1">
                  <c:v>2.25</c:v>
                </c:pt>
                <c:pt idx="2">
                  <c:v>2.25</c:v>
                </c:pt>
                <c:pt idx="3">
                  <c:v>2.25</c:v>
                </c:pt>
                <c:pt idx="4">
                  <c:v>2.25</c:v>
                </c:pt>
                <c:pt idx="5">
                  <c:v>2.25</c:v>
                </c:pt>
                <c:pt idx="6">
                  <c:v>2.25</c:v>
                </c:pt>
                <c:pt idx="7">
                  <c:v>2.25</c:v>
                </c:pt>
                <c:pt idx="8">
                  <c:v>2.25</c:v>
                </c:pt>
                <c:pt idx="9">
                  <c:v>2.25</c:v>
                </c:pt>
                <c:pt idx="10">
                  <c:v>1.75</c:v>
                </c:pt>
                <c:pt idx="11">
                  <c:v>1.75</c:v>
                </c:pt>
                <c:pt idx="12">
                  <c:v>1.75</c:v>
                </c:pt>
                <c:pt idx="13">
                  <c:v>1.75</c:v>
                </c:pt>
                <c:pt idx="14">
                  <c:v>1.5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1.5</c:v>
                </c:pt>
                <c:pt idx="19">
                  <c:v>1.5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1.25</c:v>
                </c:pt>
                <c:pt idx="24">
                  <c:v>1.25</c:v>
                </c:pt>
                <c:pt idx="25">
                  <c:v>1.25</c:v>
                </c:pt>
                <c:pt idx="26">
                  <c:v>1.25</c:v>
                </c:pt>
                <c:pt idx="27">
                  <c:v>1.25</c:v>
                </c:pt>
                <c:pt idx="28">
                  <c:v>1.25</c:v>
                </c:pt>
                <c:pt idx="29">
                  <c:v>1.25</c:v>
                </c:pt>
                <c:pt idx="30">
                  <c:v>1.25</c:v>
                </c:pt>
                <c:pt idx="31">
                  <c:v>1.25</c:v>
                </c:pt>
                <c:pt idx="32">
                  <c:v>1.25</c:v>
                </c:pt>
                <c:pt idx="33">
                  <c:v>1.25</c:v>
                </c:pt>
                <c:pt idx="34">
                  <c:v>1.25</c:v>
                </c:pt>
                <c:pt idx="35">
                  <c:v>1.25</c:v>
                </c:pt>
                <c:pt idx="36">
                  <c:v>1.25</c:v>
                </c:pt>
                <c:pt idx="37">
                  <c:v>1.25</c:v>
                </c:pt>
                <c:pt idx="38">
                  <c:v>1.25</c:v>
                </c:pt>
                <c:pt idx="39">
                  <c:v>1.25</c:v>
                </c:pt>
                <c:pt idx="40">
                  <c:v>1.25</c:v>
                </c:pt>
                <c:pt idx="41">
                  <c:v>1.25</c:v>
                </c:pt>
                <c:pt idx="42">
                  <c:v>1.25</c:v>
                </c:pt>
                <c:pt idx="43">
                  <c:v>1.25</c:v>
                </c:pt>
                <c:pt idx="44">
                  <c:v>1.25</c:v>
                </c:pt>
                <c:pt idx="45">
                  <c:v>1.25</c:v>
                </c:pt>
                <c:pt idx="46">
                  <c:v>1.25</c:v>
                </c:pt>
                <c:pt idx="47">
                  <c:v>1.25</c:v>
                </c:pt>
                <c:pt idx="48">
                  <c:v>1.25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1.5</c:v>
                </c:pt>
                <c:pt idx="115">
                  <c:v>1.5</c:v>
                </c:pt>
                <c:pt idx="116">
                  <c:v>1.5</c:v>
                </c:pt>
                <c:pt idx="117">
                  <c:v>1.5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2.75</c:v>
                </c:pt>
                <c:pt idx="132">
                  <c:v>2.75</c:v>
                </c:pt>
                <c:pt idx="133">
                  <c:v>2.75</c:v>
                </c:pt>
                <c:pt idx="134">
                  <c:v>2.75</c:v>
                </c:pt>
                <c:pt idx="135">
                  <c:v>2.75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4</c:v>
                </c:pt>
                <c:pt idx="145">
                  <c:v>4</c:v>
                </c:pt>
                <c:pt idx="146">
                  <c:v>4</c:v>
                </c:pt>
                <c:pt idx="147">
                  <c:v>4</c:v>
                </c:pt>
                <c:pt idx="148">
                  <c:v>4.5</c:v>
                </c:pt>
                <c:pt idx="149">
                  <c:v>4.5</c:v>
                </c:pt>
                <c:pt idx="150">
                  <c:v>4.5</c:v>
                </c:pt>
                <c:pt idx="151">
                  <c:v>4.5</c:v>
                </c:pt>
                <c:pt idx="152">
                  <c:v>4.5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5</c:v>
                </c:pt>
                <c:pt idx="157">
                  <c:v>5</c:v>
                </c:pt>
                <c:pt idx="158">
                  <c:v>5.25</c:v>
                </c:pt>
                <c:pt idx="159">
                  <c:v>5.25</c:v>
                </c:pt>
                <c:pt idx="160">
                  <c:v>5.25</c:v>
                </c:pt>
                <c:pt idx="161">
                  <c:v>5.25</c:v>
                </c:pt>
                <c:pt idx="162">
                  <c:v>5.5</c:v>
                </c:pt>
                <c:pt idx="163">
                  <c:v>5.5</c:v>
                </c:pt>
                <c:pt idx="164">
                  <c:v>5.5</c:v>
                </c:pt>
                <c:pt idx="165">
                  <c:v>5.5</c:v>
                </c:pt>
                <c:pt idx="166">
                  <c:v>5.75</c:v>
                </c:pt>
                <c:pt idx="167">
                  <c:v>5.75</c:v>
                </c:pt>
                <c:pt idx="168">
                  <c:v>5.75</c:v>
                </c:pt>
                <c:pt idx="169">
                  <c:v>5.75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6</c:v>
                </c:pt>
                <c:pt idx="177">
                  <c:v>6</c:v>
                </c:pt>
                <c:pt idx="178">
                  <c:v>6.25</c:v>
                </c:pt>
                <c:pt idx="179">
                  <c:v>6.25</c:v>
                </c:pt>
                <c:pt idx="180">
                  <c:v>6.25</c:v>
                </c:pt>
                <c:pt idx="181">
                  <c:v>6.25</c:v>
                </c:pt>
                <c:pt idx="182">
                  <c:v>6.5</c:v>
                </c:pt>
                <c:pt idx="183">
                  <c:v>6.5</c:v>
                </c:pt>
                <c:pt idx="184">
                  <c:v>6.5</c:v>
                </c:pt>
                <c:pt idx="185">
                  <c:v>6.5</c:v>
                </c:pt>
                <c:pt idx="186">
                  <c:v>6.5</c:v>
                </c:pt>
                <c:pt idx="187">
                  <c:v>6.5</c:v>
                </c:pt>
                <c:pt idx="188">
                  <c:v>6.5</c:v>
                </c:pt>
                <c:pt idx="189">
                  <c:v>6.5</c:v>
                </c:pt>
                <c:pt idx="190">
                  <c:v>6.5</c:v>
                </c:pt>
                <c:pt idx="191">
                  <c:v>6.5</c:v>
                </c:pt>
                <c:pt idx="192">
                  <c:v>6.5</c:v>
                </c:pt>
                <c:pt idx="193">
                  <c:v>6.5</c:v>
                </c:pt>
                <c:pt idx="194">
                  <c:v>6.5</c:v>
                </c:pt>
                <c:pt idx="195">
                  <c:v>6.5</c:v>
                </c:pt>
                <c:pt idx="196">
                  <c:v>6.5</c:v>
                </c:pt>
                <c:pt idx="197">
                  <c:v>6.5</c:v>
                </c:pt>
                <c:pt idx="198">
                  <c:v>6.5</c:v>
                </c:pt>
                <c:pt idx="199">
                  <c:v>6.5</c:v>
                </c:pt>
                <c:pt idx="200">
                  <c:v>6.5</c:v>
                </c:pt>
                <c:pt idx="201">
                  <c:v>6.5</c:v>
                </c:pt>
                <c:pt idx="202">
                  <c:v>6.5</c:v>
                </c:pt>
                <c:pt idx="203">
                  <c:v>6.5</c:v>
                </c:pt>
                <c:pt idx="204">
                  <c:v>6.5</c:v>
                </c:pt>
                <c:pt idx="205">
                  <c:v>6.5</c:v>
                </c:pt>
                <c:pt idx="206">
                  <c:v>6.5</c:v>
                </c:pt>
                <c:pt idx="207">
                  <c:v>6.5</c:v>
                </c:pt>
                <c:pt idx="208">
                  <c:v>6.5</c:v>
                </c:pt>
                <c:pt idx="209">
                  <c:v>6.5</c:v>
                </c:pt>
                <c:pt idx="210">
                  <c:v>6.5</c:v>
                </c:pt>
                <c:pt idx="211">
                  <c:v>6.5</c:v>
                </c:pt>
                <c:pt idx="212">
                  <c:v>6.5</c:v>
                </c:pt>
                <c:pt idx="213">
                  <c:v>6.5</c:v>
                </c:pt>
                <c:pt idx="214">
                  <c:v>6.5</c:v>
                </c:pt>
                <c:pt idx="215">
                  <c:v>6.5</c:v>
                </c:pt>
                <c:pt idx="216">
                  <c:v>6.5</c:v>
                </c:pt>
                <c:pt idx="217">
                  <c:v>6.5</c:v>
                </c:pt>
                <c:pt idx="218">
                  <c:v>6.5</c:v>
                </c:pt>
                <c:pt idx="219">
                  <c:v>6.5</c:v>
                </c:pt>
                <c:pt idx="220">
                  <c:v>6.5</c:v>
                </c:pt>
                <c:pt idx="221">
                  <c:v>6.5</c:v>
                </c:pt>
                <c:pt idx="222">
                  <c:v>6.5</c:v>
                </c:pt>
                <c:pt idx="223">
                  <c:v>6.5</c:v>
                </c:pt>
                <c:pt idx="224">
                  <c:v>6.5</c:v>
                </c:pt>
                <c:pt idx="225">
                  <c:v>6.5</c:v>
                </c:pt>
                <c:pt idx="226">
                  <c:v>6.5</c:v>
                </c:pt>
                <c:pt idx="227">
                  <c:v>6.5</c:v>
                </c:pt>
                <c:pt idx="228">
                  <c:v>6.5</c:v>
                </c:pt>
                <c:pt idx="229">
                  <c:v>6.5</c:v>
                </c:pt>
                <c:pt idx="230">
                  <c:v>6.5</c:v>
                </c:pt>
                <c:pt idx="231">
                  <c:v>6.5</c:v>
                </c:pt>
                <c:pt idx="232">
                  <c:v>6.25</c:v>
                </c:pt>
                <c:pt idx="233">
                  <c:v>6.25</c:v>
                </c:pt>
                <c:pt idx="234">
                  <c:v>6.25</c:v>
                </c:pt>
                <c:pt idx="235">
                  <c:v>6.25</c:v>
                </c:pt>
                <c:pt idx="236">
                  <c:v>6</c:v>
                </c:pt>
                <c:pt idx="237">
                  <c:v>6</c:v>
                </c:pt>
                <c:pt idx="238">
                  <c:v>6</c:v>
                </c:pt>
                <c:pt idx="239">
                  <c:v>6</c:v>
                </c:pt>
                <c:pt idx="240">
                  <c:v>6</c:v>
                </c:pt>
                <c:pt idx="241">
                  <c:v>6</c:v>
                </c:pt>
                <c:pt idx="242">
                  <c:v>6</c:v>
                </c:pt>
                <c:pt idx="243">
                  <c:v>6</c:v>
                </c:pt>
                <c:pt idx="244">
                  <c:v>6</c:v>
                </c:pt>
                <c:pt idx="245">
                  <c:v>5.75</c:v>
                </c:pt>
                <c:pt idx="246">
                  <c:v>5.75</c:v>
                </c:pt>
                <c:pt idx="247">
                  <c:v>5.75</c:v>
                </c:pt>
                <c:pt idx="248">
                  <c:v>5.75</c:v>
                </c:pt>
                <c:pt idx="249">
                  <c:v>5.75</c:v>
                </c:pt>
                <c:pt idx="250">
                  <c:v>5.75</c:v>
                </c:pt>
                <c:pt idx="251">
                  <c:v>5.75</c:v>
                </c:pt>
                <c:pt idx="252">
                  <c:v>5.75</c:v>
                </c:pt>
                <c:pt idx="253">
                  <c:v>5.75</c:v>
                </c:pt>
                <c:pt idx="254">
                  <c:v>5.75</c:v>
                </c:pt>
                <c:pt idx="255">
                  <c:v>5.75</c:v>
                </c:pt>
                <c:pt idx="256">
                  <c:v>5.75</c:v>
                </c:pt>
                <c:pt idx="257">
                  <c:v>5.75</c:v>
                </c:pt>
                <c:pt idx="258">
                  <c:v>5.75</c:v>
                </c:pt>
                <c:pt idx="259">
                  <c:v>5.75</c:v>
                </c:pt>
                <c:pt idx="260">
                  <c:v>5.75</c:v>
                </c:pt>
                <c:pt idx="261">
                  <c:v>5.75</c:v>
                </c:pt>
                <c:pt idx="262">
                  <c:v>5.75</c:v>
                </c:pt>
                <c:pt idx="263">
                  <c:v>5.75</c:v>
                </c:pt>
                <c:pt idx="264">
                  <c:v>5.75</c:v>
                </c:pt>
                <c:pt idx="265">
                  <c:v>5.75</c:v>
                </c:pt>
                <c:pt idx="266">
                  <c:v>5.75</c:v>
                </c:pt>
                <c:pt idx="267">
                  <c:v>5.75</c:v>
                </c:pt>
                <c:pt idx="268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2B-41CE-9760-DAD93B769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758592"/>
        <c:axId val="-211757504"/>
      </c:lineChart>
      <c:dateAx>
        <c:axId val="-21176076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yyyy;@" sourceLinked="0"/>
        <c:majorTickMark val="out"/>
        <c:minorTickMark val="out"/>
        <c:tickLblPos val="nextTo"/>
        <c:txPr>
          <a:bodyPr rot="-1620000" vert="horz"/>
          <a:lstStyle/>
          <a:p>
            <a:pPr>
              <a:defRPr/>
            </a:pPr>
            <a:endParaRPr lang="en-US"/>
          </a:p>
        </c:txPr>
        <c:crossAx val="-211759136"/>
        <c:crosses val="autoZero"/>
        <c:auto val="1"/>
        <c:lblOffset val="100"/>
        <c:baseTimeUnit val="days"/>
        <c:majorUnit val="12"/>
        <c:majorTimeUnit val="months"/>
        <c:minorUnit val="1"/>
        <c:minorTimeUnit val="months"/>
      </c:dateAx>
      <c:valAx>
        <c:axId val="-211759136"/>
        <c:scaling>
          <c:orientation val="minMax"/>
          <c:max val="18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1760768"/>
        <c:crosses val="autoZero"/>
        <c:crossBetween val="between"/>
        <c:majorUnit val="2"/>
      </c:valAx>
      <c:dateAx>
        <c:axId val="-211758592"/>
        <c:scaling>
          <c:orientation val="minMax"/>
        </c:scaling>
        <c:delete val="1"/>
        <c:axPos val="b"/>
        <c:numFmt formatCode="[$-409]d\-mmm\-yyyy;@" sourceLinked="1"/>
        <c:majorTickMark val="out"/>
        <c:minorTickMark val="none"/>
        <c:tickLblPos val="nextTo"/>
        <c:crossAx val="-211757504"/>
        <c:crosses val="autoZero"/>
        <c:auto val="1"/>
        <c:lblOffset val="100"/>
        <c:baseTimeUnit val="days"/>
      </c:dateAx>
      <c:valAx>
        <c:axId val="-211757504"/>
        <c:scaling>
          <c:orientation val="minMax"/>
          <c:max val="18"/>
          <c:min val="0"/>
        </c:scaling>
        <c:delete val="0"/>
        <c:axPos val="r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-211758592"/>
        <c:crosses val="max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'T7-3'!$B$4</c:f>
              <c:strCache>
                <c:ptCount val="1"/>
                <c:pt idx="0">
                  <c:v>Kupovina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'T7-3'!$C$2:$BO$3</c:f>
              <c:multiLvlStrCache>
                <c:ptCount val="6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Jan-Feb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  <c:pt idx="60">
                    <c:v>2025</c:v>
                  </c:pt>
                </c:lvl>
              </c:multiLvlStrCache>
            </c:multiLvlStrRef>
          </c:cat>
          <c:val>
            <c:numRef>
              <c:f>'T7-3'!$C$4:$BO$4</c:f>
              <c:numCache>
                <c:formatCode>General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10</c:v>
                </c:pt>
                <c:pt idx="3">
                  <c:v>226.5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10</c:v>
                </c:pt>
                <c:pt idx="13">
                  <c:v>80</c:v>
                </c:pt>
                <c:pt idx="14">
                  <c:v>0</c:v>
                </c:pt>
                <c:pt idx="15">
                  <c:v>525</c:v>
                </c:pt>
                <c:pt idx="16">
                  <c:v>20</c:v>
                </c:pt>
                <c:pt idx="17">
                  <c:v>170</c:v>
                </c:pt>
                <c:pt idx="18">
                  <c:v>10</c:v>
                </c:pt>
                <c:pt idx="19">
                  <c:v>60</c:v>
                </c:pt>
                <c:pt idx="20">
                  <c:v>260</c:v>
                </c:pt>
                <c:pt idx="21">
                  <c:v>150</c:v>
                </c:pt>
                <c:pt idx="22">
                  <c:v>450</c:v>
                </c:pt>
                <c:pt idx="23">
                  <c:v>110</c:v>
                </c:pt>
                <c:pt idx="24">
                  <c:v>10</c:v>
                </c:pt>
                <c:pt idx="25">
                  <c:v>40</c:v>
                </c:pt>
                <c:pt idx="26">
                  <c:v>475</c:v>
                </c:pt>
                <c:pt idx="27">
                  <c:v>295</c:v>
                </c:pt>
                <c:pt idx="28">
                  <c:v>0</c:v>
                </c:pt>
                <c:pt idx="29">
                  <c:v>505</c:v>
                </c:pt>
                <c:pt idx="30">
                  <c:v>605</c:v>
                </c:pt>
                <c:pt idx="31">
                  <c:v>200</c:v>
                </c:pt>
                <c:pt idx="32">
                  <c:v>580</c:v>
                </c:pt>
                <c:pt idx="33">
                  <c:v>790</c:v>
                </c:pt>
                <c:pt idx="34">
                  <c:v>420</c:v>
                </c:pt>
                <c:pt idx="35">
                  <c:v>45</c:v>
                </c:pt>
                <c:pt idx="36">
                  <c:v>165</c:v>
                </c:pt>
                <c:pt idx="37">
                  <c:v>920</c:v>
                </c:pt>
                <c:pt idx="38">
                  <c:v>1210</c:v>
                </c:pt>
                <c:pt idx="39">
                  <c:v>805</c:v>
                </c:pt>
                <c:pt idx="40">
                  <c:v>15</c:v>
                </c:pt>
                <c:pt idx="41">
                  <c:v>60</c:v>
                </c:pt>
                <c:pt idx="42">
                  <c:v>60</c:v>
                </c:pt>
                <c:pt idx="43">
                  <c:v>285</c:v>
                </c:pt>
                <c:pt idx="44">
                  <c:v>100</c:v>
                </c:pt>
                <c:pt idx="45">
                  <c:v>415</c:v>
                </c:pt>
                <c:pt idx="46">
                  <c:v>780</c:v>
                </c:pt>
                <c:pt idx="47">
                  <c:v>780</c:v>
                </c:pt>
                <c:pt idx="48">
                  <c:v>0</c:v>
                </c:pt>
                <c:pt idx="49">
                  <c:v>480</c:v>
                </c:pt>
                <c:pt idx="50">
                  <c:v>1365</c:v>
                </c:pt>
                <c:pt idx="51">
                  <c:v>1425</c:v>
                </c:pt>
                <c:pt idx="52">
                  <c:v>690</c:v>
                </c:pt>
                <c:pt idx="53">
                  <c:v>1395</c:v>
                </c:pt>
                <c:pt idx="54">
                  <c:v>1525</c:v>
                </c:pt>
                <c:pt idx="55">
                  <c:v>615</c:v>
                </c:pt>
                <c:pt idx="56">
                  <c:v>365</c:v>
                </c:pt>
                <c:pt idx="57">
                  <c:v>1010</c:v>
                </c:pt>
                <c:pt idx="58">
                  <c:v>505</c:v>
                </c:pt>
                <c:pt idx="59">
                  <c:v>990</c:v>
                </c:pt>
                <c:pt idx="6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2-497B-B533-9DEB3A3A8AA8}"/>
            </c:ext>
          </c:extLst>
        </c:ser>
        <c:ser>
          <c:idx val="1"/>
          <c:order val="1"/>
          <c:tx>
            <c:strRef>
              <c:f>'T7-3'!$B$5</c:f>
              <c:strCache>
                <c:ptCount val="1"/>
                <c:pt idx="0">
                  <c:v>Prodaja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2"/>
              <a:srcRect/>
              <a:tile tx="0" ty="0" sx="100000" sy="100000" flip="none" algn="tl"/>
            </a:blipFill>
            <a:ln w="25400">
              <a:noFill/>
            </a:ln>
          </c:spPr>
          <c:invertIfNegative val="0"/>
          <c:cat>
            <c:multiLvlStrRef>
              <c:f>'T7-3'!$C$2:$BO$3</c:f>
              <c:multiLvlStrCache>
                <c:ptCount val="6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Jan-Feb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  <c:pt idx="60">
                    <c:v>2025</c:v>
                  </c:pt>
                </c:lvl>
              </c:multiLvlStrCache>
            </c:multiLvlStrRef>
          </c:cat>
          <c:val>
            <c:numRef>
              <c:f>'T7-3'!$C$5:$BO$5</c:f>
              <c:numCache>
                <c:formatCode>General</c:formatCode>
                <c:ptCount val="61"/>
                <c:pt idx="0">
                  <c:v>-631.5</c:v>
                </c:pt>
                <c:pt idx="1">
                  <c:v>-785</c:v>
                </c:pt>
                <c:pt idx="2">
                  <c:v>-605.20000000000005</c:v>
                </c:pt>
                <c:pt idx="3">
                  <c:v>-548</c:v>
                </c:pt>
                <c:pt idx="4">
                  <c:v>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-498.5</c:v>
                </c:pt>
                <c:pt idx="9">
                  <c:v>-790.3</c:v>
                </c:pt>
                <c:pt idx="10">
                  <c:v>-59.5</c:v>
                </c:pt>
                <c:pt idx="11">
                  <c:v>0</c:v>
                </c:pt>
                <c:pt idx="12">
                  <c:v>0</c:v>
                </c:pt>
                <c:pt idx="13">
                  <c:v>-305</c:v>
                </c:pt>
                <c:pt idx="14">
                  <c:v>-120</c:v>
                </c:pt>
                <c:pt idx="15">
                  <c:v>-10</c:v>
                </c:pt>
                <c:pt idx="16">
                  <c:v>-820</c:v>
                </c:pt>
                <c:pt idx="17">
                  <c:v>0</c:v>
                </c:pt>
                <c:pt idx="18">
                  <c:v>-235</c:v>
                </c:pt>
                <c:pt idx="19">
                  <c:v>-825</c:v>
                </c:pt>
                <c:pt idx="20">
                  <c:v>-90</c:v>
                </c:pt>
                <c:pt idx="21">
                  <c:v>-30</c:v>
                </c:pt>
                <c:pt idx="22">
                  <c:v>10</c:v>
                </c:pt>
                <c:pt idx="23">
                  <c:v>-320</c:v>
                </c:pt>
                <c:pt idx="24">
                  <c:v>-575</c:v>
                </c:pt>
                <c:pt idx="25">
                  <c:v>-295</c:v>
                </c:pt>
                <c:pt idx="26">
                  <c:v>0</c:v>
                </c:pt>
                <c:pt idx="27">
                  <c:v>-110</c:v>
                </c:pt>
                <c:pt idx="28">
                  <c:v>-345</c:v>
                </c:pt>
                <c:pt idx="29">
                  <c:v>0</c:v>
                </c:pt>
                <c:pt idx="30">
                  <c:v>0</c:v>
                </c:pt>
                <c:pt idx="31">
                  <c:v>-285</c:v>
                </c:pt>
                <c:pt idx="32">
                  <c:v>-180</c:v>
                </c:pt>
                <c:pt idx="33">
                  <c:v>0</c:v>
                </c:pt>
                <c:pt idx="34">
                  <c:v>-15</c:v>
                </c:pt>
                <c:pt idx="35">
                  <c:v>-60</c:v>
                </c:pt>
                <c:pt idx="36">
                  <c:v>-130</c:v>
                </c:pt>
                <c:pt idx="37">
                  <c:v>0</c:v>
                </c:pt>
                <c:pt idx="38">
                  <c:v>-60</c:v>
                </c:pt>
                <c:pt idx="39">
                  <c:v>-215</c:v>
                </c:pt>
                <c:pt idx="40">
                  <c:v>-200</c:v>
                </c:pt>
                <c:pt idx="41">
                  <c:v>-905</c:v>
                </c:pt>
                <c:pt idx="42">
                  <c:v>-665</c:v>
                </c:pt>
                <c:pt idx="43">
                  <c:v>-100</c:v>
                </c:pt>
                <c:pt idx="44">
                  <c:v>-150</c:v>
                </c:pt>
                <c:pt idx="45">
                  <c:v>-45</c:v>
                </c:pt>
                <c:pt idx="46">
                  <c:v>0</c:v>
                </c:pt>
                <c:pt idx="47">
                  <c:v>-250</c:v>
                </c:pt>
                <c:pt idx="48">
                  <c:v>-2115</c:v>
                </c:pt>
                <c:pt idx="49">
                  <c:v>-155</c:v>
                </c:pt>
                <c:pt idx="50">
                  <c:v>0</c:v>
                </c:pt>
                <c:pt idx="51">
                  <c:v>0</c:v>
                </c:pt>
                <c:pt idx="52">
                  <c:v>-225</c:v>
                </c:pt>
                <c:pt idx="53">
                  <c:v>0</c:v>
                </c:pt>
                <c:pt idx="54">
                  <c:v>0</c:v>
                </c:pt>
                <c:pt idx="55">
                  <c:v>-60</c:v>
                </c:pt>
                <c:pt idx="56">
                  <c:v>-45</c:v>
                </c:pt>
                <c:pt idx="57">
                  <c:v>0</c:v>
                </c:pt>
                <c:pt idx="58">
                  <c:v>-100</c:v>
                </c:pt>
                <c:pt idx="59">
                  <c:v>0</c:v>
                </c:pt>
                <c:pt idx="60">
                  <c:v>-745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2-497B-B533-9DEB3A3A8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02077888"/>
        <c:axId val="-202072448"/>
      </c:barChart>
      <c:lineChart>
        <c:grouping val="standard"/>
        <c:varyColors val="0"/>
        <c:ser>
          <c:idx val="2"/>
          <c:order val="2"/>
          <c:tx>
            <c:strRef>
              <c:f>'T7-3'!$B$6</c:f>
              <c:strCache>
                <c:ptCount val="1"/>
                <c:pt idx="0">
                  <c:v>Neto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multiLvlStrRef>
              <c:f>'T7-3'!$C$2:$BO$3</c:f>
              <c:multiLvlStrCache>
                <c:ptCount val="61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Jan-Feb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  <c:pt idx="60">
                    <c:v>2025</c:v>
                  </c:pt>
                </c:lvl>
              </c:multiLvlStrCache>
            </c:multiLvlStrRef>
          </c:cat>
          <c:val>
            <c:numRef>
              <c:f>'T7-3'!$C$6:$BO$6</c:f>
              <c:numCache>
                <c:formatCode>General</c:formatCode>
                <c:ptCount val="61"/>
                <c:pt idx="0">
                  <c:v>-631.5</c:v>
                </c:pt>
                <c:pt idx="1">
                  <c:v>-785</c:v>
                </c:pt>
                <c:pt idx="2">
                  <c:v>-595.20000000000005</c:v>
                </c:pt>
                <c:pt idx="3">
                  <c:v>-321.5</c:v>
                </c:pt>
                <c:pt idx="4">
                  <c:v>5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-498.5</c:v>
                </c:pt>
                <c:pt idx="9">
                  <c:v>-790.3</c:v>
                </c:pt>
                <c:pt idx="10">
                  <c:v>-59.5</c:v>
                </c:pt>
                <c:pt idx="11">
                  <c:v>5</c:v>
                </c:pt>
                <c:pt idx="12">
                  <c:v>10</c:v>
                </c:pt>
                <c:pt idx="13">
                  <c:v>-225</c:v>
                </c:pt>
                <c:pt idx="14">
                  <c:v>-120</c:v>
                </c:pt>
                <c:pt idx="15">
                  <c:v>515</c:v>
                </c:pt>
                <c:pt idx="16">
                  <c:v>-800</c:v>
                </c:pt>
                <c:pt idx="17">
                  <c:v>170</c:v>
                </c:pt>
                <c:pt idx="18">
                  <c:v>-225</c:v>
                </c:pt>
                <c:pt idx="19">
                  <c:v>-765</c:v>
                </c:pt>
                <c:pt idx="20">
                  <c:v>170</c:v>
                </c:pt>
                <c:pt idx="21">
                  <c:v>120</c:v>
                </c:pt>
                <c:pt idx="22">
                  <c:v>440</c:v>
                </c:pt>
                <c:pt idx="23">
                  <c:v>-210</c:v>
                </c:pt>
                <c:pt idx="24">
                  <c:v>-565</c:v>
                </c:pt>
                <c:pt idx="25">
                  <c:v>-255</c:v>
                </c:pt>
                <c:pt idx="26">
                  <c:v>475</c:v>
                </c:pt>
                <c:pt idx="27">
                  <c:v>185</c:v>
                </c:pt>
                <c:pt idx="28">
                  <c:v>-345</c:v>
                </c:pt>
                <c:pt idx="29">
                  <c:v>505</c:v>
                </c:pt>
                <c:pt idx="30">
                  <c:v>605</c:v>
                </c:pt>
                <c:pt idx="31">
                  <c:v>-85</c:v>
                </c:pt>
                <c:pt idx="32">
                  <c:v>400</c:v>
                </c:pt>
                <c:pt idx="33">
                  <c:v>790</c:v>
                </c:pt>
                <c:pt idx="34">
                  <c:v>405</c:v>
                </c:pt>
                <c:pt idx="35">
                  <c:v>-15</c:v>
                </c:pt>
                <c:pt idx="36">
                  <c:v>35</c:v>
                </c:pt>
                <c:pt idx="37">
                  <c:v>920</c:v>
                </c:pt>
                <c:pt idx="38">
                  <c:v>1150</c:v>
                </c:pt>
                <c:pt idx="39">
                  <c:v>590</c:v>
                </c:pt>
                <c:pt idx="40">
                  <c:v>-185</c:v>
                </c:pt>
                <c:pt idx="41">
                  <c:v>-845</c:v>
                </c:pt>
                <c:pt idx="42">
                  <c:v>-605</c:v>
                </c:pt>
                <c:pt idx="43">
                  <c:v>185</c:v>
                </c:pt>
                <c:pt idx="44">
                  <c:v>-50</c:v>
                </c:pt>
                <c:pt idx="45">
                  <c:v>370</c:v>
                </c:pt>
                <c:pt idx="46">
                  <c:v>780</c:v>
                </c:pt>
                <c:pt idx="47">
                  <c:v>530</c:v>
                </c:pt>
                <c:pt idx="48">
                  <c:v>-2115</c:v>
                </c:pt>
                <c:pt idx="49">
                  <c:v>325</c:v>
                </c:pt>
                <c:pt idx="50">
                  <c:v>1365</c:v>
                </c:pt>
                <c:pt idx="51">
                  <c:v>1425</c:v>
                </c:pt>
                <c:pt idx="52">
                  <c:v>465</c:v>
                </c:pt>
                <c:pt idx="53">
                  <c:v>1395</c:v>
                </c:pt>
                <c:pt idx="54">
                  <c:v>1525</c:v>
                </c:pt>
                <c:pt idx="55">
                  <c:v>555</c:v>
                </c:pt>
                <c:pt idx="56">
                  <c:v>320</c:v>
                </c:pt>
                <c:pt idx="57">
                  <c:v>1010</c:v>
                </c:pt>
                <c:pt idx="58">
                  <c:v>405</c:v>
                </c:pt>
                <c:pt idx="59">
                  <c:v>990</c:v>
                </c:pt>
                <c:pt idx="60">
                  <c:v>-745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42-497B-B533-9DEB3A3A8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077888"/>
        <c:axId val="-202072448"/>
      </c:lineChart>
      <c:catAx>
        <c:axId val="-20207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8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2448"/>
        <c:crosses val="autoZero"/>
        <c:auto val="0"/>
        <c:lblAlgn val="ctr"/>
        <c:lblOffset val="40"/>
        <c:noMultiLvlLbl val="0"/>
      </c:catAx>
      <c:valAx>
        <c:axId val="-202072448"/>
        <c:scaling>
          <c:orientation val="minMax"/>
          <c:min val="-2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milionima evra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78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960747094113237"/>
          <c:y val="0.94590281255438469"/>
          <c:w val="0.64369188226471707"/>
          <c:h val="3.2477384846515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63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38100"/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73040162432531E-2"/>
          <c:y val="0.1032868844737137"/>
          <c:w val="0.91652213461141807"/>
          <c:h val="0.71353162328712194"/>
        </c:manualLayout>
      </c:layout>
      <c:lineChart>
        <c:grouping val="standard"/>
        <c:varyColors val="0"/>
        <c:ser>
          <c:idx val="0"/>
          <c:order val="0"/>
          <c:tx>
            <c:strRef>
              <c:f>'T7-4'!$A$5</c:f>
              <c:strCache>
                <c:ptCount val="1"/>
                <c:pt idx="0">
                  <c:v>M2/BDP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multiLvlStrRef>
              <c:f>'T7-4'!$B$3:$BY$4</c:f>
              <c:multiLvlStrCache>
                <c:ptCount val="7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  <c:pt idx="75">
                    <c:v>Q4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'T7-4'!$B$5:$BY$5</c:f>
              <c:numCache>
                <c:formatCode>0.00</c:formatCode>
                <c:ptCount val="76"/>
                <c:pt idx="0">
                  <c:v>25.653717639596579</c:v>
                </c:pt>
                <c:pt idx="1">
                  <c:v>26.611944651640719</c:v>
                </c:pt>
                <c:pt idx="2">
                  <c:v>27.939109843427861</c:v>
                </c:pt>
                <c:pt idx="3">
                  <c:v>30.027900787175245</c:v>
                </c:pt>
                <c:pt idx="4">
                  <c:v>31.122126200720551</c:v>
                </c:pt>
                <c:pt idx="5">
                  <c:v>30.955518984831791</c:v>
                </c:pt>
                <c:pt idx="6">
                  <c:v>32.891228228035231</c:v>
                </c:pt>
                <c:pt idx="7">
                  <c:v>35.811357698081885</c:v>
                </c:pt>
                <c:pt idx="8">
                  <c:v>36.397681473469355</c:v>
                </c:pt>
                <c:pt idx="9">
                  <c:v>34.875383937400493</c:v>
                </c:pt>
                <c:pt idx="10">
                  <c:v>35.030631097834394</c:v>
                </c:pt>
                <c:pt idx="11">
                  <c:v>34.133122764892185</c:v>
                </c:pt>
                <c:pt idx="12">
                  <c:v>34.485574048945118</c:v>
                </c:pt>
                <c:pt idx="13">
                  <c:v>35.62307575359862</c:v>
                </c:pt>
                <c:pt idx="14">
                  <c:v>36.04666089872704</c:v>
                </c:pt>
                <c:pt idx="15">
                  <c:v>39.447167401316221</c:v>
                </c:pt>
                <c:pt idx="16">
                  <c:v>39.260423871779743</c:v>
                </c:pt>
                <c:pt idx="17">
                  <c:v>41.130929442998301</c:v>
                </c:pt>
                <c:pt idx="18">
                  <c:v>40.800228093369888</c:v>
                </c:pt>
                <c:pt idx="19">
                  <c:v>41.862573934083727</c:v>
                </c:pt>
                <c:pt idx="20">
                  <c:v>39.378628144597762</c:v>
                </c:pt>
                <c:pt idx="21">
                  <c:v>39.189940374461749</c:v>
                </c:pt>
                <c:pt idx="22">
                  <c:v>40.097729733456283</c:v>
                </c:pt>
                <c:pt idx="23">
                  <c:v>41.46936441512927</c:v>
                </c:pt>
                <c:pt idx="24">
                  <c:v>40.957098941433699</c:v>
                </c:pt>
                <c:pt idx="25">
                  <c:v>42.806886171576039</c:v>
                </c:pt>
                <c:pt idx="26">
                  <c:v>42.747984181795289</c:v>
                </c:pt>
                <c:pt idx="27">
                  <c:v>43.087954122691933</c:v>
                </c:pt>
                <c:pt idx="28">
                  <c:v>41.736557062244877</c:v>
                </c:pt>
                <c:pt idx="29">
                  <c:v>41.855352580889438</c:v>
                </c:pt>
                <c:pt idx="30">
                  <c:v>42.186572237565898</c:v>
                </c:pt>
                <c:pt idx="31">
                  <c:v>41.659758282544928</c:v>
                </c:pt>
                <c:pt idx="32">
                  <c:v>40.94259936065572</c:v>
                </c:pt>
                <c:pt idx="33" formatCode="General">
                  <c:v>42.026004532738462</c:v>
                </c:pt>
                <c:pt idx="34" formatCode="General">
                  <c:v>43.810418446770683</c:v>
                </c:pt>
                <c:pt idx="35" formatCode="General">
                  <c:v>44.836469153922117</c:v>
                </c:pt>
                <c:pt idx="36" formatCode="General">
                  <c:v>43.716937568525758</c:v>
                </c:pt>
                <c:pt idx="37" formatCode="General">
                  <c:v>44.286736338268554</c:v>
                </c:pt>
                <c:pt idx="38" formatCode="General">
                  <c:v>44.307946327582634</c:v>
                </c:pt>
                <c:pt idx="39" formatCode="General">
                  <c:v>46.371762029926451</c:v>
                </c:pt>
                <c:pt idx="40" formatCode="General">
                  <c:v>45.358401946106611</c:v>
                </c:pt>
                <c:pt idx="41" formatCode="General">
                  <c:v>45.807894707378253</c:v>
                </c:pt>
                <c:pt idx="42" formatCode="General">
                  <c:v>46.699991101393259</c:v>
                </c:pt>
                <c:pt idx="43" formatCode="General">
                  <c:v>48.587217200532415</c:v>
                </c:pt>
                <c:pt idx="44" formatCode="General">
                  <c:v>47.646185788585335</c:v>
                </c:pt>
                <c:pt idx="45" formatCode="General">
                  <c:v>46.829557456026436</c:v>
                </c:pt>
                <c:pt idx="46" formatCode="General">
                  <c:v>46.896851414367632</c:v>
                </c:pt>
                <c:pt idx="47" formatCode="General">
                  <c:v>47.796159896146065</c:v>
                </c:pt>
                <c:pt idx="48" formatCode="General">
                  <c:v>46.605988692420681</c:v>
                </c:pt>
                <c:pt idx="49" formatCode="General">
                  <c:v>47.70739711367596</c:v>
                </c:pt>
                <c:pt idx="50" formatCode="General">
                  <c:v>47.773145684335958</c:v>
                </c:pt>
                <c:pt idx="51" formatCode="General">
                  <c:v>51.367784072340172</c:v>
                </c:pt>
                <c:pt idx="52" formatCode="General">
                  <c:v>50.169936282184871</c:v>
                </c:pt>
                <c:pt idx="53" formatCode="General">
                  <c:v>49.722022564829473</c:v>
                </c:pt>
                <c:pt idx="54" formatCode="General">
                  <c:v>50.60217922959567</c:v>
                </c:pt>
                <c:pt idx="55" formatCode="General">
                  <c:v>52.077150568056894</c:v>
                </c:pt>
                <c:pt idx="56" formatCode="General">
                  <c:v>52.378073235764724</c:v>
                </c:pt>
                <c:pt idx="57" formatCode="General">
                  <c:v>56.830406150647541</c:v>
                </c:pt>
                <c:pt idx="58" formatCode="General">
                  <c:v>58.470033696570532</c:v>
                </c:pt>
                <c:pt idx="59" formatCode="General">
                  <c:v>60.583336530775377</c:v>
                </c:pt>
                <c:pt idx="60">
                  <c:v>59.414400465704233</c:v>
                </c:pt>
                <c:pt idx="61">
                  <c:v>59.258378724190898</c:v>
                </c:pt>
                <c:pt idx="62">
                  <c:v>59.441638730232583</c:v>
                </c:pt>
                <c:pt idx="63" formatCode="General">
                  <c:v>60.236879811772567</c:v>
                </c:pt>
                <c:pt idx="64" formatCode="General">
                  <c:v>56.590136603998133</c:v>
                </c:pt>
                <c:pt idx="65" formatCode="General">
                  <c:v>58.977365354870791</c:v>
                </c:pt>
                <c:pt idx="66" formatCode="General">
                  <c:v>55.987650456882186</c:v>
                </c:pt>
                <c:pt idx="67" formatCode="General">
                  <c:v>56.883083012651127</c:v>
                </c:pt>
                <c:pt idx="68" formatCode="General">
                  <c:v>55.740731675002039</c:v>
                </c:pt>
                <c:pt idx="69" formatCode="General">
                  <c:v>54.440298751681773</c:v>
                </c:pt>
                <c:pt idx="70">
                  <c:v>54.680858206768391</c:v>
                </c:pt>
                <c:pt idx="71" formatCode="General">
                  <c:v>55.802984545952228</c:v>
                </c:pt>
                <c:pt idx="72" formatCode="General">
                  <c:v>54.684538069859592</c:v>
                </c:pt>
                <c:pt idx="73">
                  <c:v>55.341831674278865</c:v>
                </c:pt>
                <c:pt idx="74" formatCode="General">
                  <c:v>55.21280419842919</c:v>
                </c:pt>
                <c:pt idx="75" formatCode="General">
                  <c:v>57.711327122130072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D0-4488-961E-7DE39FDA1FA7}"/>
            </c:ext>
          </c:extLst>
        </c:ser>
        <c:ser>
          <c:idx val="1"/>
          <c:order val="1"/>
          <c:tx>
            <c:v>Dinarski M2/BDP</c:v>
          </c:tx>
          <c:spPr>
            <a:ln>
              <a:solidFill>
                <a:srgbClr val="FF3300"/>
              </a:solidFill>
            </a:ln>
          </c:spPr>
          <c:marker>
            <c:symbol val="none"/>
          </c:marker>
          <c:cat>
            <c:multiLvlStrRef>
              <c:f>'T7-4'!$B$3:$BY$4</c:f>
              <c:multiLvlStrCache>
                <c:ptCount val="7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  <c:pt idx="75">
                    <c:v>Q4</c:v>
                  </c:pt>
                </c:lvl>
                <c:lvl>
                  <c:pt idx="0">
                    <c:v>2006</c:v>
                  </c:pt>
                  <c:pt idx="4">
                    <c:v>2007</c:v>
                  </c:pt>
                  <c:pt idx="8">
                    <c:v>2008</c:v>
                  </c:pt>
                  <c:pt idx="12">
                    <c:v>2009</c:v>
                  </c:pt>
                  <c:pt idx="16">
                    <c:v>2010</c:v>
                  </c:pt>
                  <c:pt idx="20">
                    <c:v>2011</c:v>
                  </c:pt>
                  <c:pt idx="24">
                    <c:v>2012</c:v>
                  </c:pt>
                  <c:pt idx="28">
                    <c:v>2013</c:v>
                  </c:pt>
                  <c:pt idx="32">
                    <c:v>2014</c:v>
                  </c:pt>
                  <c:pt idx="36">
                    <c:v>2015</c:v>
                  </c:pt>
                  <c:pt idx="40">
                    <c:v>2016</c:v>
                  </c:pt>
                  <c:pt idx="44">
                    <c:v>2017</c:v>
                  </c:pt>
                  <c:pt idx="48">
                    <c:v>2018</c:v>
                  </c:pt>
                  <c:pt idx="52">
                    <c:v>2019</c:v>
                  </c:pt>
                  <c:pt idx="56">
                    <c:v>2020</c:v>
                  </c:pt>
                  <c:pt idx="60">
                    <c:v>2021</c:v>
                  </c:pt>
                  <c:pt idx="64">
                    <c:v>2022</c:v>
                  </c:pt>
                  <c:pt idx="68">
                    <c:v>2023</c:v>
                  </c:pt>
                  <c:pt idx="72">
                    <c:v>2024</c:v>
                  </c:pt>
                </c:lvl>
              </c:multiLvlStrCache>
            </c:multiLvlStrRef>
          </c:cat>
          <c:val>
            <c:numRef>
              <c:f>'T7-4'!$B$6:$BY$6</c:f>
              <c:numCache>
                <c:formatCode>0.00</c:formatCode>
                <c:ptCount val="76"/>
                <c:pt idx="0">
                  <c:v>10.297806546678897</c:v>
                </c:pt>
                <c:pt idx="1">
                  <c:v>10.761886100341508</c:v>
                </c:pt>
                <c:pt idx="2">
                  <c:v>11.439035067656848</c:v>
                </c:pt>
                <c:pt idx="3">
                  <c:v>13.312109171748313</c:v>
                </c:pt>
                <c:pt idx="4">
                  <c:v>12.995914591225077</c:v>
                </c:pt>
                <c:pt idx="5">
                  <c:v>12.594594969679083</c:v>
                </c:pt>
                <c:pt idx="6">
                  <c:v>13.56136970058591</c:v>
                </c:pt>
                <c:pt idx="7">
                  <c:v>15.466918803699075</c:v>
                </c:pt>
                <c:pt idx="8">
                  <c:v>14.033797645317112</c:v>
                </c:pt>
                <c:pt idx="9">
                  <c:v>13.469735914986694</c:v>
                </c:pt>
                <c:pt idx="10">
                  <c:v>13.513050282137797</c:v>
                </c:pt>
                <c:pt idx="11">
                  <c:v>13.594654215017396</c:v>
                </c:pt>
                <c:pt idx="12">
                  <c:v>12.841264306893224</c:v>
                </c:pt>
                <c:pt idx="13">
                  <c:v>13.459092455462644</c:v>
                </c:pt>
                <c:pt idx="14">
                  <c:v>13.825151859311784</c:v>
                </c:pt>
                <c:pt idx="15">
                  <c:v>14.310767002316901</c:v>
                </c:pt>
                <c:pt idx="16">
                  <c:v>13.015955411836547</c:v>
                </c:pt>
                <c:pt idx="17">
                  <c:v>13.262471193374898</c:v>
                </c:pt>
                <c:pt idx="18">
                  <c:v>12.589778063670295</c:v>
                </c:pt>
                <c:pt idx="19">
                  <c:v>12.628356657315418</c:v>
                </c:pt>
                <c:pt idx="20">
                  <c:v>11.455064331175137</c:v>
                </c:pt>
                <c:pt idx="21">
                  <c:v>11.714378807666714</c:v>
                </c:pt>
                <c:pt idx="22">
                  <c:v>12.318570695869086</c:v>
                </c:pt>
                <c:pt idx="23">
                  <c:v>13.466724742852593</c:v>
                </c:pt>
                <c:pt idx="24">
                  <c:v>12.153132340460985</c:v>
                </c:pt>
                <c:pt idx="25">
                  <c:v>11.980236110668564</c:v>
                </c:pt>
                <c:pt idx="26">
                  <c:v>12.429525813042448</c:v>
                </c:pt>
                <c:pt idx="27">
                  <c:v>12.613220392267529</c:v>
                </c:pt>
                <c:pt idx="28">
                  <c:v>12.316262374196162</c:v>
                </c:pt>
                <c:pt idx="29">
                  <c:v>12.419038694744264</c:v>
                </c:pt>
                <c:pt idx="30">
                  <c:v>12.847235760181949</c:v>
                </c:pt>
                <c:pt idx="31">
                  <c:v>13.286566696919181</c:v>
                </c:pt>
                <c:pt idx="32">
                  <c:v>12.500008548095431</c:v>
                </c:pt>
                <c:pt idx="33" formatCode="General">
                  <c:v>13.409221494712137</c:v>
                </c:pt>
                <c:pt idx="34" formatCode="General">
                  <c:v>14.145069459871435</c:v>
                </c:pt>
                <c:pt idx="35" formatCode="General">
                  <c:v>14.763895067294493</c:v>
                </c:pt>
                <c:pt idx="36" formatCode="General">
                  <c:v>13.523346683114754</c:v>
                </c:pt>
                <c:pt idx="37" formatCode="General">
                  <c:v>14.052403171716254</c:v>
                </c:pt>
                <c:pt idx="38" formatCode="General">
                  <c:v>14.795776747629997</c:v>
                </c:pt>
                <c:pt idx="39" formatCode="General">
                  <c:v>16.293664387929791</c:v>
                </c:pt>
                <c:pt idx="40" formatCode="General">
                  <c:v>14.791361546163859</c:v>
                </c:pt>
                <c:pt idx="41" formatCode="General">
                  <c:v>15.509623597524854</c:v>
                </c:pt>
                <c:pt idx="42" formatCode="General">
                  <c:v>16.270056597812861</c:v>
                </c:pt>
                <c:pt idx="43" formatCode="General">
                  <c:v>17.871634456615642</c:v>
                </c:pt>
                <c:pt idx="44" formatCode="General">
                  <c:v>16.867169622809143</c:v>
                </c:pt>
                <c:pt idx="45" formatCode="General">
                  <c:v>16.919201486200468</c:v>
                </c:pt>
                <c:pt idx="46" formatCode="General">
                  <c:v>17.195719453588623</c:v>
                </c:pt>
                <c:pt idx="47" formatCode="General">
                  <c:v>18.316833664120722</c:v>
                </c:pt>
                <c:pt idx="48" formatCode="General">
                  <c:v>17.331633888846977</c:v>
                </c:pt>
                <c:pt idx="49" formatCode="General">
                  <c:v>18.164388345484603</c:v>
                </c:pt>
                <c:pt idx="50" formatCode="General">
                  <c:v>18.362973626958041</c:v>
                </c:pt>
                <c:pt idx="51" formatCode="General">
                  <c:v>20.063863852470494</c:v>
                </c:pt>
                <c:pt idx="52" formatCode="General">
                  <c:v>18.891544398743953</c:v>
                </c:pt>
                <c:pt idx="53" formatCode="General">
                  <c:v>19.647902789038003</c:v>
                </c:pt>
                <c:pt idx="54" formatCode="General">
                  <c:v>20.488599708941859</c:v>
                </c:pt>
                <c:pt idx="55" formatCode="General">
                  <c:v>21.885444901180616</c:v>
                </c:pt>
                <c:pt idx="56" formatCode="General">
                  <c:v>22.235738747738996</c:v>
                </c:pt>
                <c:pt idx="57" formatCode="General">
                  <c:v>25.693289515437829</c:v>
                </c:pt>
                <c:pt idx="58" formatCode="General">
                  <c:v>26.683920300126768</c:v>
                </c:pt>
                <c:pt idx="59" formatCode="General">
                  <c:v>28.228279939684619</c:v>
                </c:pt>
                <c:pt idx="60">
                  <c:v>26.59030356445291</c:v>
                </c:pt>
                <c:pt idx="61">
                  <c:v>26.969533789120558</c:v>
                </c:pt>
                <c:pt idx="62">
                  <c:v>27.337724685067055</c:v>
                </c:pt>
                <c:pt idx="63" formatCode="General">
                  <c:v>28.197279676560182</c:v>
                </c:pt>
                <c:pt idx="64" formatCode="General">
                  <c:v>24.836813514040728</c:v>
                </c:pt>
                <c:pt idx="65" formatCode="General">
                  <c:v>25.626949264140837</c:v>
                </c:pt>
                <c:pt idx="66" formatCode="General">
                  <c:v>24.79157202125878</c:v>
                </c:pt>
                <c:pt idx="67" formatCode="General">
                  <c:v>26.438889789815722</c:v>
                </c:pt>
                <c:pt idx="68" formatCode="General">
                  <c:v>25.952833420274235</c:v>
                </c:pt>
                <c:pt idx="69" formatCode="General">
                  <c:v>25.672608292893912</c:v>
                </c:pt>
                <c:pt idx="70" formatCode="General">
                  <c:v>26.301702917742119</c:v>
                </c:pt>
                <c:pt idx="71" formatCode="General">
                  <c:v>27.986017128303757</c:v>
                </c:pt>
                <c:pt idx="72" formatCode="General">
                  <c:v>26.789536203518168</c:v>
                </c:pt>
                <c:pt idx="73">
                  <c:v>27.450529090842519</c:v>
                </c:pt>
                <c:pt idx="74" formatCode="General">
                  <c:v>27.396266138532454</c:v>
                </c:pt>
                <c:pt idx="75" formatCode="General">
                  <c:v>30.016809349220896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D0-4488-961E-7DE39FDA1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080608"/>
        <c:axId val="-202073536"/>
      </c:lineChart>
      <c:catAx>
        <c:axId val="-20208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9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3536"/>
        <c:crosses val="autoZero"/>
        <c:auto val="1"/>
        <c:lblAlgn val="ctr"/>
        <c:lblOffset val="100"/>
        <c:noMultiLvlLbl val="0"/>
      </c:catAx>
      <c:valAx>
        <c:axId val="-202073536"/>
        <c:scaling>
          <c:orientation val="minMax"/>
          <c:min val="5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8060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3308525231515872"/>
          <c:y val="0.454922452698513"/>
          <c:w val="0.55321324221264789"/>
          <c:h val="0.11615058298154153"/>
        </c:manualLayout>
      </c:layout>
      <c:overlay val="0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/>
              <a:t>Međugodišnji</a:t>
            </a:r>
            <a:r>
              <a:rPr lang="sr-Latn-RS" baseline="0"/>
              <a:t> rast BDV po delatnostima, u 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T2-2'!$U$10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T2-2'!$T$11:$T$17</c:f>
              <c:strCache>
                <c:ptCount val="7"/>
                <c:pt idx="0">
                  <c:v>BDV</c:v>
                </c:pt>
                <c:pt idx="1">
                  <c:v>Industrija</c:v>
                </c:pt>
                <c:pt idx="2">
                  <c:v>Građevinarstvo</c:v>
                </c:pt>
                <c:pt idx="3">
                  <c:v>Trgovina, saobraćaj i turizam</c:v>
                </c:pt>
                <c:pt idx="4">
                  <c:v>IT i komunik.</c:v>
                </c:pt>
                <c:pt idx="5">
                  <c:v>Finans. Usluge</c:v>
                </c:pt>
                <c:pt idx="6">
                  <c:v>Ostalo</c:v>
                </c:pt>
              </c:strCache>
            </c:strRef>
          </c:cat>
          <c:val>
            <c:numRef>
              <c:f>'Tabela T2-2'!$U$11:$U$17</c:f>
              <c:numCache>
                <c:formatCode>0.0</c:formatCode>
                <c:ptCount val="7"/>
                <c:pt idx="0">
                  <c:v>3.8672606004989944</c:v>
                </c:pt>
                <c:pt idx="1">
                  <c:v>2.9380309712484944</c:v>
                </c:pt>
                <c:pt idx="2">
                  <c:v>2.9067752327232483</c:v>
                </c:pt>
                <c:pt idx="3">
                  <c:v>6.3330136700360526</c:v>
                </c:pt>
                <c:pt idx="4">
                  <c:v>7.9928644455984852</c:v>
                </c:pt>
                <c:pt idx="5">
                  <c:v>3.4051815516108519</c:v>
                </c:pt>
                <c:pt idx="6">
                  <c:v>3.7786650302435163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C-4590-8A44-9D8D2BDF94F0}"/>
            </c:ext>
          </c:extLst>
        </c:ser>
        <c:ser>
          <c:idx val="1"/>
          <c:order val="1"/>
          <c:tx>
            <c:strRef>
              <c:f>'Tabela T2-2'!$V$10</c:f>
              <c:strCache>
                <c:ptCount val="1"/>
                <c:pt idx="0">
                  <c:v>2024Q4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T2-2'!$T$11:$T$17</c:f>
              <c:strCache>
                <c:ptCount val="7"/>
                <c:pt idx="0">
                  <c:v>BDV</c:v>
                </c:pt>
                <c:pt idx="1">
                  <c:v>Industrija</c:v>
                </c:pt>
                <c:pt idx="2">
                  <c:v>Građevinarstvo</c:v>
                </c:pt>
                <c:pt idx="3">
                  <c:v>Trgovina, saobraćaj i turizam</c:v>
                </c:pt>
                <c:pt idx="4">
                  <c:v>IT i komunik.</c:v>
                </c:pt>
                <c:pt idx="5">
                  <c:v>Finans. Usluge</c:v>
                </c:pt>
                <c:pt idx="6">
                  <c:v>Ostalo</c:v>
                </c:pt>
              </c:strCache>
            </c:strRef>
          </c:cat>
          <c:val>
            <c:numRef>
              <c:f>'Tabela T2-2'!$V$11:$V$17</c:f>
              <c:numCache>
                <c:formatCode>0.0</c:formatCode>
                <c:ptCount val="7"/>
                <c:pt idx="0">
                  <c:v>3.1554215036902349</c:v>
                </c:pt>
                <c:pt idx="1">
                  <c:v>3.53798601751609</c:v>
                </c:pt>
                <c:pt idx="2">
                  <c:v>-5.4628191384628906</c:v>
                </c:pt>
                <c:pt idx="3">
                  <c:v>5.9717724337944276</c:v>
                </c:pt>
                <c:pt idx="4">
                  <c:v>9.8045556785008472</c:v>
                </c:pt>
                <c:pt idx="5">
                  <c:v>5.0095921330053983</c:v>
                </c:pt>
                <c:pt idx="6">
                  <c:v>3.0519352889603937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C-4590-8A44-9D8D2BDF9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1217232"/>
        <c:axId val="-261215600"/>
      </c:barChart>
      <c:catAx>
        <c:axId val="-2612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1215600"/>
        <c:crosses val="autoZero"/>
        <c:auto val="1"/>
        <c:lblAlgn val="ctr"/>
        <c:lblOffset val="100"/>
        <c:noMultiLvlLbl val="0"/>
      </c:catAx>
      <c:valAx>
        <c:axId val="-26121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121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65195163857535E-2"/>
          <c:y val="3.9807684002936564E-2"/>
          <c:w val="0.8794923548965915"/>
          <c:h val="0.757172813433844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'T7-6'!$A$7</c:f>
              <c:strCache>
                <c:ptCount val="1"/>
                <c:pt idx="0">
                  <c:v>Preduzeća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multiLvlStrRef>
              <c:f>'T7-6'!$E$2:$BP$3</c:f>
              <c:multiLvlStrCache>
                <c:ptCount val="6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'T7-6'!$E$7:$BP$7</c:f>
              <c:numCache>
                <c:formatCode>General</c:formatCode>
                <c:ptCount val="64"/>
                <c:pt idx="0">
                  <c:v>327.55305073761656</c:v>
                </c:pt>
                <c:pt idx="1">
                  <c:v>137.51693342353855</c:v>
                </c:pt>
                <c:pt idx="2">
                  <c:v>234.61863750619028</c:v>
                </c:pt>
                <c:pt idx="3">
                  <c:v>397.78478199171445</c:v>
                </c:pt>
                <c:pt idx="4">
                  <c:v>319.27192632645063</c:v>
                </c:pt>
                <c:pt idx="5">
                  <c:v>577.24120268647755</c:v>
                </c:pt>
                <c:pt idx="6">
                  <c:v>245.76413911040345</c:v>
                </c:pt>
                <c:pt idx="7">
                  <c:v>179.40425136721115</c:v>
                </c:pt>
                <c:pt idx="8">
                  <c:v>190.78899939952217</c:v>
                </c:pt>
                <c:pt idx="9">
                  <c:v>575.51886236983682</c:v>
                </c:pt>
                <c:pt idx="10">
                  <c:v>421.91654311749164</c:v>
                </c:pt>
                <c:pt idx="11">
                  <c:v>418.63326418279439</c:v>
                </c:pt>
                <c:pt idx="12">
                  <c:v>375.456352912559</c:v>
                </c:pt>
                <c:pt idx="13">
                  <c:v>-214.52338414289079</c:v>
                </c:pt>
                <c:pt idx="14">
                  <c:v>580.50747291314065</c:v>
                </c:pt>
                <c:pt idx="15">
                  <c:v>-189.44430098702719</c:v>
                </c:pt>
                <c:pt idx="16">
                  <c:v>-70.934408892826127</c:v>
                </c:pt>
                <c:pt idx="17">
                  <c:v>-392.46788736964118</c:v>
                </c:pt>
                <c:pt idx="18">
                  <c:v>-264.73894470983726</c:v>
                </c:pt>
                <c:pt idx="19">
                  <c:v>-289.80474719314088</c:v>
                </c:pt>
                <c:pt idx="20">
                  <c:v>-570</c:v>
                </c:pt>
                <c:pt idx="21">
                  <c:v>82</c:v>
                </c:pt>
                <c:pt idx="22">
                  <c:v>17</c:v>
                </c:pt>
                <c:pt idx="23">
                  <c:v>64</c:v>
                </c:pt>
                <c:pt idx="24">
                  <c:v>-86</c:v>
                </c:pt>
                <c:pt idx="25">
                  <c:v>-120.18907196119621</c:v>
                </c:pt>
                <c:pt idx="26">
                  <c:v>140.06047535051138</c:v>
                </c:pt>
                <c:pt idx="27">
                  <c:v>218.73609551989881</c:v>
                </c:pt>
                <c:pt idx="28">
                  <c:v>-373.75801083826252</c:v>
                </c:pt>
                <c:pt idx="29">
                  <c:v>145.35059709300793</c:v>
                </c:pt>
                <c:pt idx="30">
                  <c:v>110.24895429843073</c:v>
                </c:pt>
                <c:pt idx="31">
                  <c:v>-211.40820361863811</c:v>
                </c:pt>
                <c:pt idx="32">
                  <c:v>-119.36644211450596</c:v>
                </c:pt>
                <c:pt idx="33">
                  <c:v>83.696925466029995</c:v>
                </c:pt>
                <c:pt idx="34">
                  <c:v>93.173517729554121</c:v>
                </c:pt>
                <c:pt idx="35">
                  <c:v>77.943191325704603</c:v>
                </c:pt>
                <c:pt idx="36">
                  <c:v>-57.6890182006712</c:v>
                </c:pt>
                <c:pt idx="37">
                  <c:v>132.71702662071738</c:v>
                </c:pt>
                <c:pt idx="38">
                  <c:v>84.284756518590243</c:v>
                </c:pt>
                <c:pt idx="39">
                  <c:v>563.87414542681859</c:v>
                </c:pt>
                <c:pt idx="40">
                  <c:v>-1.5084793091855673</c:v>
                </c:pt>
                <c:pt idx="41">
                  <c:v>239.50994365112865</c:v>
                </c:pt>
                <c:pt idx="42">
                  <c:v>352.1009852743922</c:v>
                </c:pt>
                <c:pt idx="43">
                  <c:v>370.67353685916009</c:v>
                </c:pt>
                <c:pt idx="44">
                  <c:v>437.86190241692674</c:v>
                </c:pt>
                <c:pt idx="45">
                  <c:v>377.13068014051447</c:v>
                </c:pt>
                <c:pt idx="46">
                  <c:v>318.37372363080476</c:v>
                </c:pt>
                <c:pt idx="47">
                  <c:v>-2.8875472956724479</c:v>
                </c:pt>
                <c:pt idx="48">
                  <c:v>37.858500056358025</c:v>
                </c:pt>
                <c:pt idx="49">
                  <c:v>181.01999025330406</c:v>
                </c:pt>
                <c:pt idx="50" formatCode="#,##0">
                  <c:v>391.39192639639987</c:v>
                </c:pt>
                <c:pt idx="51" formatCode="#,##0">
                  <c:v>580.91973700726157</c:v>
                </c:pt>
                <c:pt idx="52" formatCode="#,##0">
                  <c:v>475.15250768766236</c:v>
                </c:pt>
                <c:pt idx="53">
                  <c:v>576.85075515501376</c:v>
                </c:pt>
                <c:pt idx="54">
                  <c:v>267.77822167985687</c:v>
                </c:pt>
                <c:pt idx="55" formatCode="#,##0">
                  <c:v>-270.93126618481074</c:v>
                </c:pt>
                <c:pt idx="56">
                  <c:v>-173.698464314175</c:v>
                </c:pt>
                <c:pt idx="57">
                  <c:v>17.089513820135835</c:v>
                </c:pt>
                <c:pt idx="58">
                  <c:v>134.05372129143871</c:v>
                </c:pt>
                <c:pt idx="59">
                  <c:v>186.54614036054409</c:v>
                </c:pt>
                <c:pt idx="60">
                  <c:v>-254.47454194337115</c:v>
                </c:pt>
                <c:pt idx="61">
                  <c:v>682.35785687933276</c:v>
                </c:pt>
                <c:pt idx="62">
                  <c:v>293.36851424691667</c:v>
                </c:pt>
                <c:pt idx="63">
                  <c:v>359.03696704206959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D-4224-9266-D8530DCC5461}"/>
            </c:ext>
          </c:extLst>
        </c:ser>
        <c:ser>
          <c:idx val="2"/>
          <c:order val="2"/>
          <c:tx>
            <c:strRef>
              <c:f>'T7-6'!$A$8</c:f>
              <c:strCache>
                <c:ptCount val="1"/>
                <c:pt idx="0">
                  <c:v>Stanovništvo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multiLvlStrRef>
              <c:f>'T7-6'!$E$2:$BP$3</c:f>
              <c:multiLvlStrCache>
                <c:ptCount val="6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'T7-6'!$E$8:$BP$8</c:f>
              <c:numCache>
                <c:formatCode>General</c:formatCode>
                <c:ptCount val="64"/>
                <c:pt idx="0">
                  <c:v>-104.35528255831498</c:v>
                </c:pt>
                <c:pt idx="1">
                  <c:v>19.99446672960633</c:v>
                </c:pt>
                <c:pt idx="2">
                  <c:v>80.231128101642241</c:v>
                </c:pt>
                <c:pt idx="3">
                  <c:v>89.918742499323685</c:v>
                </c:pt>
                <c:pt idx="4">
                  <c:v>91.284615976302504</c:v>
                </c:pt>
                <c:pt idx="5">
                  <c:v>276.28691367171831</c:v>
                </c:pt>
                <c:pt idx="6">
                  <c:v>159.18169054957264</c:v>
                </c:pt>
                <c:pt idx="7">
                  <c:v>563.2839343421349</c:v>
                </c:pt>
                <c:pt idx="8">
                  <c:v>24.979311955894545</c:v>
                </c:pt>
                <c:pt idx="9">
                  <c:v>238.39268400596535</c:v>
                </c:pt>
                <c:pt idx="10">
                  <c:v>102.05444429727885</c:v>
                </c:pt>
                <c:pt idx="11">
                  <c:v>-32.26238869591856</c:v>
                </c:pt>
                <c:pt idx="12">
                  <c:v>-66.940020348935221</c:v>
                </c:pt>
                <c:pt idx="13">
                  <c:v>41.596825945260846</c:v>
                </c:pt>
                <c:pt idx="14">
                  <c:v>67.676324743703091</c:v>
                </c:pt>
                <c:pt idx="15">
                  <c:v>-5.2875850529447348</c:v>
                </c:pt>
                <c:pt idx="16">
                  <c:v>48.046974301057048</c:v>
                </c:pt>
                <c:pt idx="17">
                  <c:v>67.258998206125241</c:v>
                </c:pt>
                <c:pt idx="18">
                  <c:v>62.09273961445534</c:v>
                </c:pt>
                <c:pt idx="19">
                  <c:v>-34.519001804632126</c:v>
                </c:pt>
                <c:pt idx="20">
                  <c:v>-7</c:v>
                </c:pt>
                <c:pt idx="21">
                  <c:v>112</c:v>
                </c:pt>
                <c:pt idx="22">
                  <c:v>66</c:v>
                </c:pt>
                <c:pt idx="23">
                  <c:v>-47</c:v>
                </c:pt>
                <c:pt idx="24">
                  <c:v>111</c:v>
                </c:pt>
                <c:pt idx="25">
                  <c:v>75.163000695404023</c:v>
                </c:pt>
                <c:pt idx="26">
                  <c:v>45.471681982688665</c:v>
                </c:pt>
                <c:pt idx="27">
                  <c:v>19.251900221077648</c:v>
                </c:pt>
                <c:pt idx="28">
                  <c:v>57.27894077087911</c:v>
                </c:pt>
                <c:pt idx="29">
                  <c:v>202.92306260340803</c:v>
                </c:pt>
                <c:pt idx="30">
                  <c:v>186.8971556997713</c:v>
                </c:pt>
                <c:pt idx="31">
                  <c:v>109.58530790843326</c:v>
                </c:pt>
                <c:pt idx="32">
                  <c:v>180.45019329409413</c:v>
                </c:pt>
                <c:pt idx="33">
                  <c:v>329.15711936442415</c:v>
                </c:pt>
                <c:pt idx="34">
                  <c:v>172.52977042795072</c:v>
                </c:pt>
                <c:pt idx="35">
                  <c:v>151.04848720418124</c:v>
                </c:pt>
                <c:pt idx="36">
                  <c:v>162.27103670562775</c:v>
                </c:pt>
                <c:pt idx="37">
                  <c:v>344.87098757298901</c:v>
                </c:pt>
                <c:pt idx="38">
                  <c:v>274.16646546811467</c:v>
                </c:pt>
                <c:pt idx="39">
                  <c:v>190.71042363302479</c:v>
                </c:pt>
                <c:pt idx="40">
                  <c:v>175.66575508466764</c:v>
                </c:pt>
                <c:pt idx="41">
                  <c:v>130.60819687750524</c:v>
                </c:pt>
                <c:pt idx="42">
                  <c:v>285.74471048576004</c:v>
                </c:pt>
                <c:pt idx="43">
                  <c:v>250.4708189423917</c:v>
                </c:pt>
                <c:pt idx="44">
                  <c:v>164.29807921111012</c:v>
                </c:pt>
                <c:pt idx="45">
                  <c:v>427.45946673333822</c:v>
                </c:pt>
                <c:pt idx="46">
                  <c:v>423.81112562191447</c:v>
                </c:pt>
                <c:pt idx="47">
                  <c:v>67.656851489629389</c:v>
                </c:pt>
                <c:pt idx="48">
                  <c:v>186.96656275687383</c:v>
                </c:pt>
                <c:pt idx="49">
                  <c:v>378.38063521325603</c:v>
                </c:pt>
                <c:pt idx="50">
                  <c:v>315.7617140376351</c:v>
                </c:pt>
                <c:pt idx="51">
                  <c:v>234.64892216442968</c:v>
                </c:pt>
                <c:pt idx="52" formatCode="#,##0">
                  <c:v>187.66455947700524</c:v>
                </c:pt>
                <c:pt idx="53">
                  <c:v>343.81675937075124</c:v>
                </c:pt>
                <c:pt idx="54">
                  <c:v>184.88746136583177</c:v>
                </c:pt>
                <c:pt idx="55" formatCode="#,##0">
                  <c:v>19.517772205521396</c:v>
                </c:pt>
                <c:pt idx="56">
                  <c:v>-1.9881252890918404</c:v>
                </c:pt>
                <c:pt idx="57">
                  <c:v>134.12994018558311</c:v>
                </c:pt>
                <c:pt idx="58">
                  <c:v>59.553393442110973</c:v>
                </c:pt>
                <c:pt idx="59">
                  <c:v>-32.002708727452045</c:v>
                </c:pt>
                <c:pt idx="60">
                  <c:v>175.03807731683992</c:v>
                </c:pt>
                <c:pt idx="61">
                  <c:v>422.17480177497418</c:v>
                </c:pt>
                <c:pt idx="62">
                  <c:v>414.39105082567039</c:v>
                </c:pt>
                <c:pt idx="63">
                  <c:v>290.57232734115678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D-4224-9266-D8530DCC5461}"/>
            </c:ext>
          </c:extLst>
        </c:ser>
        <c:ser>
          <c:idx val="3"/>
          <c:order val="3"/>
          <c:tx>
            <c:strRef>
              <c:f>'T7-6'!$A$10</c:f>
              <c:strCache>
                <c:ptCount val="1"/>
                <c:pt idx="0">
                  <c:v>Inostranstvo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'T7-6'!$E$2:$BP$3</c:f>
              <c:multiLvlStrCache>
                <c:ptCount val="6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cat>
          <c:val>
            <c:numRef>
              <c:f>'T7-6'!$E$10:$BP$10</c:f>
              <c:numCache>
                <c:formatCode>General</c:formatCode>
                <c:ptCount val="64"/>
                <c:pt idx="0">
                  <c:v>-221</c:v>
                </c:pt>
                <c:pt idx="1">
                  <c:v>-230</c:v>
                </c:pt>
                <c:pt idx="2">
                  <c:v>-244</c:v>
                </c:pt>
                <c:pt idx="3">
                  <c:v>-159.19999999999999</c:v>
                </c:pt>
                <c:pt idx="4">
                  <c:v>-100</c:v>
                </c:pt>
                <c:pt idx="5">
                  <c:v>-314.55</c:v>
                </c:pt>
                <c:pt idx="6">
                  <c:v>-134</c:v>
                </c:pt>
                <c:pt idx="7">
                  <c:v>-259</c:v>
                </c:pt>
                <c:pt idx="8">
                  <c:v>-213.7</c:v>
                </c:pt>
                <c:pt idx="9">
                  <c:v>-160.30000000000001</c:v>
                </c:pt>
                <c:pt idx="10">
                  <c:v>-57.8</c:v>
                </c:pt>
                <c:pt idx="11">
                  <c:v>15.7</c:v>
                </c:pt>
                <c:pt idx="12">
                  <c:v>-36</c:v>
                </c:pt>
                <c:pt idx="13">
                  <c:v>-99</c:v>
                </c:pt>
                <c:pt idx="14">
                  <c:v>-136</c:v>
                </c:pt>
                <c:pt idx="15">
                  <c:v>-173</c:v>
                </c:pt>
                <c:pt idx="16">
                  <c:v>-89</c:v>
                </c:pt>
                <c:pt idx="17">
                  <c:v>-124</c:v>
                </c:pt>
                <c:pt idx="18">
                  <c:v>-12</c:v>
                </c:pt>
                <c:pt idx="19">
                  <c:v>-71</c:v>
                </c:pt>
                <c:pt idx="20">
                  <c:v>59</c:v>
                </c:pt>
                <c:pt idx="21">
                  <c:v>-80</c:v>
                </c:pt>
                <c:pt idx="22">
                  <c:v>64</c:v>
                </c:pt>
                <c:pt idx="23">
                  <c:v>-157</c:v>
                </c:pt>
                <c:pt idx="24">
                  <c:v>-15</c:v>
                </c:pt>
                <c:pt idx="25">
                  <c:v>-22.9</c:v>
                </c:pt>
                <c:pt idx="26">
                  <c:v>-0.7</c:v>
                </c:pt>
                <c:pt idx="27">
                  <c:v>-63.2</c:v>
                </c:pt>
                <c:pt idx="28">
                  <c:v>-178.19069999999999</c:v>
                </c:pt>
                <c:pt idx="29">
                  <c:v>-57.1</c:v>
                </c:pt>
                <c:pt idx="30">
                  <c:v>93</c:v>
                </c:pt>
                <c:pt idx="31" formatCode="#,##0">
                  <c:v>-182</c:v>
                </c:pt>
                <c:pt idx="32">
                  <c:v>-6.63</c:v>
                </c:pt>
                <c:pt idx="33">
                  <c:v>-55</c:v>
                </c:pt>
                <c:pt idx="34">
                  <c:v>15.72</c:v>
                </c:pt>
                <c:pt idx="35">
                  <c:v>-12.35</c:v>
                </c:pt>
                <c:pt idx="36">
                  <c:v>-33.54</c:v>
                </c:pt>
                <c:pt idx="37">
                  <c:v>209.83</c:v>
                </c:pt>
                <c:pt idx="38">
                  <c:v>30.28</c:v>
                </c:pt>
                <c:pt idx="39">
                  <c:v>303.03699999999998</c:v>
                </c:pt>
                <c:pt idx="40">
                  <c:v>190.27139349999999</c:v>
                </c:pt>
                <c:pt idx="41">
                  <c:v>36.617735690000004</c:v>
                </c:pt>
                <c:pt idx="42">
                  <c:v>233.13462606540801</c:v>
                </c:pt>
                <c:pt idx="43">
                  <c:v>68.128605109803289</c:v>
                </c:pt>
                <c:pt idx="44">
                  <c:v>98.68442971808301</c:v>
                </c:pt>
                <c:pt idx="45">
                  <c:v>71.495067016913907</c:v>
                </c:pt>
                <c:pt idx="46">
                  <c:v>106.639341702229</c:v>
                </c:pt>
                <c:pt idx="47">
                  <c:v>-9.6002411499999987</c:v>
                </c:pt>
                <c:pt idx="48">
                  <c:v>-3.8933043528824083</c:v>
                </c:pt>
                <c:pt idx="49">
                  <c:v>8.8895804078503211</c:v>
                </c:pt>
                <c:pt idx="50">
                  <c:v>80.236250927383693</c:v>
                </c:pt>
                <c:pt idx="51" formatCode="#,##0">
                  <c:v>58.678182096858592</c:v>
                </c:pt>
                <c:pt idx="52">
                  <c:v>187.7</c:v>
                </c:pt>
                <c:pt idx="53">
                  <c:v>89.699999999999989</c:v>
                </c:pt>
                <c:pt idx="54">
                  <c:v>138.6</c:v>
                </c:pt>
                <c:pt idx="55" formatCode="#,##0">
                  <c:v>256.33451220010357</c:v>
                </c:pt>
                <c:pt idx="56">
                  <c:v>70.900000000000006</c:v>
                </c:pt>
                <c:pt idx="57" formatCode="#,##0">
                  <c:v>272.16895457975795</c:v>
                </c:pt>
                <c:pt idx="58">
                  <c:v>113.10000000000001</c:v>
                </c:pt>
                <c:pt idx="59">
                  <c:v>201.43759999</c:v>
                </c:pt>
                <c:pt idx="60">
                  <c:v>382.83842044302901</c:v>
                </c:pt>
                <c:pt idx="61">
                  <c:v>419.31200132087599</c:v>
                </c:pt>
                <c:pt idx="62">
                  <c:v>148.45960362299201</c:v>
                </c:pt>
                <c:pt idx="63">
                  <c:v>-263.61730445580002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D-4224-9266-D8530DCC5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-202076800"/>
        <c:axId val="-202072992"/>
      </c:barChart>
      <c:scatterChart>
        <c:scatterStyle val="lineMarker"/>
        <c:varyColors val="0"/>
        <c:ser>
          <c:idx val="0"/>
          <c:order val="0"/>
          <c:tx>
            <c:strRef>
              <c:f>'T7-6'!$A$6</c:f>
              <c:strCache>
                <c:ptCount val="1"/>
                <c:pt idx="0">
                  <c:v>Ukupno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multiLvlStrRef>
              <c:f>'[Monetarna - tabele i grafikoni QM79.xls]T7-6'!$E$2:$BP$3</c:f>
              <c:multiLvlStrCache>
                <c:ptCount val="64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  <c:pt idx="60">
                    <c:v>2024</c:v>
                  </c:pt>
                </c:lvl>
              </c:multiLvlStrCache>
            </c:multiLvlStrRef>
          </c:xVal>
          <c:yVal>
            <c:numRef>
              <c:f>'T7-6'!$E$6:$BP$6</c:f>
              <c:numCache>
                <c:formatCode>General</c:formatCode>
                <c:ptCount val="64"/>
                <c:pt idx="0">
                  <c:v>2.1977681793015904</c:v>
                </c:pt>
                <c:pt idx="1">
                  <c:v>-72.488599846855124</c:v>
                </c:pt>
                <c:pt idx="2">
                  <c:v>70.849765607832524</c:v>
                </c:pt>
                <c:pt idx="3">
                  <c:v>328.50352449103815</c:v>
                </c:pt>
                <c:pt idx="4">
                  <c:v>310.55654230275314</c:v>
                </c:pt>
                <c:pt idx="5">
                  <c:v>538.97811635819585</c:v>
                </c:pt>
                <c:pt idx="6">
                  <c:v>270.94582965997608</c:v>
                </c:pt>
                <c:pt idx="7">
                  <c:v>483.68818570934604</c:v>
                </c:pt>
                <c:pt idx="8">
                  <c:v>2.0683113554167107</c:v>
                </c:pt>
                <c:pt idx="9">
                  <c:v>653.61154637580216</c:v>
                </c:pt>
                <c:pt idx="10">
                  <c:v>466.17098741477042</c:v>
                </c:pt>
                <c:pt idx="11">
                  <c:v>376.57087548687582</c:v>
                </c:pt>
                <c:pt idx="12">
                  <c:v>272.51633256362379</c:v>
                </c:pt>
                <c:pt idx="13">
                  <c:v>-271.92655819762996</c:v>
                </c:pt>
                <c:pt idx="14">
                  <c:v>512.18379765684369</c:v>
                </c:pt>
                <c:pt idx="15">
                  <c:v>-367.73188603997193</c:v>
                </c:pt>
                <c:pt idx="16">
                  <c:v>-111.88743459176908</c:v>
                </c:pt>
                <c:pt idx="17">
                  <c:v>-449.20888916351595</c:v>
                </c:pt>
                <c:pt idx="18">
                  <c:v>-214.6462050953819</c:v>
                </c:pt>
                <c:pt idx="19">
                  <c:v>-395.32374899777301</c:v>
                </c:pt>
                <c:pt idx="20">
                  <c:v>-516</c:v>
                </c:pt>
                <c:pt idx="21">
                  <c:v>114</c:v>
                </c:pt>
                <c:pt idx="22">
                  <c:v>146</c:v>
                </c:pt>
                <c:pt idx="23">
                  <c:v>-140</c:v>
                </c:pt>
                <c:pt idx="24">
                  <c:v>9</c:v>
                </c:pt>
                <c:pt idx="25">
                  <c:v>-67.926071265792189</c:v>
                </c:pt>
                <c:pt idx="26">
                  <c:v>184.83215733320006</c:v>
                </c:pt>
                <c:pt idx="27">
                  <c:v>174.78799574097644</c:v>
                </c:pt>
                <c:pt idx="28">
                  <c:v>-494.66977006738341</c:v>
                </c:pt>
                <c:pt idx="29">
                  <c:v>291.17365969641594</c:v>
                </c:pt>
                <c:pt idx="30">
                  <c:v>390.14610999820206</c:v>
                </c:pt>
                <c:pt idx="31">
                  <c:v>-283.82289571020488</c:v>
                </c:pt>
                <c:pt idx="32">
                  <c:v>54.453751179588174</c:v>
                </c:pt>
                <c:pt idx="33">
                  <c:v>357.85404483045414</c:v>
                </c:pt>
                <c:pt idx="34">
                  <c:v>281.42328815750489</c:v>
                </c:pt>
                <c:pt idx="35">
                  <c:v>216.64167852988587</c:v>
                </c:pt>
                <c:pt idx="36">
                  <c:v>71.042018504956559</c:v>
                </c:pt>
                <c:pt idx="37">
                  <c:v>687.41801419370643</c:v>
                </c:pt>
                <c:pt idx="38">
                  <c:v>388.7312219867049</c:v>
                </c:pt>
                <c:pt idx="39">
                  <c:v>1057.6215690598433</c:v>
                </c:pt>
                <c:pt idx="40">
                  <c:v>364.42866927548209</c:v>
                </c:pt>
                <c:pt idx="41">
                  <c:v>406.7358762186339</c:v>
                </c:pt>
                <c:pt idx="42">
                  <c:v>870.98032182556028</c:v>
                </c:pt>
                <c:pt idx="43">
                  <c:v>689.27296091135509</c:v>
                </c:pt>
                <c:pt idx="44">
                  <c:v>700.84441134611984</c:v>
                </c:pt>
                <c:pt idx="45">
                  <c:v>876.08521389076668</c:v>
                </c:pt>
                <c:pt idx="46">
                  <c:v>848.82419095494822</c:v>
                </c:pt>
                <c:pt idx="47">
                  <c:v>55.551473800769514</c:v>
                </c:pt>
                <c:pt idx="48">
                  <c:v>220.93175846034944</c:v>
                </c:pt>
                <c:pt idx="49" formatCode="#,##0">
                  <c:v>568.29020587441039</c:v>
                </c:pt>
                <c:pt idx="50" formatCode="#,##0">
                  <c:v>787.38989136141868</c:v>
                </c:pt>
                <c:pt idx="51" formatCode="#,##0">
                  <c:v>874.24684126854982</c:v>
                </c:pt>
                <c:pt idx="52" formatCode="#,##0">
                  <c:v>850.51706716466765</c:v>
                </c:pt>
                <c:pt idx="53">
                  <c:v>1010.367514525765</c:v>
                </c:pt>
                <c:pt idx="54">
                  <c:v>591.26568304568866</c:v>
                </c:pt>
                <c:pt idx="55" formatCode="#,##0">
                  <c:v>4.9210182208142328</c:v>
                </c:pt>
                <c:pt idx="56">
                  <c:v>-104.78658960326683</c:v>
                </c:pt>
                <c:pt idx="57">
                  <c:v>423.3884085854769</c:v>
                </c:pt>
                <c:pt idx="58">
                  <c:v>306.7071147335497</c:v>
                </c:pt>
                <c:pt idx="59">
                  <c:v>355.98103162309201</c:v>
                </c:pt>
                <c:pt idx="60">
                  <c:v>305.27399894927476</c:v>
                </c:pt>
                <c:pt idx="61">
                  <c:v>1523.8446599751828</c:v>
                </c:pt>
                <c:pt idx="62">
                  <c:v>860.38727286887502</c:v>
                </c:pt>
                <c:pt idx="63">
                  <c:v>385.99198992742635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1D-4224-9266-D8530DCC5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2076800"/>
        <c:axId val="-202072992"/>
      </c:scatterChart>
      <c:catAx>
        <c:axId val="-20207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2992"/>
        <c:crosses val="autoZero"/>
        <c:auto val="1"/>
        <c:lblAlgn val="ctr"/>
        <c:lblOffset val="100"/>
        <c:noMultiLvlLbl val="0"/>
      </c:catAx>
      <c:valAx>
        <c:axId val="-202072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milionima evra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6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310426362452755"/>
          <c:y val="0.67363670777629459"/>
          <c:w val="0.72729576198080137"/>
          <c:h val="5.3673984607856218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338264751858275E-2"/>
          <c:y val="5.0677063425324263E-2"/>
          <c:w val="0.88042179400941711"/>
          <c:h val="0.7516177757192114"/>
        </c:manualLayout>
      </c:layout>
      <c:lineChart>
        <c:grouping val="standard"/>
        <c:varyColors val="0"/>
        <c:ser>
          <c:idx val="3"/>
          <c:order val="0"/>
          <c:tx>
            <c:strRef>
              <c:f>'T7-11a'!$B$8</c:f>
              <c:strCache>
                <c:ptCount val="1"/>
                <c:pt idx="0">
                  <c:v>Za obrtna sredstva*</c:v>
                </c:pt>
              </c:strCache>
            </c:strRef>
          </c:tx>
          <c:spPr>
            <a:ln w="28575" cap="rnd">
              <a:solidFill>
                <a:srgbClr val="FF3300"/>
              </a:solidFill>
              <a:round/>
            </a:ln>
            <a:effectLst/>
          </c:spPr>
          <c:marker>
            <c:symbol val="none"/>
          </c:marker>
          <c:cat>
            <c:multiLvlStrRef>
              <c:f>'T7-11a'!$C$3:$CW$4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'T7-11a'!$C$8:$CW$8</c:f>
              <c:numCache>
                <c:formatCode>General</c:formatCode>
                <c:ptCount val="36"/>
                <c:pt idx="0">
                  <c:v>5.52</c:v>
                </c:pt>
                <c:pt idx="1">
                  <c:v>5.62</c:v>
                </c:pt>
                <c:pt idx="2">
                  <c:v>5.23</c:v>
                </c:pt>
                <c:pt idx="3">
                  <c:v>3.33</c:v>
                </c:pt>
                <c:pt idx="4">
                  <c:v>1.7899999999999996</c:v>
                </c:pt>
                <c:pt idx="5">
                  <c:v>2.2799999999999998</c:v>
                </c:pt>
                <c:pt idx="6">
                  <c:v>2.34</c:v>
                </c:pt>
                <c:pt idx="7">
                  <c:v>1.3399999999999999</c:v>
                </c:pt>
                <c:pt idx="8">
                  <c:v>3.02</c:v>
                </c:pt>
                <c:pt idx="9">
                  <c:v>2.6100000000000003</c:v>
                </c:pt>
                <c:pt idx="10">
                  <c:v>2.77</c:v>
                </c:pt>
                <c:pt idx="11">
                  <c:v>3.9000000000000004</c:v>
                </c:pt>
                <c:pt idx="12">
                  <c:v>1.9699999999999998</c:v>
                </c:pt>
                <c:pt idx="13">
                  <c:v>3.4299999999999997</c:v>
                </c:pt>
                <c:pt idx="14">
                  <c:v>3.1999999999999997</c:v>
                </c:pt>
                <c:pt idx="15">
                  <c:v>2.5000000000000004</c:v>
                </c:pt>
                <c:pt idx="16">
                  <c:v>1.97</c:v>
                </c:pt>
                <c:pt idx="17">
                  <c:v>1.73</c:v>
                </c:pt>
                <c:pt idx="18">
                  <c:v>1.5999999999999999</c:v>
                </c:pt>
                <c:pt idx="19">
                  <c:v>2.0700000000000003</c:v>
                </c:pt>
                <c:pt idx="20">
                  <c:v>1.41</c:v>
                </c:pt>
                <c:pt idx="21">
                  <c:v>0</c:v>
                </c:pt>
                <c:pt idx="22">
                  <c:v>-2.31</c:v>
                </c:pt>
                <c:pt idx="23">
                  <c:v>-4.79</c:v>
                </c:pt>
                <c:pt idx="24">
                  <c:v>-5.25</c:v>
                </c:pt>
                <c:pt idx="25">
                  <c:v>-7.14</c:v>
                </c:pt>
                <c:pt idx="26">
                  <c:v>-7.95</c:v>
                </c:pt>
                <c:pt idx="27">
                  <c:v>-7.55</c:v>
                </c:pt>
                <c:pt idx="28">
                  <c:v>-7.85</c:v>
                </c:pt>
                <c:pt idx="29">
                  <c:v>-5.26</c:v>
                </c:pt>
                <c:pt idx="30">
                  <c:v>-1.33</c:v>
                </c:pt>
                <c:pt idx="31">
                  <c:v>0.65000000000000036</c:v>
                </c:pt>
                <c:pt idx="32">
                  <c:v>3.09</c:v>
                </c:pt>
                <c:pt idx="33">
                  <c:v>4.3999999999999995</c:v>
                </c:pt>
                <c:pt idx="34">
                  <c:v>2.8099999999999996</c:v>
                </c:pt>
                <c:pt idx="35">
                  <c:v>2.59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F6-40F0-A05E-3BDEE5675D7C}"/>
            </c:ext>
          </c:extLst>
        </c:ser>
        <c:ser>
          <c:idx val="4"/>
          <c:order val="1"/>
          <c:tx>
            <c:strRef>
              <c:f>'T7-11a'!$B$9</c:f>
              <c:strCache>
                <c:ptCount val="1"/>
                <c:pt idx="0">
                  <c:v>Za investicije*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'T7-11a'!$C$3:$CW$4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'T7-11a'!$C$9:$CW$9</c:f>
              <c:numCache>
                <c:formatCode>General</c:formatCode>
                <c:ptCount val="36"/>
                <c:pt idx="0">
                  <c:v>7.47</c:v>
                </c:pt>
                <c:pt idx="1">
                  <c:v>7.38</c:v>
                </c:pt>
                <c:pt idx="2">
                  <c:v>5.19</c:v>
                </c:pt>
                <c:pt idx="3">
                  <c:v>4.16</c:v>
                </c:pt>
                <c:pt idx="4">
                  <c:v>2.82</c:v>
                </c:pt>
                <c:pt idx="5">
                  <c:v>3.0900000000000003</c:v>
                </c:pt>
                <c:pt idx="6">
                  <c:v>2.4699999999999998</c:v>
                </c:pt>
                <c:pt idx="7">
                  <c:v>2.5099999999999998</c:v>
                </c:pt>
                <c:pt idx="8">
                  <c:v>5.5</c:v>
                </c:pt>
                <c:pt idx="9">
                  <c:v>3.5600000000000005</c:v>
                </c:pt>
                <c:pt idx="10">
                  <c:v>3.1699999999999995</c:v>
                </c:pt>
                <c:pt idx="11">
                  <c:v>4.21</c:v>
                </c:pt>
                <c:pt idx="12">
                  <c:v>2.96</c:v>
                </c:pt>
                <c:pt idx="13">
                  <c:v>4.22</c:v>
                </c:pt>
                <c:pt idx="14">
                  <c:v>3.7499999999999996</c:v>
                </c:pt>
                <c:pt idx="15">
                  <c:v>2.5000000000000004</c:v>
                </c:pt>
                <c:pt idx="16">
                  <c:v>3.2199999999999998</c:v>
                </c:pt>
                <c:pt idx="17">
                  <c:v>2.78</c:v>
                </c:pt>
                <c:pt idx="18">
                  <c:v>2.21</c:v>
                </c:pt>
                <c:pt idx="19">
                  <c:v>1.61</c:v>
                </c:pt>
                <c:pt idx="20">
                  <c:v>1.2899999999999998</c:v>
                </c:pt>
                <c:pt idx="21">
                  <c:v>1.1200000000000001</c:v>
                </c:pt>
                <c:pt idx="22">
                  <c:v>-1.02</c:v>
                </c:pt>
                <c:pt idx="23">
                  <c:v>-3.75</c:v>
                </c:pt>
                <c:pt idx="24">
                  <c:v>-4.0299999999999994</c:v>
                </c:pt>
                <c:pt idx="25">
                  <c:v>-5.98</c:v>
                </c:pt>
                <c:pt idx="26">
                  <c:v>-8</c:v>
                </c:pt>
                <c:pt idx="27">
                  <c:v>-7.5299999999999994</c:v>
                </c:pt>
                <c:pt idx="28">
                  <c:v>-7.9499999999999993</c:v>
                </c:pt>
                <c:pt idx="29">
                  <c:v>-4.6399999999999988</c:v>
                </c:pt>
                <c:pt idx="30">
                  <c:v>-1.17</c:v>
                </c:pt>
                <c:pt idx="31">
                  <c:v>1.8100000000000005</c:v>
                </c:pt>
                <c:pt idx="32">
                  <c:v>4.0600000000000005</c:v>
                </c:pt>
                <c:pt idx="33">
                  <c:v>3.3600000000000003</c:v>
                </c:pt>
                <c:pt idx="34">
                  <c:v>4.2299999999999995</c:v>
                </c:pt>
                <c:pt idx="35">
                  <c:v>2.5700000000000003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F6-40F0-A05E-3BDEE5675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075168"/>
        <c:axId val="-202070816"/>
      </c:lineChart>
      <c:catAx>
        <c:axId val="-2020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0816"/>
        <c:crosses val="autoZero"/>
        <c:auto val="1"/>
        <c:lblAlgn val="ctr"/>
        <c:lblOffset val="100"/>
        <c:noMultiLvlLbl val="0"/>
      </c:catAx>
      <c:valAx>
        <c:axId val="-202070816"/>
        <c:scaling>
          <c:orientation val="minMax"/>
          <c:max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GB"/>
                  <a:t>u %</a:t>
                </a:r>
              </a:p>
            </c:rich>
          </c:tx>
          <c:layout>
            <c:manualLayout>
              <c:xMode val="edge"/>
              <c:yMode val="edge"/>
              <c:x val="1.8707374914749827E-2"/>
              <c:y val="0.3738143373970145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0751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0026512749087094"/>
          <c:y val="0.68270588080253169"/>
          <c:w val="0.56300943435220197"/>
          <c:h val="5.598632941152625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911143272696017E-2"/>
          <c:y val="3.1007751937984496E-2"/>
          <c:w val="0.89311156169173123"/>
          <c:h val="0.70582738204236117"/>
        </c:manualLayout>
      </c:layout>
      <c:lineChart>
        <c:grouping val="standard"/>
        <c:varyColors val="0"/>
        <c:ser>
          <c:idx val="0"/>
          <c:order val="0"/>
          <c:tx>
            <c:strRef>
              <c:f>'T7-11b'!$B$6</c:f>
              <c:strCache>
                <c:ptCount val="1"/>
                <c:pt idx="0">
                  <c:v>Za obrtna sredstva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'T7-11b'!$C$3:$CW$4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'T7-11b'!$C$6:$CW$6</c:f>
              <c:numCache>
                <c:formatCode>General</c:formatCode>
                <c:ptCount val="36"/>
                <c:pt idx="0">
                  <c:v>4.46</c:v>
                </c:pt>
                <c:pt idx="1">
                  <c:v>3.48</c:v>
                </c:pt>
                <c:pt idx="2">
                  <c:v>3.24</c:v>
                </c:pt>
                <c:pt idx="3">
                  <c:v>3</c:v>
                </c:pt>
                <c:pt idx="4">
                  <c:v>2.85</c:v>
                </c:pt>
                <c:pt idx="5">
                  <c:v>2.96</c:v>
                </c:pt>
                <c:pt idx="6">
                  <c:v>2.94</c:v>
                </c:pt>
                <c:pt idx="7">
                  <c:v>2.6</c:v>
                </c:pt>
                <c:pt idx="8">
                  <c:v>2.84</c:v>
                </c:pt>
                <c:pt idx="9">
                  <c:v>2.64</c:v>
                </c:pt>
                <c:pt idx="10">
                  <c:v>2.6</c:v>
                </c:pt>
                <c:pt idx="11">
                  <c:v>2.4</c:v>
                </c:pt>
                <c:pt idx="12">
                  <c:v>2.69</c:v>
                </c:pt>
                <c:pt idx="13">
                  <c:v>2.8</c:v>
                </c:pt>
                <c:pt idx="14">
                  <c:v>2.68</c:v>
                </c:pt>
                <c:pt idx="15">
                  <c:v>2.65</c:v>
                </c:pt>
                <c:pt idx="16">
                  <c:v>2.4700000000000002</c:v>
                </c:pt>
                <c:pt idx="17">
                  <c:v>2.4</c:v>
                </c:pt>
                <c:pt idx="18">
                  <c:v>2.61</c:v>
                </c:pt>
                <c:pt idx="19">
                  <c:v>2.68</c:v>
                </c:pt>
                <c:pt idx="20">
                  <c:v>2.34</c:v>
                </c:pt>
                <c:pt idx="21">
                  <c:v>2.46</c:v>
                </c:pt>
                <c:pt idx="22">
                  <c:v>2.2200000000000002</c:v>
                </c:pt>
                <c:pt idx="23">
                  <c:v>2.36</c:v>
                </c:pt>
                <c:pt idx="24">
                  <c:v>2.11</c:v>
                </c:pt>
                <c:pt idx="25">
                  <c:v>2.58</c:v>
                </c:pt>
                <c:pt idx="26">
                  <c:v>4.04</c:v>
                </c:pt>
                <c:pt idx="27">
                  <c:v>5.17</c:v>
                </c:pt>
                <c:pt idx="28">
                  <c:v>6.14</c:v>
                </c:pt>
                <c:pt idx="29">
                  <c:v>6.48</c:v>
                </c:pt>
                <c:pt idx="30">
                  <c:v>6.96</c:v>
                </c:pt>
                <c:pt idx="31">
                  <c:v>6.96</c:v>
                </c:pt>
                <c:pt idx="32">
                  <c:v>6.74</c:v>
                </c:pt>
                <c:pt idx="33">
                  <c:v>6.55</c:v>
                </c:pt>
                <c:pt idx="34">
                  <c:v>6.06</c:v>
                </c:pt>
                <c:pt idx="35">
                  <c:v>5.41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8A-49D4-8C6F-3D0F609285D5}"/>
            </c:ext>
          </c:extLst>
        </c:ser>
        <c:ser>
          <c:idx val="1"/>
          <c:order val="1"/>
          <c:tx>
            <c:strRef>
              <c:f>'T7-11b'!$B$7</c:f>
              <c:strCache>
                <c:ptCount val="1"/>
                <c:pt idx="0">
                  <c:v>Za investicje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'T7-11b'!$C$3:$CW$4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'T7-11b'!$C$7:$CW$7</c:f>
              <c:numCache>
                <c:formatCode>General</c:formatCode>
                <c:ptCount val="36"/>
                <c:pt idx="0">
                  <c:v>4.2699999999999996</c:v>
                </c:pt>
                <c:pt idx="1">
                  <c:v>3.94</c:v>
                </c:pt>
                <c:pt idx="2">
                  <c:v>3.62</c:v>
                </c:pt>
                <c:pt idx="3">
                  <c:v>3.43</c:v>
                </c:pt>
                <c:pt idx="4">
                  <c:v>3.44</c:v>
                </c:pt>
                <c:pt idx="5">
                  <c:v>3.24</c:v>
                </c:pt>
                <c:pt idx="6">
                  <c:v>3.12</c:v>
                </c:pt>
                <c:pt idx="7">
                  <c:v>3.26</c:v>
                </c:pt>
                <c:pt idx="8">
                  <c:v>3.03</c:v>
                </c:pt>
                <c:pt idx="9">
                  <c:v>3.05</c:v>
                </c:pt>
                <c:pt idx="10">
                  <c:v>2.99</c:v>
                </c:pt>
                <c:pt idx="11">
                  <c:v>3.17</c:v>
                </c:pt>
                <c:pt idx="12">
                  <c:v>3.13</c:v>
                </c:pt>
                <c:pt idx="13">
                  <c:v>2.97</c:v>
                </c:pt>
                <c:pt idx="14">
                  <c:v>2.84</c:v>
                </c:pt>
                <c:pt idx="15">
                  <c:v>3.42</c:v>
                </c:pt>
                <c:pt idx="16">
                  <c:v>2.72</c:v>
                </c:pt>
                <c:pt idx="17">
                  <c:v>3.17</c:v>
                </c:pt>
                <c:pt idx="18">
                  <c:v>3.11</c:v>
                </c:pt>
                <c:pt idx="19">
                  <c:v>3.61</c:v>
                </c:pt>
                <c:pt idx="20">
                  <c:v>2.91</c:v>
                </c:pt>
                <c:pt idx="21">
                  <c:v>2.68</c:v>
                </c:pt>
                <c:pt idx="22">
                  <c:v>3.16</c:v>
                </c:pt>
                <c:pt idx="23">
                  <c:v>2.86</c:v>
                </c:pt>
                <c:pt idx="24">
                  <c:v>3.05</c:v>
                </c:pt>
                <c:pt idx="25">
                  <c:v>3.4</c:v>
                </c:pt>
                <c:pt idx="26">
                  <c:v>4.1399999999999997</c:v>
                </c:pt>
                <c:pt idx="27">
                  <c:v>5.16</c:v>
                </c:pt>
                <c:pt idx="28">
                  <c:v>6.36</c:v>
                </c:pt>
                <c:pt idx="29">
                  <c:v>6.88</c:v>
                </c:pt>
                <c:pt idx="30">
                  <c:v>7.05</c:v>
                </c:pt>
                <c:pt idx="31">
                  <c:v>7.31</c:v>
                </c:pt>
                <c:pt idx="32">
                  <c:v>7.3</c:v>
                </c:pt>
                <c:pt idx="33">
                  <c:v>6.85</c:v>
                </c:pt>
                <c:pt idx="34">
                  <c:v>6.43</c:v>
                </c:pt>
                <c:pt idx="35">
                  <c:v>5.67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8A-49D4-8C6F-3D0F609285D5}"/>
            </c:ext>
          </c:extLst>
        </c:ser>
        <c:ser>
          <c:idx val="2"/>
          <c:order val="2"/>
          <c:tx>
            <c:strRef>
              <c:f>'T7-11b'!$B$5</c:f>
              <c:strCache>
                <c:ptCount val="1"/>
                <c:pt idx="0">
                  <c:v>Stambeni </c:v>
                </c:pt>
              </c:strCache>
            </c:strRef>
          </c:tx>
          <c:spPr>
            <a:ln w="28575" cap="rnd">
              <a:solidFill>
                <a:srgbClr val="FF330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'T7-11b'!$C$3:$CW$4</c:f>
              <c:multiLvlStrCache>
                <c:ptCount val="3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'T7-11b'!$C$5:$CW$5</c:f>
              <c:numCache>
                <c:formatCode>General</c:formatCode>
                <c:ptCount val="36"/>
                <c:pt idx="0">
                  <c:v>3.82</c:v>
                </c:pt>
                <c:pt idx="1">
                  <c:v>3.47</c:v>
                </c:pt>
                <c:pt idx="2">
                  <c:v>3.27</c:v>
                </c:pt>
                <c:pt idx="3">
                  <c:v>3.08</c:v>
                </c:pt>
                <c:pt idx="4">
                  <c:v>3.09</c:v>
                </c:pt>
                <c:pt idx="5">
                  <c:v>3</c:v>
                </c:pt>
                <c:pt idx="6">
                  <c:v>2.95</c:v>
                </c:pt>
                <c:pt idx="7">
                  <c:v>3</c:v>
                </c:pt>
                <c:pt idx="8">
                  <c:v>2.83</c:v>
                </c:pt>
                <c:pt idx="9">
                  <c:v>2.8</c:v>
                </c:pt>
                <c:pt idx="10">
                  <c:v>2.77</c:v>
                </c:pt>
                <c:pt idx="11">
                  <c:v>2.79</c:v>
                </c:pt>
                <c:pt idx="12">
                  <c:v>2.9</c:v>
                </c:pt>
                <c:pt idx="13">
                  <c:v>2.99</c:v>
                </c:pt>
                <c:pt idx="14">
                  <c:v>2.75</c:v>
                </c:pt>
                <c:pt idx="15">
                  <c:v>2.77</c:v>
                </c:pt>
                <c:pt idx="16">
                  <c:v>2.71</c:v>
                </c:pt>
                <c:pt idx="17">
                  <c:v>2.74</c:v>
                </c:pt>
                <c:pt idx="18">
                  <c:v>2.73</c:v>
                </c:pt>
                <c:pt idx="19">
                  <c:v>2.63</c:v>
                </c:pt>
                <c:pt idx="20">
                  <c:v>2.57</c:v>
                </c:pt>
                <c:pt idx="21">
                  <c:v>2.5</c:v>
                </c:pt>
                <c:pt idx="22">
                  <c:v>2.61</c:v>
                </c:pt>
                <c:pt idx="23">
                  <c:v>2.56</c:v>
                </c:pt>
                <c:pt idx="24">
                  <c:v>2.62</c:v>
                </c:pt>
                <c:pt idx="25">
                  <c:v>2.89</c:v>
                </c:pt>
                <c:pt idx="26">
                  <c:v>3.79</c:v>
                </c:pt>
                <c:pt idx="27">
                  <c:v>5.1100000000000003</c:v>
                </c:pt>
                <c:pt idx="28">
                  <c:v>6.1</c:v>
                </c:pt>
                <c:pt idx="29">
                  <c:v>6.65</c:v>
                </c:pt>
                <c:pt idx="30">
                  <c:v>6.41</c:v>
                </c:pt>
                <c:pt idx="31">
                  <c:v>4.99</c:v>
                </c:pt>
                <c:pt idx="32">
                  <c:v>5.0999999999999996</c:v>
                </c:pt>
                <c:pt idx="33">
                  <c:v>5.09</c:v>
                </c:pt>
                <c:pt idx="34">
                  <c:v>5.0599999999999996</c:v>
                </c:pt>
                <c:pt idx="35">
                  <c:v>4.9400000000000004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8A-49D4-8C6F-3D0F60928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2080064"/>
        <c:axId val="-202069184"/>
      </c:lineChart>
      <c:catAx>
        <c:axId val="-2020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/>
            </a:pPr>
            <a:endParaRPr lang="en-US"/>
          </a:p>
        </c:txPr>
        <c:crossAx val="-202069184"/>
        <c:crosses val="autoZero"/>
        <c:auto val="1"/>
        <c:lblAlgn val="ctr"/>
        <c:lblOffset val="100"/>
        <c:noMultiLvlLbl val="0"/>
      </c:catAx>
      <c:valAx>
        <c:axId val="-202069184"/>
        <c:scaling>
          <c:orientation val="minMax"/>
          <c:max val="8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u %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020800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9.4115782696974196E-2"/>
          <c:y val="0.59915646511269038"/>
          <c:w val="0.84299324225693162"/>
          <c:h val="0.1233523535329008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/>
              <a:t>Međugodišnji rast BDV</a:t>
            </a:r>
            <a:r>
              <a:rPr lang="sr-Latn-RS" sz="1200" baseline="0"/>
              <a:t>  po komponentama tražnje, u %</a:t>
            </a:r>
            <a:endParaRPr lang="en-GB" sz="1200"/>
          </a:p>
        </c:rich>
      </c:tx>
      <c:layout>
        <c:manualLayout>
          <c:xMode val="edge"/>
          <c:yMode val="edge"/>
          <c:x val="0.15986111111111109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T2-3'!$T$6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T2-3'!$S$7:$S$12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T2-3'!$T$7:$T$12</c:f>
              <c:numCache>
                <c:formatCode>0.0</c:formatCode>
                <c:ptCount val="6"/>
                <c:pt idx="0">
                  <c:v>3.8780113138435723</c:v>
                </c:pt>
                <c:pt idx="1">
                  <c:v>4.1837201919556151</c:v>
                </c:pt>
                <c:pt idx="2">
                  <c:v>2.4848545454396316</c:v>
                </c:pt>
                <c:pt idx="3">
                  <c:v>6.5218892021955668</c:v>
                </c:pt>
                <c:pt idx="4">
                  <c:v>3.2256744736088905</c:v>
                </c:pt>
                <c:pt idx="5">
                  <c:v>8.3129106555305299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5-4403-9EA7-9F47C17199DD}"/>
            </c:ext>
          </c:extLst>
        </c:ser>
        <c:ser>
          <c:idx val="1"/>
          <c:order val="1"/>
          <c:tx>
            <c:strRef>
              <c:f>'Tabela T2-3'!$U$6</c:f>
              <c:strCache>
                <c:ptCount val="1"/>
                <c:pt idx="0">
                  <c:v>2024Q4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T2-3'!$S$7:$S$12</c:f>
              <c:strCache>
                <c:ptCount val="6"/>
                <c:pt idx="0">
                  <c:v>BDP</c:v>
                </c:pt>
                <c:pt idx="1">
                  <c:v>Privatna potrošnja</c:v>
                </c:pt>
                <c:pt idx="2">
                  <c:v>Državna potrošnja</c:v>
                </c:pt>
                <c:pt idx="3">
                  <c:v>Investicije</c:v>
                </c:pt>
                <c:pt idx="4">
                  <c:v>Izvoz</c:v>
                </c:pt>
                <c:pt idx="5">
                  <c:v>Uvoz</c:v>
                </c:pt>
              </c:strCache>
            </c:strRef>
          </c:cat>
          <c:val>
            <c:numRef>
              <c:f>'Tabela T2-3'!$U$7:$U$12</c:f>
              <c:numCache>
                <c:formatCode>0.0</c:formatCode>
                <c:ptCount val="6"/>
                <c:pt idx="0">
                  <c:v>3.2690447244323622</c:v>
                </c:pt>
                <c:pt idx="1">
                  <c:v>3.7836912775960627</c:v>
                </c:pt>
                <c:pt idx="2">
                  <c:v>-0.28697461380653522</c:v>
                </c:pt>
                <c:pt idx="3">
                  <c:v>1.2488743608709996</c:v>
                </c:pt>
                <c:pt idx="4">
                  <c:v>3.1214224393116581</c:v>
                </c:pt>
                <c:pt idx="5">
                  <c:v>7.0772947965621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5-4403-9EA7-9F47C1719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1216688"/>
        <c:axId val="-599313504"/>
      </c:barChart>
      <c:catAx>
        <c:axId val="-26121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9313504"/>
        <c:crosses val="autoZero"/>
        <c:auto val="1"/>
        <c:lblAlgn val="ctr"/>
        <c:lblOffset val="100"/>
        <c:noMultiLvlLbl val="0"/>
      </c:catAx>
      <c:valAx>
        <c:axId val="-59931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121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2265636606745"/>
          <c:y val="3.3976377952755897E-2"/>
          <c:w val="0.81002764556253748"/>
          <c:h val="0.75558608472220135"/>
        </c:manualLayout>
      </c:layout>
      <c:lineChart>
        <c:grouping val="standard"/>
        <c:varyColors val="0"/>
        <c:ser>
          <c:idx val="2"/>
          <c:order val="0"/>
          <c:tx>
            <c:strRef>
              <c:f>'Grafikon T2-6 eurostat'!$B$4</c:f>
              <c:strCache>
                <c:ptCount val="1"/>
                <c:pt idx="0">
                  <c:v>Industrija ukupno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'Grafikon T2-6 eurostat'!$U$24:$U$91</c:f>
              <c:strCache>
                <c:ptCount val="68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  <c:pt idx="66">
                  <c:v>2024Q3</c:v>
                </c:pt>
                <c:pt idx="67">
                  <c:v>2024Q4</c:v>
                </c:pt>
              </c:strCache>
            </c:strRef>
          </c:cat>
          <c:val>
            <c:numRef>
              <c:f>'Grafikon T2-6 eurostat'!$X$24:$X$91</c:f>
              <c:numCache>
                <c:formatCode>General</c:formatCode>
                <c:ptCount val="68"/>
                <c:pt idx="0">
                  <c:v>104.18604651162791</c:v>
                </c:pt>
                <c:pt idx="1">
                  <c:v>102.54445964432284</c:v>
                </c:pt>
                <c:pt idx="2">
                  <c:v>99.58960328317373</c:v>
                </c:pt>
                <c:pt idx="3">
                  <c:v>93.679890560875506</c:v>
                </c:pt>
                <c:pt idx="4">
                  <c:v>87.989056087551305</c:v>
                </c:pt>
                <c:pt idx="5">
                  <c:v>83.064295485636123</c:v>
                </c:pt>
                <c:pt idx="6">
                  <c:v>87.989056087551305</c:v>
                </c:pt>
                <c:pt idx="7">
                  <c:v>90.39671682626539</c:v>
                </c:pt>
                <c:pt idx="8">
                  <c:v>88.098495212038301</c:v>
                </c:pt>
                <c:pt idx="9">
                  <c:v>87.22298221614227</c:v>
                </c:pt>
                <c:pt idx="10">
                  <c:v>90.725034199726409</c:v>
                </c:pt>
                <c:pt idx="11">
                  <c:v>87.660738714090286</c:v>
                </c:pt>
                <c:pt idx="12">
                  <c:v>92.804377564979475</c:v>
                </c:pt>
                <c:pt idx="13">
                  <c:v>90.506155950752401</c:v>
                </c:pt>
                <c:pt idx="14">
                  <c:v>89.083447332421343</c:v>
                </c:pt>
                <c:pt idx="15">
                  <c:v>89.958960328317374</c:v>
                </c:pt>
                <c:pt idx="16">
                  <c:v>85.471956224350194</c:v>
                </c:pt>
                <c:pt idx="17">
                  <c:v>88.974008207934332</c:v>
                </c:pt>
                <c:pt idx="18">
                  <c:v>87.879616963064294</c:v>
                </c:pt>
                <c:pt idx="19">
                  <c:v>91.053351573187413</c:v>
                </c:pt>
                <c:pt idx="20">
                  <c:v>91.16279069767441</c:v>
                </c:pt>
                <c:pt idx="21">
                  <c:v>91.709986320109437</c:v>
                </c:pt>
                <c:pt idx="22">
                  <c:v>97.838577291381682</c:v>
                </c:pt>
                <c:pt idx="23">
                  <c:v>94.445964432284541</c:v>
                </c:pt>
                <c:pt idx="24">
                  <c:v>89.521203830369359</c:v>
                </c:pt>
                <c:pt idx="25">
                  <c:v>87.770177838577297</c:v>
                </c:pt>
                <c:pt idx="26">
                  <c:v>83.830369357045143</c:v>
                </c:pt>
                <c:pt idx="27">
                  <c:v>85.581395348837205</c:v>
                </c:pt>
                <c:pt idx="28">
                  <c:v>91.053351573187413</c:v>
                </c:pt>
                <c:pt idx="29">
                  <c:v>94.883720930232556</c:v>
                </c:pt>
                <c:pt idx="30">
                  <c:v>92.257181942544449</c:v>
                </c:pt>
                <c:pt idx="31">
                  <c:v>94.227086183310533</c:v>
                </c:pt>
                <c:pt idx="32">
                  <c:v>96.087551299589606</c:v>
                </c:pt>
                <c:pt idx="33">
                  <c:v>97.291381668946656</c:v>
                </c:pt>
                <c:pt idx="34">
                  <c:v>97.181942544459645</c:v>
                </c:pt>
                <c:pt idx="35">
                  <c:v>98.714090287277699</c:v>
                </c:pt>
                <c:pt idx="36">
                  <c:v>98.495212038303691</c:v>
                </c:pt>
                <c:pt idx="37">
                  <c:v>101.34062927496579</c:v>
                </c:pt>
                <c:pt idx="38">
                  <c:v>104.07660738714091</c:v>
                </c:pt>
                <c:pt idx="39">
                  <c:v>102.87277701778386</c:v>
                </c:pt>
                <c:pt idx="40">
                  <c:v>103.6388508891929</c:v>
                </c:pt>
                <c:pt idx="41">
                  <c:v>103.74829001367989</c:v>
                </c:pt>
                <c:pt idx="42">
                  <c:v>102.54445964432284</c:v>
                </c:pt>
                <c:pt idx="43">
                  <c:v>101.2311901504788</c:v>
                </c:pt>
                <c:pt idx="44">
                  <c:v>102.98221614227086</c:v>
                </c:pt>
                <c:pt idx="45">
                  <c:v>101.34062927496579</c:v>
                </c:pt>
                <c:pt idx="46">
                  <c:v>103.41997264021887</c:v>
                </c:pt>
                <c:pt idx="47">
                  <c:v>104.95212038303694</c:v>
                </c:pt>
                <c:pt idx="48">
                  <c:v>103.6388508891929</c:v>
                </c:pt>
                <c:pt idx="49">
                  <c:v>91.60054719562244</c:v>
                </c:pt>
                <c:pt idx="50">
                  <c:v>106.48426812585498</c:v>
                </c:pt>
                <c:pt idx="51">
                  <c:v>107.46922024623804</c:v>
                </c:pt>
                <c:pt idx="52">
                  <c:v>109.98632010943912</c:v>
                </c:pt>
                <c:pt idx="53">
                  <c:v>106.37482900136798</c:v>
                </c:pt>
                <c:pt idx="54">
                  <c:v>109.76744186046513</c:v>
                </c:pt>
                <c:pt idx="55">
                  <c:v>111.19015047879617</c:v>
                </c:pt>
                <c:pt idx="56">
                  <c:v>110.97127222982218</c:v>
                </c:pt>
                <c:pt idx="57">
                  <c:v>112.50341997264022</c:v>
                </c:pt>
                <c:pt idx="58">
                  <c:v>109.87688098495212</c:v>
                </c:pt>
                <c:pt idx="59">
                  <c:v>112.72229822161424</c:v>
                </c:pt>
                <c:pt idx="60">
                  <c:v>114.25444596443228</c:v>
                </c:pt>
                <c:pt idx="61">
                  <c:v>113.70725034199727</c:v>
                </c:pt>
                <c:pt idx="62">
                  <c:v>114.80164158686732</c:v>
                </c:pt>
                <c:pt idx="63">
                  <c:v>115.89603283173734</c:v>
                </c:pt>
                <c:pt idx="64">
                  <c:v>115.67715458276334</c:v>
                </c:pt>
                <c:pt idx="65">
                  <c:v>116.44322845417237</c:v>
                </c:pt>
                <c:pt idx="66">
                  <c:v>118.96032831737347</c:v>
                </c:pt>
                <c:pt idx="67">
                  <c:v>119.94528043775649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6A-40A7-86E9-5D11BA6A4D14}"/>
            </c:ext>
          </c:extLst>
        </c:ser>
        <c:ser>
          <c:idx val="1"/>
          <c:order val="1"/>
          <c:tx>
            <c:strRef>
              <c:f>'Grafikon T2-6 eurostat'!$C$4</c:f>
              <c:strCache>
                <c:ptCount val="1"/>
                <c:pt idx="0">
                  <c:v>Prerađivačka industrija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strRef>
              <c:f>'Grafikon T2-6 eurostat'!$U$24:$U$91</c:f>
              <c:strCache>
                <c:ptCount val="68"/>
                <c:pt idx="0">
                  <c:v>2008Q1</c:v>
                </c:pt>
                <c:pt idx="1">
                  <c:v>2008Q2</c:v>
                </c:pt>
                <c:pt idx="2">
                  <c:v>2008Q3</c:v>
                </c:pt>
                <c:pt idx="3">
                  <c:v>2008Q4</c:v>
                </c:pt>
                <c:pt idx="4">
                  <c:v>2009Q1</c:v>
                </c:pt>
                <c:pt idx="5">
                  <c:v>2009Q2</c:v>
                </c:pt>
                <c:pt idx="6">
                  <c:v>2009Q3</c:v>
                </c:pt>
                <c:pt idx="7">
                  <c:v>2009Q4</c:v>
                </c:pt>
                <c:pt idx="8">
                  <c:v>2010Q1</c:v>
                </c:pt>
                <c:pt idx="9">
                  <c:v>2010Q2</c:v>
                </c:pt>
                <c:pt idx="10">
                  <c:v>2010Q3</c:v>
                </c:pt>
                <c:pt idx="11">
                  <c:v>2010Q4</c:v>
                </c:pt>
                <c:pt idx="12">
                  <c:v>2011Q1</c:v>
                </c:pt>
                <c:pt idx="13">
                  <c:v>2011Q2</c:v>
                </c:pt>
                <c:pt idx="14">
                  <c:v>2011Q3</c:v>
                </c:pt>
                <c:pt idx="15">
                  <c:v>2011Q4</c:v>
                </c:pt>
                <c:pt idx="16">
                  <c:v>2012Q1</c:v>
                </c:pt>
                <c:pt idx="17">
                  <c:v>2012Q2</c:v>
                </c:pt>
                <c:pt idx="18">
                  <c:v>2012Q3</c:v>
                </c:pt>
                <c:pt idx="19">
                  <c:v>2012Q4</c:v>
                </c:pt>
                <c:pt idx="20">
                  <c:v>2013Q1</c:v>
                </c:pt>
                <c:pt idx="21">
                  <c:v>2013Q2</c:v>
                </c:pt>
                <c:pt idx="22">
                  <c:v>2013Q3</c:v>
                </c:pt>
                <c:pt idx="23">
                  <c:v>2013Q4</c:v>
                </c:pt>
                <c:pt idx="24">
                  <c:v>2014Q1</c:v>
                </c:pt>
                <c:pt idx="25">
                  <c:v>2014Q2</c:v>
                </c:pt>
                <c:pt idx="26">
                  <c:v>2014Q3</c:v>
                </c:pt>
                <c:pt idx="27">
                  <c:v>2014Q4</c:v>
                </c:pt>
                <c:pt idx="28">
                  <c:v>2015Q1</c:v>
                </c:pt>
                <c:pt idx="29">
                  <c:v>2015Q2</c:v>
                </c:pt>
                <c:pt idx="30">
                  <c:v>2015Q3</c:v>
                </c:pt>
                <c:pt idx="31">
                  <c:v>2015Q4</c:v>
                </c:pt>
                <c:pt idx="32">
                  <c:v>2016Q1</c:v>
                </c:pt>
                <c:pt idx="33">
                  <c:v>2016Q2</c:v>
                </c:pt>
                <c:pt idx="34">
                  <c:v>2016Q3</c:v>
                </c:pt>
                <c:pt idx="35">
                  <c:v>2016Q4</c:v>
                </c:pt>
                <c:pt idx="36">
                  <c:v>2017Q1</c:v>
                </c:pt>
                <c:pt idx="37">
                  <c:v>2017Q2</c:v>
                </c:pt>
                <c:pt idx="38">
                  <c:v>2017Q3</c:v>
                </c:pt>
                <c:pt idx="39">
                  <c:v>2017Q4</c:v>
                </c:pt>
                <c:pt idx="40">
                  <c:v>2018Q1</c:v>
                </c:pt>
                <c:pt idx="41">
                  <c:v>2018Q2</c:v>
                </c:pt>
                <c:pt idx="42">
                  <c:v>2018Q3</c:v>
                </c:pt>
                <c:pt idx="43">
                  <c:v>2018Q4</c:v>
                </c:pt>
                <c:pt idx="44">
                  <c:v>2019Q1</c:v>
                </c:pt>
                <c:pt idx="45">
                  <c:v>2019Q2</c:v>
                </c:pt>
                <c:pt idx="46">
                  <c:v>2019Q3</c:v>
                </c:pt>
                <c:pt idx="47">
                  <c:v>2019Q4</c:v>
                </c:pt>
                <c:pt idx="48">
                  <c:v>2020Q1</c:v>
                </c:pt>
                <c:pt idx="49">
                  <c:v>2020Q2</c:v>
                </c:pt>
                <c:pt idx="50">
                  <c:v>2020Q3</c:v>
                </c:pt>
                <c:pt idx="51">
                  <c:v>2020Q4</c:v>
                </c:pt>
                <c:pt idx="52">
                  <c:v>2021Q1</c:v>
                </c:pt>
                <c:pt idx="53">
                  <c:v>2021Q2</c:v>
                </c:pt>
                <c:pt idx="54">
                  <c:v>2021Q3</c:v>
                </c:pt>
                <c:pt idx="55">
                  <c:v>2021Q4</c:v>
                </c:pt>
                <c:pt idx="56">
                  <c:v>2022Q1</c:v>
                </c:pt>
                <c:pt idx="57">
                  <c:v>2022Q2</c:v>
                </c:pt>
                <c:pt idx="58">
                  <c:v>2022Q3</c:v>
                </c:pt>
                <c:pt idx="59">
                  <c:v>2022Q4</c:v>
                </c:pt>
                <c:pt idx="60">
                  <c:v>2023Q1</c:v>
                </c:pt>
                <c:pt idx="61">
                  <c:v>2023Q2</c:v>
                </c:pt>
                <c:pt idx="62">
                  <c:v>2023Q3</c:v>
                </c:pt>
                <c:pt idx="63">
                  <c:v>2023Q4</c:v>
                </c:pt>
                <c:pt idx="64">
                  <c:v>2024Q1</c:v>
                </c:pt>
                <c:pt idx="65">
                  <c:v>2024Q2</c:v>
                </c:pt>
                <c:pt idx="66">
                  <c:v>2024Q3</c:v>
                </c:pt>
                <c:pt idx="67">
                  <c:v>2024Q4</c:v>
                </c:pt>
              </c:strCache>
            </c:strRef>
          </c:cat>
          <c:val>
            <c:numRef>
              <c:f>'Grafikon T2-6 eurostat'!$Y$24:$Y$91</c:f>
              <c:numCache>
                <c:formatCode>General</c:formatCode>
                <c:ptCount val="68"/>
                <c:pt idx="0">
                  <c:v>105.32001080205238</c:v>
                </c:pt>
                <c:pt idx="1">
                  <c:v>104.02376451525789</c:v>
                </c:pt>
                <c:pt idx="2">
                  <c:v>99.054820415879021</c:v>
                </c:pt>
                <c:pt idx="3">
                  <c:v>91.60140426681069</c:v>
                </c:pt>
                <c:pt idx="4">
                  <c:v>83.823926546043737</c:v>
                </c:pt>
                <c:pt idx="5">
                  <c:v>80.58331082905751</c:v>
                </c:pt>
                <c:pt idx="6">
                  <c:v>83.60788549824467</c:v>
                </c:pt>
                <c:pt idx="7">
                  <c:v>87.172562786929518</c:v>
                </c:pt>
                <c:pt idx="8">
                  <c:v>84.688090737240074</c:v>
                </c:pt>
                <c:pt idx="9">
                  <c:v>85.120172832838236</c:v>
                </c:pt>
                <c:pt idx="10">
                  <c:v>87.820685930326761</c:v>
                </c:pt>
                <c:pt idx="11">
                  <c:v>85.768295976235493</c:v>
                </c:pt>
                <c:pt idx="12">
                  <c:v>88.900891169322165</c:v>
                </c:pt>
                <c:pt idx="13">
                  <c:v>85.552254928436398</c:v>
                </c:pt>
                <c:pt idx="14">
                  <c:v>85.336213880637331</c:v>
                </c:pt>
                <c:pt idx="15">
                  <c:v>83.823926546043737</c:v>
                </c:pt>
                <c:pt idx="16">
                  <c:v>80.151228733459362</c:v>
                </c:pt>
                <c:pt idx="17">
                  <c:v>86.848501215230897</c:v>
                </c:pt>
                <c:pt idx="18">
                  <c:v>84.364029165541439</c:v>
                </c:pt>
                <c:pt idx="19">
                  <c:v>87.280583310829059</c:v>
                </c:pt>
                <c:pt idx="20">
                  <c:v>86.0923575479341</c:v>
                </c:pt>
                <c:pt idx="21">
                  <c:v>89.549014312719422</c:v>
                </c:pt>
                <c:pt idx="22">
                  <c:v>92.249527410207946</c:v>
                </c:pt>
                <c:pt idx="23">
                  <c:v>89.765055360518488</c:v>
                </c:pt>
                <c:pt idx="24">
                  <c:v>86.308398595733195</c:v>
                </c:pt>
                <c:pt idx="25">
                  <c:v>85.01215230893871</c:v>
                </c:pt>
                <c:pt idx="26">
                  <c:v>83.499864974345115</c:v>
                </c:pt>
                <c:pt idx="27">
                  <c:v>84.904131785039155</c:v>
                </c:pt>
                <c:pt idx="28">
                  <c:v>89.657034836618948</c:v>
                </c:pt>
                <c:pt idx="29">
                  <c:v>89.873075884418043</c:v>
                </c:pt>
                <c:pt idx="30">
                  <c:v>89.332973264920341</c:v>
                </c:pt>
                <c:pt idx="31">
                  <c:v>90.953281123413461</c:v>
                </c:pt>
                <c:pt idx="32">
                  <c:v>92.033486362408851</c:v>
                </c:pt>
                <c:pt idx="33">
                  <c:v>94.842019983796916</c:v>
                </c:pt>
                <c:pt idx="34">
                  <c:v>94.193896840399674</c:v>
                </c:pt>
                <c:pt idx="35">
                  <c:v>96.786389413988644</c:v>
                </c:pt>
                <c:pt idx="36">
                  <c:v>98.7307588441804</c:v>
                </c:pt>
                <c:pt idx="37">
                  <c:v>101.32325141776937</c:v>
                </c:pt>
                <c:pt idx="38">
                  <c:v>102.61949770456387</c:v>
                </c:pt>
                <c:pt idx="39">
                  <c:v>101.86335403726707</c:v>
                </c:pt>
                <c:pt idx="40">
                  <c:v>102.29543613286525</c:v>
                </c:pt>
                <c:pt idx="41">
                  <c:v>103.91574399135837</c:v>
                </c:pt>
                <c:pt idx="42">
                  <c:v>103.59168241965975</c:v>
                </c:pt>
                <c:pt idx="43">
                  <c:v>100.89116932217121</c:v>
                </c:pt>
                <c:pt idx="44">
                  <c:v>101.53929246556845</c:v>
                </c:pt>
                <c:pt idx="45">
                  <c:v>101.10721036997028</c:v>
                </c:pt>
                <c:pt idx="46">
                  <c:v>104.34782608695652</c:v>
                </c:pt>
                <c:pt idx="47">
                  <c:v>105.10396975425331</c:v>
                </c:pt>
                <c:pt idx="48">
                  <c:v>102.7275182284634</c:v>
                </c:pt>
                <c:pt idx="49">
                  <c:v>90.413178503915745</c:v>
                </c:pt>
                <c:pt idx="50">
                  <c:v>106.29219551714826</c:v>
                </c:pt>
                <c:pt idx="51">
                  <c:v>106.29219551714826</c:v>
                </c:pt>
                <c:pt idx="52">
                  <c:v>108.12854442344045</c:v>
                </c:pt>
                <c:pt idx="53">
                  <c:v>105.75209289765056</c:v>
                </c:pt>
                <c:pt idx="54">
                  <c:v>107.80448285174182</c:v>
                </c:pt>
                <c:pt idx="55">
                  <c:v>109.64083175803403</c:v>
                </c:pt>
                <c:pt idx="56">
                  <c:v>111.58520118822575</c:v>
                </c:pt>
                <c:pt idx="57">
                  <c:v>111.47718066432621</c:v>
                </c:pt>
                <c:pt idx="58">
                  <c:v>107.15635970834458</c:v>
                </c:pt>
                <c:pt idx="59">
                  <c:v>108.34458547123953</c:v>
                </c:pt>
                <c:pt idx="60">
                  <c:v>110.61301647312989</c:v>
                </c:pt>
                <c:pt idx="61">
                  <c:v>110.61301647312989</c:v>
                </c:pt>
                <c:pt idx="62">
                  <c:v>110.28895490143127</c:v>
                </c:pt>
                <c:pt idx="63">
                  <c:v>111.80124223602483</c:v>
                </c:pt>
                <c:pt idx="64">
                  <c:v>112.12530380772345</c:v>
                </c:pt>
                <c:pt idx="65">
                  <c:v>114.50175533351337</c:v>
                </c:pt>
                <c:pt idx="66">
                  <c:v>117.74237105049959</c:v>
                </c:pt>
                <c:pt idx="67">
                  <c:v>117.63435052660004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6A-40A7-86E9-5D11BA6A4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99306432"/>
        <c:axId val="-258800368"/>
      </c:lineChart>
      <c:catAx>
        <c:axId val="-59930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258800368"/>
        <c:crossesAt val="70"/>
        <c:auto val="1"/>
        <c:lblAlgn val="ctr"/>
        <c:lblOffset val="100"/>
        <c:tickLblSkip val="3"/>
        <c:tickMarkSkip val="1"/>
        <c:noMultiLvlLbl val="0"/>
      </c:catAx>
      <c:valAx>
        <c:axId val="-258800368"/>
        <c:scaling>
          <c:orientation val="minMax"/>
          <c:max val="120"/>
          <c:min val="75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GB"/>
                  <a:t>desezonirani indeksi Ø2008=100</a:t>
                </a:r>
              </a:p>
            </c:rich>
          </c:tx>
          <c:layout>
            <c:manualLayout>
              <c:xMode val="edge"/>
              <c:yMode val="edge"/>
              <c:x val="2.5931817777856775E-2"/>
              <c:y val="0.1578952071652522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-599306432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14665304808597038"/>
          <c:y val="0.71068918804504277"/>
          <c:w val="0.64110425813026184"/>
          <c:h val="7.393251427229186E-2"/>
        </c:manualLayout>
      </c:layout>
      <c:overlay val="0"/>
      <c:txPr>
        <a:bodyPr/>
        <a:lstStyle/>
        <a:p>
          <a:pPr>
            <a:defRPr sz="55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0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 sz="1200"/>
              <a:t>Medjugodišnje promene industrijske proizvodnje po oblastima, u %</a:t>
            </a:r>
            <a:endParaRPr lang="en-GB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T2-5'!$U$6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T2-5'!$T$7:$T$10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El. energ. gas i klimat.</c:v>
                </c:pt>
              </c:strCache>
            </c:strRef>
          </c:cat>
          <c:val>
            <c:numRef>
              <c:f>'Tabela T2-5'!$U$7:$U$10</c:f>
              <c:numCache>
                <c:formatCode>0.0</c:formatCode>
                <c:ptCount val="4"/>
                <c:pt idx="0">
                  <c:v>3.1548757170172195</c:v>
                </c:pt>
                <c:pt idx="1">
                  <c:v>7.3809523809523938</c:v>
                </c:pt>
                <c:pt idx="2">
                  <c:v>4.6875</c:v>
                </c:pt>
                <c:pt idx="3">
                  <c:v>-6.5009560229445498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C0-48B2-AB75-5757CB8B726C}"/>
            </c:ext>
          </c:extLst>
        </c:ser>
        <c:ser>
          <c:idx val="1"/>
          <c:order val="1"/>
          <c:tx>
            <c:strRef>
              <c:f>'Tabela T2-5'!$V$6</c:f>
              <c:strCache>
                <c:ptCount val="1"/>
                <c:pt idx="0">
                  <c:v>2024Q4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'Tabela T2-5'!$T$7:$T$10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El. energ. gas i klimat.</c:v>
                </c:pt>
              </c:strCache>
            </c:strRef>
          </c:cat>
          <c:val>
            <c:numRef>
              <c:f>'Tabela T2-5'!$V$7:$V$10</c:f>
              <c:numCache>
                <c:formatCode>0.0</c:formatCode>
                <c:ptCount val="4"/>
                <c:pt idx="0">
                  <c:v>3.9784110523416558</c:v>
                </c:pt>
                <c:pt idx="1">
                  <c:v>5.0111040678509227</c:v>
                </c:pt>
                <c:pt idx="2">
                  <c:v>5.5519109166785938</c:v>
                </c:pt>
                <c:pt idx="3">
                  <c:v>-3.3093263240710371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C0-48B2-AB75-5757CB8B726C}"/>
            </c:ext>
          </c:extLst>
        </c:ser>
        <c:ser>
          <c:idx val="2"/>
          <c:order val="2"/>
          <c:tx>
            <c:strRef>
              <c:f>'Tabela T2-5'!$W$6</c:f>
              <c:strCache>
                <c:ptCount val="1"/>
                <c:pt idx="0">
                  <c:v>2025-jan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'Tabela T2-5'!$T$7:$T$10</c:f>
              <c:strCache>
                <c:ptCount val="4"/>
                <c:pt idx="0">
                  <c:v>Ukupno</c:v>
                </c:pt>
                <c:pt idx="1">
                  <c:v>Rudarstvo</c:v>
                </c:pt>
                <c:pt idx="2">
                  <c:v>Prerađivačka industrija</c:v>
                </c:pt>
                <c:pt idx="3">
                  <c:v>El. energ. gas i klimat.</c:v>
                </c:pt>
              </c:strCache>
            </c:strRef>
          </c:cat>
          <c:val>
            <c:numRef>
              <c:f>'Tabela T2-5'!$W$7:$W$10</c:f>
              <c:numCache>
                <c:formatCode>0.0</c:formatCode>
                <c:ptCount val="4"/>
                <c:pt idx="0">
                  <c:v>0.40000000000000568</c:v>
                </c:pt>
                <c:pt idx="1">
                  <c:v>6.9000000000000057</c:v>
                </c:pt>
                <c:pt idx="2">
                  <c:v>2.5999999999999943</c:v>
                </c:pt>
                <c:pt idx="3">
                  <c:v>-9.0999999999999943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C0-48B2-AB75-5757CB8B7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8799824"/>
        <c:axId val="-258803632"/>
      </c:barChart>
      <c:catAx>
        <c:axId val="-25879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3632"/>
        <c:crosses val="autoZero"/>
        <c:auto val="1"/>
        <c:lblAlgn val="ctr"/>
        <c:lblOffset val="100"/>
        <c:noMultiLvlLbl val="0"/>
      </c:catAx>
      <c:valAx>
        <c:axId val="-2588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42261520588616E-2"/>
          <c:y val="5.9825007974082668E-2"/>
          <c:w val="0.93922639232139782"/>
          <c:h val="0.69233243326598559"/>
        </c:manualLayout>
      </c:layout>
      <c:lineChart>
        <c:grouping val="standard"/>
        <c:varyColors val="0"/>
        <c:ser>
          <c:idx val="0"/>
          <c:order val="0"/>
          <c:tx>
            <c:strRef>
              <c:f>Grafikon1!$C$1</c:f>
              <c:strCache>
                <c:ptCount val="1"/>
                <c:pt idx="0">
                  <c:v>Stopa 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0C-4514-BF2C-5BFAC40C3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Grafikon1!$B$18:$B$57</c:f>
              <c:strCache>
                <c:ptCount val="40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  <c:pt idx="34">
                  <c:v>Q3 2023</c:v>
                </c:pt>
                <c:pt idx="35">
                  <c:v>Q4 2023</c:v>
                </c:pt>
                <c:pt idx="36">
                  <c:v>Q1 2024</c:v>
                </c:pt>
                <c:pt idx="37">
                  <c:v>Q2 2024</c:v>
                </c:pt>
                <c:pt idx="38">
                  <c:v>Q3 2024</c:v>
                </c:pt>
                <c:pt idx="39">
                  <c:v>Q4 2024</c:v>
                </c:pt>
              </c:strCache>
            </c:strRef>
          </c:cat>
          <c:val>
            <c:numRef>
              <c:f>Grafikon1!$C$18:$C$57</c:f>
              <c:numCache>
                <c:formatCode>General</c:formatCode>
                <c:ptCount val="40"/>
                <c:pt idx="0">
                  <c:v>39.5</c:v>
                </c:pt>
                <c:pt idx="1">
                  <c:v>40.9</c:v>
                </c:pt>
                <c:pt idx="2">
                  <c:v>41.6</c:v>
                </c:pt>
                <c:pt idx="3">
                  <c:v>41</c:v>
                </c:pt>
                <c:pt idx="4">
                  <c:v>40.9</c:v>
                </c:pt>
                <c:pt idx="5">
                  <c:v>44</c:v>
                </c:pt>
                <c:pt idx="6">
                  <c:v>44.9</c:v>
                </c:pt>
                <c:pt idx="7">
                  <c:v>43.6</c:v>
                </c:pt>
                <c:pt idx="8">
                  <c:v>42.4</c:v>
                </c:pt>
                <c:pt idx="9">
                  <c:v>46.1</c:v>
                </c:pt>
                <c:pt idx="10">
                  <c:v>46.2</c:v>
                </c:pt>
                <c:pt idx="11">
                  <c:v>44.4</c:v>
                </c:pt>
                <c:pt idx="12">
                  <c:v>43.2</c:v>
                </c:pt>
                <c:pt idx="13">
                  <c:v>46.6</c:v>
                </c:pt>
                <c:pt idx="14">
                  <c:v>47.2</c:v>
                </c:pt>
                <c:pt idx="15">
                  <c:v>45.5</c:v>
                </c:pt>
                <c:pt idx="16">
                  <c:v>44.6</c:v>
                </c:pt>
                <c:pt idx="17">
                  <c:v>46.4</c:v>
                </c:pt>
                <c:pt idx="18">
                  <c:v>46.6</c:v>
                </c:pt>
                <c:pt idx="19">
                  <c:v>46.7</c:v>
                </c:pt>
                <c:pt idx="20">
                  <c:v>46.1</c:v>
                </c:pt>
                <c:pt idx="21">
                  <c:v>45.4</c:v>
                </c:pt>
                <c:pt idx="22">
                  <c:v>46.8</c:v>
                </c:pt>
                <c:pt idx="23">
                  <c:v>46.8</c:v>
                </c:pt>
                <c:pt idx="24">
                  <c:v>45.7</c:v>
                </c:pt>
                <c:pt idx="25">
                  <c:v>47.4</c:v>
                </c:pt>
                <c:pt idx="26">
                  <c:v>49.1</c:v>
                </c:pt>
                <c:pt idx="27">
                  <c:v>49.1</c:v>
                </c:pt>
                <c:pt idx="28">
                  <c:v>48.6</c:v>
                </c:pt>
                <c:pt idx="29">
                  <c:v>50</c:v>
                </c:pt>
                <c:pt idx="30">
                  <c:v>50.2</c:v>
                </c:pt>
                <c:pt idx="31">
                  <c:v>49.1</c:v>
                </c:pt>
                <c:pt idx="32">
                  <c:v>49.5</c:v>
                </c:pt>
                <c:pt idx="33">
                  <c:v>50.3</c:v>
                </c:pt>
                <c:pt idx="34">
                  <c:v>50.5</c:v>
                </c:pt>
                <c:pt idx="35">
                  <c:v>50.3</c:v>
                </c:pt>
                <c:pt idx="36">
                  <c:v>50.9</c:v>
                </c:pt>
                <c:pt idx="37">
                  <c:v>51.9</c:v>
                </c:pt>
                <c:pt idx="38">
                  <c:v>51.4</c:v>
                </c:pt>
                <c:pt idx="39">
                  <c:v>51.4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0C-4514-BF2C-5BFAC40C39AF}"/>
            </c:ext>
          </c:extLst>
        </c:ser>
        <c:ser>
          <c:idx val="1"/>
          <c:order val="1"/>
          <c:tx>
            <c:strRef>
              <c:f>Grafikon1!$D$1</c:f>
              <c:strCache>
                <c:ptCount val="1"/>
                <c:pt idx="0">
                  <c:v>Stopa nezaposlenosti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0C-4514-BF2C-5BFAC40C3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Grafikon1!$B$18:$B$57</c:f>
              <c:strCache>
                <c:ptCount val="40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</c:v>
                </c:pt>
                <c:pt idx="8">
                  <c:v>Q1 2017</c:v>
                </c:pt>
                <c:pt idx="9">
                  <c:v>Q2 2017</c:v>
                </c:pt>
                <c:pt idx="10">
                  <c:v>Q3 2017</c:v>
                </c:pt>
                <c:pt idx="11">
                  <c:v>Q4 2017</c:v>
                </c:pt>
                <c:pt idx="12">
                  <c:v>Q1 2018</c:v>
                </c:pt>
                <c:pt idx="13">
                  <c:v>Q2 2018</c:v>
                </c:pt>
                <c:pt idx="14">
                  <c:v>Q3 2018</c:v>
                </c:pt>
                <c:pt idx="15">
                  <c:v>Q4 2018</c:v>
                </c:pt>
                <c:pt idx="16">
                  <c:v>Q1 2019</c:v>
                </c:pt>
                <c:pt idx="17">
                  <c:v>Q2 2019</c:v>
                </c:pt>
                <c:pt idx="18">
                  <c:v>Q3 2019</c:v>
                </c:pt>
                <c:pt idx="19">
                  <c:v>Q4 2019</c:v>
                </c:pt>
                <c:pt idx="20">
                  <c:v>Q1 2020</c:v>
                </c:pt>
                <c:pt idx="21">
                  <c:v>Q2 2020</c:v>
                </c:pt>
                <c:pt idx="22">
                  <c:v>Q3 2020</c:v>
                </c:pt>
                <c:pt idx="23">
                  <c:v>Q4 2020</c:v>
                </c:pt>
                <c:pt idx="24">
                  <c:v>Q1 2021</c:v>
                </c:pt>
                <c:pt idx="25">
                  <c:v>Q2 2021</c:v>
                </c:pt>
                <c:pt idx="26">
                  <c:v>Q3 2021</c:v>
                </c:pt>
                <c:pt idx="27">
                  <c:v>Q4 2021</c:v>
                </c:pt>
                <c:pt idx="28">
                  <c:v>Q1 2022</c:v>
                </c:pt>
                <c:pt idx="29">
                  <c:v>Q2 2022</c:v>
                </c:pt>
                <c:pt idx="30">
                  <c:v>Q3 2022</c:v>
                </c:pt>
                <c:pt idx="31">
                  <c:v>Q4 2022</c:v>
                </c:pt>
                <c:pt idx="32">
                  <c:v>Q1 2023</c:v>
                </c:pt>
                <c:pt idx="33">
                  <c:v>Q2 2023</c:v>
                </c:pt>
                <c:pt idx="34">
                  <c:v>Q3 2023</c:v>
                </c:pt>
                <c:pt idx="35">
                  <c:v>Q4 2023</c:v>
                </c:pt>
                <c:pt idx="36">
                  <c:v>Q1 2024</c:v>
                </c:pt>
                <c:pt idx="37">
                  <c:v>Q2 2024</c:v>
                </c:pt>
                <c:pt idx="38">
                  <c:v>Q3 2024</c:v>
                </c:pt>
                <c:pt idx="39">
                  <c:v>Q4 2024</c:v>
                </c:pt>
              </c:strCache>
            </c:strRef>
          </c:cat>
          <c:val>
            <c:numRef>
              <c:f>Grafikon1!$D$18:$D$57</c:f>
              <c:numCache>
                <c:formatCode>General</c:formatCode>
                <c:ptCount val="40"/>
                <c:pt idx="0">
                  <c:v>20.3</c:v>
                </c:pt>
                <c:pt idx="1">
                  <c:v>18.600000000000001</c:v>
                </c:pt>
                <c:pt idx="2">
                  <c:v>17.8</c:v>
                </c:pt>
                <c:pt idx="3">
                  <c:v>19</c:v>
                </c:pt>
                <c:pt idx="4">
                  <c:v>20.3</c:v>
                </c:pt>
                <c:pt idx="5">
                  <c:v>16.3</c:v>
                </c:pt>
                <c:pt idx="6">
                  <c:v>14.8</c:v>
                </c:pt>
                <c:pt idx="7">
                  <c:v>14</c:v>
                </c:pt>
                <c:pt idx="8">
                  <c:v>15.7</c:v>
                </c:pt>
                <c:pt idx="9">
                  <c:v>12.7</c:v>
                </c:pt>
                <c:pt idx="10">
                  <c:v>13.9</c:v>
                </c:pt>
                <c:pt idx="11">
                  <c:v>15.8</c:v>
                </c:pt>
                <c:pt idx="12">
                  <c:v>16</c:v>
                </c:pt>
                <c:pt idx="13">
                  <c:v>12.8</c:v>
                </c:pt>
                <c:pt idx="14">
                  <c:v>12.1</c:v>
                </c:pt>
                <c:pt idx="15">
                  <c:v>13.9</c:v>
                </c:pt>
                <c:pt idx="16">
                  <c:v>12.9</c:v>
                </c:pt>
                <c:pt idx="17">
                  <c:v>11.1</c:v>
                </c:pt>
                <c:pt idx="18">
                  <c:v>10.4</c:v>
                </c:pt>
                <c:pt idx="19">
                  <c:v>10.7</c:v>
                </c:pt>
                <c:pt idx="20">
                  <c:v>10.3</c:v>
                </c:pt>
                <c:pt idx="21">
                  <c:v>7.8</c:v>
                </c:pt>
                <c:pt idx="22">
                  <c:v>10</c:v>
                </c:pt>
                <c:pt idx="23">
                  <c:v>10.7</c:v>
                </c:pt>
                <c:pt idx="24">
                  <c:v>12.8</c:v>
                </c:pt>
                <c:pt idx="25">
                  <c:v>11.2</c:v>
                </c:pt>
                <c:pt idx="26">
                  <c:v>10.6</c:v>
                </c:pt>
                <c:pt idx="27">
                  <c:v>9.9</c:v>
                </c:pt>
                <c:pt idx="28">
                  <c:v>10.9</c:v>
                </c:pt>
                <c:pt idx="29">
                  <c:v>8.9</c:v>
                </c:pt>
                <c:pt idx="30">
                  <c:v>9</c:v>
                </c:pt>
                <c:pt idx="31">
                  <c:v>9.4</c:v>
                </c:pt>
                <c:pt idx="32">
                  <c:v>10</c:v>
                </c:pt>
                <c:pt idx="33">
                  <c:v>9.6</c:v>
                </c:pt>
                <c:pt idx="34">
                  <c:v>9</c:v>
                </c:pt>
                <c:pt idx="35">
                  <c:v>9.1</c:v>
                </c:pt>
                <c:pt idx="36">
                  <c:v>9.4</c:v>
                </c:pt>
                <c:pt idx="37">
                  <c:v>8.1</c:v>
                </c:pt>
                <c:pt idx="38">
                  <c:v>8.1999999999999993</c:v>
                </c:pt>
                <c:pt idx="39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0C-4514-BF2C-5BFAC40C3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58793296"/>
        <c:axId val="-258792752"/>
      </c:lineChart>
      <c:catAx>
        <c:axId val="-25879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2752"/>
        <c:crosses val="autoZero"/>
        <c:auto val="1"/>
        <c:lblAlgn val="ctr"/>
        <c:lblOffset val="100"/>
        <c:noMultiLvlLbl val="0"/>
      </c:catAx>
      <c:valAx>
        <c:axId val="-258792752"/>
        <c:scaling>
          <c:orientation val="minMax"/>
          <c:max val="5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46397266379439"/>
          <c:y val="0.39360077165318152"/>
          <c:w val="0.78909721190511561"/>
          <c:h val="0.10639946269241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Broj registrovnih</a:t>
            </a:r>
            <a:r>
              <a:rPr lang="sr-Latn-RS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zaposlenih </a:t>
            </a:r>
            <a:endParaRPr 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Grafikon5!$C$5:$C$6</c:f>
              <c:strCache>
                <c:ptCount val="2"/>
                <c:pt idx="0">
                  <c:v>Javni sektor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Grafikon5!$A$7:$B$42</c:f>
              <c:strCache>
                <c:ptCount val="36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  <c:pt idx="30">
                  <c:v>Q3 2023</c:v>
                </c:pt>
                <c:pt idx="31">
                  <c:v>Q4 2023</c:v>
                </c:pt>
                <c:pt idx="32">
                  <c:v>Q1 2024</c:v>
                </c:pt>
                <c:pt idx="33">
                  <c:v>Q2 2024</c:v>
                </c:pt>
                <c:pt idx="34">
                  <c:v>Q3 2024</c:v>
                </c:pt>
                <c:pt idx="35">
                  <c:v>Q4 2024</c:v>
                </c:pt>
              </c:strCache>
            </c:strRef>
          </c:cat>
          <c:val>
            <c:numRef>
              <c:f>Grafikon5!$C$7:$C$42</c:f>
              <c:numCache>
                <c:formatCode>General</c:formatCode>
                <c:ptCount val="36"/>
                <c:pt idx="0">
                  <c:v>624792</c:v>
                </c:pt>
                <c:pt idx="1">
                  <c:v>624644</c:v>
                </c:pt>
                <c:pt idx="2">
                  <c:v>619601</c:v>
                </c:pt>
                <c:pt idx="3">
                  <c:v>618235</c:v>
                </c:pt>
                <c:pt idx="4">
                  <c:v>612510</c:v>
                </c:pt>
                <c:pt idx="5">
                  <c:v>615560</c:v>
                </c:pt>
                <c:pt idx="6">
                  <c:v>612593</c:v>
                </c:pt>
                <c:pt idx="7">
                  <c:v>610871</c:v>
                </c:pt>
                <c:pt idx="8">
                  <c:v>606344</c:v>
                </c:pt>
                <c:pt idx="9">
                  <c:v>607097</c:v>
                </c:pt>
                <c:pt idx="10">
                  <c:v>605652</c:v>
                </c:pt>
                <c:pt idx="11">
                  <c:v>605379</c:v>
                </c:pt>
                <c:pt idx="12">
                  <c:v>598493</c:v>
                </c:pt>
                <c:pt idx="13">
                  <c:v>599668</c:v>
                </c:pt>
                <c:pt idx="14">
                  <c:v>599247</c:v>
                </c:pt>
                <c:pt idx="15">
                  <c:v>602567</c:v>
                </c:pt>
                <c:pt idx="16">
                  <c:v>600685</c:v>
                </c:pt>
                <c:pt idx="17" formatCode="0">
                  <c:v>600638</c:v>
                </c:pt>
                <c:pt idx="18">
                  <c:v>598944</c:v>
                </c:pt>
                <c:pt idx="19">
                  <c:v>601946</c:v>
                </c:pt>
                <c:pt idx="20">
                  <c:v>602623</c:v>
                </c:pt>
                <c:pt idx="21">
                  <c:v>603894</c:v>
                </c:pt>
                <c:pt idx="22">
                  <c:v>602806</c:v>
                </c:pt>
                <c:pt idx="23">
                  <c:v>605947</c:v>
                </c:pt>
                <c:pt idx="24">
                  <c:v>607067</c:v>
                </c:pt>
                <c:pt idx="25">
                  <c:v>609146</c:v>
                </c:pt>
                <c:pt idx="26">
                  <c:v>608620</c:v>
                </c:pt>
                <c:pt idx="27">
                  <c:v>613689</c:v>
                </c:pt>
                <c:pt idx="28">
                  <c:v>612011</c:v>
                </c:pt>
                <c:pt idx="29">
                  <c:v>612984</c:v>
                </c:pt>
                <c:pt idx="30">
                  <c:v>609609</c:v>
                </c:pt>
                <c:pt idx="31">
                  <c:v>613990</c:v>
                </c:pt>
                <c:pt idx="32">
                  <c:v>614522</c:v>
                </c:pt>
                <c:pt idx="33">
                  <c:v>614879</c:v>
                </c:pt>
                <c:pt idx="34">
                  <c:v>612366</c:v>
                </c:pt>
                <c:pt idx="35">
                  <c:v>614824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4F-4911-8B44-1D4C31622A0F}"/>
            </c:ext>
          </c:extLst>
        </c:ser>
        <c:ser>
          <c:idx val="1"/>
          <c:order val="1"/>
          <c:tx>
            <c:strRef>
              <c:f>Grafikon5!$D$5:$D$6</c:f>
              <c:strCache>
                <c:ptCount val="2"/>
                <c:pt idx="0">
                  <c:v>Privatni sektor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Grafikon5!$A$7:$B$42</c:f>
              <c:strCache>
                <c:ptCount val="36"/>
                <c:pt idx="0">
                  <c:v>Q1 2016</c:v>
                </c:pt>
                <c:pt idx="1">
                  <c:v>Q2 2016</c:v>
                </c:pt>
                <c:pt idx="2">
                  <c:v>Q3 2016</c:v>
                </c:pt>
                <c:pt idx="3">
                  <c:v>Q4 2016</c:v>
                </c:pt>
                <c:pt idx="4">
                  <c:v>Q1 2017</c:v>
                </c:pt>
                <c:pt idx="5">
                  <c:v>Q2 2017</c:v>
                </c:pt>
                <c:pt idx="6">
                  <c:v>Q3 2017</c:v>
                </c:pt>
                <c:pt idx="7">
                  <c:v>Q4 2017</c:v>
                </c:pt>
                <c:pt idx="8">
                  <c:v>Q1 2018</c:v>
                </c:pt>
                <c:pt idx="9">
                  <c:v>Q2 2018</c:v>
                </c:pt>
                <c:pt idx="10">
                  <c:v>Q3 2018</c:v>
                </c:pt>
                <c:pt idx="11">
                  <c:v>Q4 2018</c:v>
                </c:pt>
                <c:pt idx="12">
                  <c:v>Q1 2019</c:v>
                </c:pt>
                <c:pt idx="13">
                  <c:v>Q2 2019</c:v>
                </c:pt>
                <c:pt idx="14">
                  <c:v>Q3 2019</c:v>
                </c:pt>
                <c:pt idx="15">
                  <c:v>Q4 2019</c:v>
                </c:pt>
                <c:pt idx="16">
                  <c:v>Q1 2020</c:v>
                </c:pt>
                <c:pt idx="17">
                  <c:v>Q2 2020</c:v>
                </c:pt>
                <c:pt idx="18">
                  <c:v>Q3 2020</c:v>
                </c:pt>
                <c:pt idx="19">
                  <c:v>Q4 2020</c:v>
                </c:pt>
                <c:pt idx="20">
                  <c:v>Q1 2021</c:v>
                </c:pt>
                <c:pt idx="21">
                  <c:v>Q2 2021</c:v>
                </c:pt>
                <c:pt idx="22">
                  <c:v>Q3 2021</c:v>
                </c:pt>
                <c:pt idx="23">
                  <c:v>Q4 2021</c:v>
                </c:pt>
                <c:pt idx="24">
                  <c:v>Q1 2022</c:v>
                </c:pt>
                <c:pt idx="25">
                  <c:v>Q2 2022</c:v>
                </c:pt>
                <c:pt idx="26">
                  <c:v>Q3 2022</c:v>
                </c:pt>
                <c:pt idx="27">
                  <c:v>Q4 2022</c:v>
                </c:pt>
                <c:pt idx="28">
                  <c:v>Q1 2023</c:v>
                </c:pt>
                <c:pt idx="29">
                  <c:v>Q2 2023</c:v>
                </c:pt>
                <c:pt idx="30">
                  <c:v>Q3 2023</c:v>
                </c:pt>
                <c:pt idx="31">
                  <c:v>Q4 2023</c:v>
                </c:pt>
                <c:pt idx="32">
                  <c:v>Q1 2024</c:v>
                </c:pt>
                <c:pt idx="33">
                  <c:v>Q2 2024</c:v>
                </c:pt>
                <c:pt idx="34">
                  <c:v>Q3 2024</c:v>
                </c:pt>
                <c:pt idx="35">
                  <c:v>Q4 2024</c:v>
                </c:pt>
              </c:strCache>
            </c:strRef>
          </c:cat>
          <c:val>
            <c:numRef>
              <c:f>Grafikon5!$D$7:$D$42</c:f>
              <c:numCache>
                <c:formatCode>General</c:formatCode>
                <c:ptCount val="36"/>
                <c:pt idx="0">
                  <c:v>1262535</c:v>
                </c:pt>
                <c:pt idx="1">
                  <c:v>1293970</c:v>
                </c:pt>
                <c:pt idx="2">
                  <c:v>1314801</c:v>
                </c:pt>
                <c:pt idx="3">
                  <c:v>1324136</c:v>
                </c:pt>
                <c:pt idx="4">
                  <c:v>1324493</c:v>
                </c:pt>
                <c:pt idx="5">
                  <c:v>1359748</c:v>
                </c:pt>
                <c:pt idx="6">
                  <c:v>1380520</c:v>
                </c:pt>
                <c:pt idx="7">
                  <c:v>1393135</c:v>
                </c:pt>
                <c:pt idx="8">
                  <c:v>1404731</c:v>
                </c:pt>
                <c:pt idx="9">
                  <c:v>1439923</c:v>
                </c:pt>
                <c:pt idx="10">
                  <c:v>1463624</c:v>
                </c:pt>
                <c:pt idx="11">
                  <c:v>1477435</c:v>
                </c:pt>
                <c:pt idx="12">
                  <c:v>1475044</c:v>
                </c:pt>
                <c:pt idx="13">
                  <c:v>1489212</c:v>
                </c:pt>
                <c:pt idx="14">
                  <c:v>1510253</c:v>
                </c:pt>
                <c:pt idx="15">
                  <c:v>1530582</c:v>
                </c:pt>
                <c:pt idx="16">
                  <c:v>1517264</c:v>
                </c:pt>
                <c:pt idx="17" formatCode="0">
                  <c:v>1529434</c:v>
                </c:pt>
                <c:pt idx="18">
                  <c:v>1560360</c:v>
                </c:pt>
                <c:pt idx="19">
                  <c:v>1587126</c:v>
                </c:pt>
                <c:pt idx="20">
                  <c:v>1582586</c:v>
                </c:pt>
                <c:pt idx="21">
                  <c:v>1604889</c:v>
                </c:pt>
                <c:pt idx="22">
                  <c:v>1624442</c:v>
                </c:pt>
                <c:pt idx="23">
                  <c:v>1623335</c:v>
                </c:pt>
                <c:pt idx="24">
                  <c:v>1619193</c:v>
                </c:pt>
                <c:pt idx="25">
                  <c:v>1638711</c:v>
                </c:pt>
                <c:pt idx="26">
                  <c:v>1644662</c:v>
                </c:pt>
                <c:pt idx="27">
                  <c:v>1672806</c:v>
                </c:pt>
                <c:pt idx="28">
                  <c:v>1682342</c:v>
                </c:pt>
                <c:pt idx="29">
                  <c:v>1696899</c:v>
                </c:pt>
                <c:pt idx="30">
                  <c:v>1698124</c:v>
                </c:pt>
                <c:pt idx="31">
                  <c:v>1701863</c:v>
                </c:pt>
                <c:pt idx="32">
                  <c:v>1699149</c:v>
                </c:pt>
                <c:pt idx="33">
                  <c:v>1702388</c:v>
                </c:pt>
                <c:pt idx="34">
                  <c:v>1704388</c:v>
                </c:pt>
                <c:pt idx="35">
                  <c:v>1715626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4F-4911-8B44-1D4C31622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58802544"/>
        <c:axId val="-25880526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Grafikon5!$F$6</c15:sqref>
                        </c15:formulaRef>
                      </c:ext>
                    </c:extLst>
                    <c:strCache>
                      <c:ptCount val="1"/>
                      <c:pt idx="0">
                        <c:v>Javni sektor</c:v>
                      </c:pt>
                    </c:strCache>
                  </c:strRef>
                </c:tx>
                <c:spPr>
                  <a:ln w="28575" cap="rnd" cmpd="sng">
                    <a:solidFill>
                      <a:schemeClr val="tx1"/>
                    </a:solidFill>
                    <a:prstDash val="dash"/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Grafikon5!$A$7:$B$16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Grafikon5!$F$7:$F$16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-1.9657742096569786E-2</c:v>
                      </c:pt>
                      <c:pt idx="5" formatCode="0.0%">
                        <c:v>-1.4542683512528742E-2</c:v>
                      </c:pt>
                      <c:pt idx="6" formatCode="0.0%">
                        <c:v>-1.1310504663485044E-2</c:v>
                      </c:pt>
                      <c:pt idx="7" formatCode="0.0%">
                        <c:v>-1.1911328216616668E-2</c:v>
                      </c:pt>
                      <c:pt idx="8" formatCode="0.0%">
                        <c:v>-1.0066774420009472E-2</c:v>
                      </c:pt>
                      <c:pt idx="9" formatCode="0.0%">
                        <c:v>-1.3748456689843369E-2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94F-4911-8B44-1D4C31622A0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Grafikon5!$G$6</c15:sqref>
                        </c15:formulaRef>
                      </c:ext>
                    </c:extLst>
                    <c:strCache>
                      <c:ptCount val="1"/>
                      <c:pt idx="0">
                        <c:v>Privatni sektor</c:v>
                      </c:pt>
                    </c:strCache>
                  </c:strRef>
                </c:tx>
                <c:spPr>
                  <a:ln w="28575" cap="rnd">
                    <a:solidFill>
                      <a:schemeClr val="dk1">
                        <a:tint val="985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Grafikon5!$A$7:$B$16</c15:sqref>
                        </c15:formulaRef>
                      </c:ext>
                    </c:extLst>
                    <c:strCache>
                      <c:ptCount val="10"/>
                      <c:pt idx="0">
                        <c:v>Q1 2016</c:v>
                      </c:pt>
                      <c:pt idx="1">
                        <c:v>Q2 2016</c:v>
                      </c:pt>
                      <c:pt idx="2">
                        <c:v>Q3 2016</c:v>
                      </c:pt>
                      <c:pt idx="3">
                        <c:v>Q4 2016</c:v>
                      </c:pt>
                      <c:pt idx="4">
                        <c:v>Q1 2017</c:v>
                      </c:pt>
                      <c:pt idx="5">
                        <c:v>Q2 2017</c:v>
                      </c:pt>
                      <c:pt idx="6">
                        <c:v>Q3 2017</c:v>
                      </c:pt>
                      <c:pt idx="7">
                        <c:v>Q4 2017</c:v>
                      </c:pt>
                      <c:pt idx="8">
                        <c:v>Q1 2018</c:v>
                      </c:pt>
                      <c:pt idx="9">
                        <c:v>Q2 2018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Grafikon5!$G$7:$G$16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4" formatCode="0.0%">
                        <c:v>4.9074283089181714E-2</c:v>
                      </c:pt>
                      <c:pt idx="5" formatCode="0.0%">
                        <c:v>5.0834254271737267E-2</c:v>
                      </c:pt>
                      <c:pt idx="6" formatCode="0.0%">
                        <c:v>4.9983989972627096E-2</c:v>
                      </c:pt>
                      <c:pt idx="7" formatCode="0.0%">
                        <c:v>5.2108695783514625E-2</c:v>
                      </c:pt>
                      <c:pt idx="8" formatCode="0.0%">
                        <c:v>6.0580161616558215E-2</c:v>
                      </c:pt>
                      <c:pt idx="9" formatCode="0.0%">
                        <c:v>5.8963131403760194E-2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94F-4911-8B44-1D4C31622A0F}"/>
                  </c:ext>
                </c:extLst>
              </c15:ser>
            </c15:filteredLineSeries>
          </c:ext>
        </c:extLst>
      </c:lineChart>
      <c:catAx>
        <c:axId val="-25880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5264"/>
        <c:crosses val="autoZero"/>
        <c:auto val="1"/>
        <c:lblAlgn val="ctr"/>
        <c:lblOffset val="100"/>
        <c:noMultiLvlLbl val="0"/>
      </c:catAx>
      <c:valAx>
        <c:axId val="-258805264"/>
        <c:scaling>
          <c:orientation val="minMax"/>
          <c:max val="1700000.0000000002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80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Zaposlenost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delatnostima 2024:2019,</a:t>
            </a:r>
            <a:r>
              <a:rPr lang="sr-Latn-RS" sz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%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Zaposlenost, stopa rasta</c:v>
          </c:tx>
          <c:spPr>
            <a:solidFill>
              <a:srgbClr val="0070C0"/>
            </a:solidFill>
            <a:ln w="19050">
              <a:solidFill>
                <a:schemeClr val="accent4"/>
              </a:solidFill>
            </a:ln>
            <a:effectLst/>
          </c:spPr>
          <c:invertIfNegative val="0"/>
          <c:cat>
            <c:strRef>
              <c:f>Grafikon3!$K$5:$K$24</c:f>
              <c:strCache>
                <c:ptCount val="20"/>
                <c:pt idx="0">
                  <c:v>Ukupno</c:v>
                </c:pt>
                <c:pt idx="1">
                  <c:v>polj</c:v>
                </c:pt>
                <c:pt idx="2">
                  <c:v>rud</c:v>
                </c:pt>
                <c:pt idx="3">
                  <c:v>pr.ind</c:v>
                </c:pt>
                <c:pt idx="4">
                  <c:v>energ</c:v>
                </c:pt>
                <c:pt idx="5">
                  <c:v>vodop</c:v>
                </c:pt>
                <c:pt idx="6">
                  <c:v>građ</c:v>
                </c:pt>
                <c:pt idx="7">
                  <c:v>trg</c:v>
                </c:pt>
                <c:pt idx="8">
                  <c:v>saob</c:v>
                </c:pt>
                <c:pt idx="9">
                  <c:v>ugost</c:v>
                </c:pt>
                <c:pt idx="10">
                  <c:v>IT i tel</c:v>
                </c:pt>
                <c:pt idx="11">
                  <c:v>fin</c:v>
                </c:pt>
                <c:pt idx="12">
                  <c:v>nekr</c:v>
                </c:pt>
                <c:pt idx="13">
                  <c:v>int. Usl.</c:v>
                </c:pt>
                <c:pt idx="14">
                  <c:v>adm</c:v>
                </c:pt>
                <c:pt idx="15">
                  <c:v>drzava</c:v>
                </c:pt>
                <c:pt idx="16">
                  <c:v>obraz</c:v>
                </c:pt>
                <c:pt idx="17">
                  <c:v>zdrav</c:v>
                </c:pt>
                <c:pt idx="18">
                  <c:v>zab. i rek</c:v>
                </c:pt>
                <c:pt idx="19">
                  <c:v>ost.usl.</c:v>
                </c:pt>
              </c:strCache>
            </c:strRef>
          </c:cat>
          <c:val>
            <c:numRef>
              <c:f>Grafikon3!$J$5:$J$24</c:f>
              <c:numCache>
                <c:formatCode>0%</c:formatCode>
                <c:ptCount val="20"/>
                <c:pt idx="0">
                  <c:v>0.10387447192574761</c:v>
                </c:pt>
                <c:pt idx="1">
                  <c:v>-0.13373279352226719</c:v>
                </c:pt>
                <c:pt idx="2">
                  <c:v>0.1844626572780792</c:v>
                </c:pt>
                <c:pt idx="3">
                  <c:v>8.3307407641081133E-2</c:v>
                </c:pt>
                <c:pt idx="4">
                  <c:v>-5.6159907745531479E-2</c:v>
                </c:pt>
                <c:pt idx="5">
                  <c:v>1.120723554856462E-2</c:v>
                </c:pt>
                <c:pt idx="6">
                  <c:v>0.21559368227801379</c:v>
                </c:pt>
                <c:pt idx="7">
                  <c:v>4.9590009603904583E-2</c:v>
                </c:pt>
                <c:pt idx="8">
                  <c:v>9.5037225013864912E-2</c:v>
                </c:pt>
                <c:pt idx="9">
                  <c:v>0.16345092712742093</c:v>
                </c:pt>
                <c:pt idx="10">
                  <c:v>0.65818526696403423</c:v>
                </c:pt>
                <c:pt idx="11">
                  <c:v>-1.8335651896280392E-2</c:v>
                </c:pt>
                <c:pt idx="12">
                  <c:v>0.35260115606936426</c:v>
                </c:pt>
                <c:pt idx="13">
                  <c:v>0.31110295130123466</c:v>
                </c:pt>
                <c:pt idx="14">
                  <c:v>-1.1535107051420357E-2</c:v>
                </c:pt>
                <c:pt idx="15">
                  <c:v>1.7788733378654165E-4</c:v>
                </c:pt>
                <c:pt idx="16">
                  <c:v>3.5070804871210948E-2</c:v>
                </c:pt>
                <c:pt idx="17">
                  <c:v>0.13212464950293135</c:v>
                </c:pt>
                <c:pt idx="18">
                  <c:v>0.21579450744637252</c:v>
                </c:pt>
                <c:pt idx="19">
                  <c:v>7.9247407685450133E-2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AE-4EAA-A925-58B00162F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58797104"/>
        <c:axId val="-258798736"/>
      </c:barChart>
      <c:catAx>
        <c:axId val="-2587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258798736"/>
        <c:crosses val="autoZero"/>
        <c:auto val="1"/>
        <c:lblAlgn val="ctr"/>
        <c:lblOffset val="100"/>
        <c:noMultiLvlLbl val="0"/>
      </c:catAx>
      <c:valAx>
        <c:axId val="-2587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87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0.12745</cdr:x>
      <cdr:y>0.03226</cdr:y>
    </cdr:from>
    <cdr:to>
      <cdr:x>1</cdr:x>
      <cdr:y>0.13702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713" y="76199"/>
          <a:ext cx="3523887" cy="247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Desezonirani indeksi industrijske proizvodnje</a:t>
          </a:r>
          <a:endParaRPr lang="en-GB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0.47253</cdr:x>
      <cdr:y>0.4689</cdr:y>
    </cdr:from>
    <cdr:to>
      <cdr:x>0.75262</cdr:x>
      <cdr:y>0.52099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38133" y="1760355"/>
          <a:ext cx="1563745" cy="195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100" b="1">
              <a:solidFill>
                <a:srgbClr val="0070C0"/>
              </a:solidFill>
            </a:rPr>
            <a:t>referentna stopa</a:t>
          </a:r>
        </a:p>
      </cdr:txBody>
    </cdr:sp>
  </cdr:relSizeAnchor>
  <cdr:relSizeAnchor xmlns:cdr="http://schemas.openxmlformats.org/drawingml/2006/chartDrawing">
    <cdr:from>
      <cdr:x>0.71777</cdr:x>
      <cdr:y>0.35795</cdr:y>
    </cdr:from>
    <cdr:to>
      <cdr:x>0.84276</cdr:x>
      <cdr:y>0.42305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07333" y="1343837"/>
          <a:ext cx="697820" cy="24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>
              <a:solidFill>
                <a:srgbClr val="6CA52D"/>
              </a:solidFill>
            </a:rPr>
            <a:t>inflacija</a:t>
          </a:r>
        </a:p>
      </cdr:txBody>
    </cdr:sp>
  </cdr:relSizeAnchor>
  <cdr:relSizeAnchor xmlns:cdr="http://schemas.openxmlformats.org/drawingml/2006/chartDrawing">
    <cdr:from>
      <cdr:x>0.18868</cdr:x>
      <cdr:y>0</cdr:y>
    </cdr:from>
    <cdr:to>
      <cdr:x>0.9434</cdr:x>
      <cdr:y>0.12118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762000" y="-1600201"/>
          <a:ext cx="3048012" cy="2770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Inflacija i referentna stopa NBS 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0.05214</cdr:x>
      <cdr:y>0.0241</cdr:y>
    </cdr:from>
    <cdr:to>
      <cdr:x>1</cdr:x>
      <cdr:y>0.15746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4796" y="50801"/>
          <a:ext cx="3978613" cy="281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342900" lvl="0" indent="-342900">
            <a:spcBef>
              <a:spcPct val="20000"/>
            </a:spcBef>
            <a:defRPr/>
          </a:pPr>
          <a:r>
            <a:rPr lang="sr-Latn-RS" sz="1200" dirty="0">
              <a:latin typeface="Arial" panose="020B0604020202020204" pitchFamily="34" charset="0"/>
              <a:cs typeface="Arial" panose="020B0604020202020204" pitchFamily="34" charset="0"/>
            </a:rPr>
            <a:t>Promena stanja kredita privatnom sektoru, milioni evra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0.81132</cdr:x>
      <cdr:y>0.19631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FE5635AF-49FA-8460-E7B3-5E353D2C5A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276600" cy="38674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0.07548</cdr:x>
      <cdr:y>0.03571</cdr:y>
    </cdr:from>
    <cdr:to>
      <cdr:x>1</cdr:x>
      <cdr:y>0.16555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04834" y="76201"/>
          <a:ext cx="3733766" cy="2770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Kretanje stope zaposlenosti i stope nezaposlenosti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0.16981</cdr:x>
      <cdr:y>0</cdr:y>
    </cdr:from>
    <cdr:to>
      <cdr:x>0.68616</cdr:x>
      <cdr:y>0.14945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0"/>
          <a:ext cx="2085340" cy="330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err="1">
              <a:cs typeface="Times New Roman" pitchFamily="18" charset="0"/>
            </a:rPr>
            <a:t>Realne</a:t>
          </a:r>
          <a:r>
            <a:rPr lang="en-US" sz="1200" dirty="0">
              <a:cs typeface="Times New Roman" pitchFamily="18" charset="0"/>
            </a:rPr>
            <a:t> </a:t>
          </a:r>
          <a:r>
            <a:rPr lang="en-US" sz="1200" dirty="0" err="1">
              <a:cs typeface="Times New Roman" pitchFamily="18" charset="0"/>
            </a:rPr>
            <a:t>zarade</a:t>
          </a:r>
          <a:r>
            <a:rPr lang="en-US" sz="1200" dirty="0">
              <a:cs typeface="Times New Roman" pitchFamily="18" charset="0"/>
            </a:rPr>
            <a:t> 20</a:t>
          </a:r>
          <a:r>
            <a:rPr lang="sr-Latn-RS" sz="1200" dirty="0">
              <a:cs typeface="Times New Roman" pitchFamily="18" charset="0"/>
            </a:rPr>
            <a:t>11</a:t>
          </a:r>
          <a:r>
            <a:rPr lang="en-US" sz="1200" dirty="0">
              <a:cs typeface="Times New Roman" pitchFamily="18" charset="0"/>
            </a:rPr>
            <a:t>g=100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0.2509</cdr:x>
      <cdr:y>0.07089</cdr:y>
    </cdr:from>
    <cdr:to>
      <cdr:x>1</cdr:x>
      <cdr:y>0.14826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64085" y="172859"/>
          <a:ext cx="3025315" cy="188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Tekući i spoljotrgovinski deficit, % BDP</a:t>
          </a:r>
          <a:endParaRPr lang="en-GB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0.23699</cdr:x>
      <cdr:y>0.04326</cdr:y>
    </cdr:from>
    <cdr:to>
      <cdr:x>0.97051</cdr:x>
      <cdr:y>0.17659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7094" y="105477"/>
          <a:ext cx="2962402" cy="325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100" dirty="0"/>
            <a:t>Indeks odnosa razmene, jul 2012g.=100</a:t>
          </a:r>
          <a:endParaRPr lang="en-GB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0.28302</cdr:x>
      <cdr:y>0</cdr:y>
    </cdr:from>
    <cdr:to>
      <cdr:x>0.67925</cdr:x>
      <cdr:y>0.11726</cdr:y>
    </cdr:to>
    <cdr:sp macro="" textlink="">
      <cdr:nvSpPr>
        <cdr:cNvPr id="2" name="TextBox 6"/>
        <cdr:cNvSpPr txBox="1"/>
      </cdr:nvSpPr>
      <cdr:spPr>
        <a:xfrm xmlns:a="http://schemas.openxmlformats.org/drawingml/2006/main">
          <a:off x="1143000" y="0"/>
          <a:ext cx="16002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Fiskalni bilans % BDP</a:t>
          </a:r>
          <a:endParaRPr lang="en-GB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0.11565</cdr:x>
      <cdr:y>0.02222</cdr:y>
    </cdr:from>
    <cdr:to>
      <cdr:x>0.91156</cdr:x>
      <cdr:y>0.14339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31798" y="50801"/>
          <a:ext cx="2971800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/>
            <a:t>Konsolidovani prihodi i rashodi, kao % BDP</a:t>
          </a:r>
          <a:endParaRPr lang="en-GB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0.27382</cdr:x>
      <cdr:y>0.06133</cdr:y>
    </cdr:from>
    <cdr:to>
      <cdr:x>0.27538</cdr:x>
      <cdr:y>0.75415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8CD768D-3C8D-2160-4C91-0C033B0819D7}"/>
            </a:ext>
          </a:extLst>
        </cdr:cNvPr>
        <cdr:cNvCxnSpPr/>
      </cdr:nvCxnSpPr>
      <cdr:spPr>
        <a:xfrm xmlns:a="http://schemas.openxmlformats.org/drawingml/2006/main" flipH="1">
          <a:off x="1604962" y="180543"/>
          <a:ext cx="9113" cy="223404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0.56825</cdr:x>
      <cdr:y>0.05969</cdr:y>
    </cdr:from>
    <cdr:to>
      <cdr:x>0.56826</cdr:x>
      <cdr:y>0.76088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7DEFA27F-D7BD-0295-AC70-D92619DD0220}"/>
            </a:ext>
          </a:extLst>
        </cdr:cNvPr>
        <cdr:cNvCxnSpPr/>
      </cdr:nvCxnSpPr>
      <cdr:spPr>
        <a:xfrm xmlns:a="http://schemas.openxmlformats.org/drawingml/2006/main" flipH="1">
          <a:off x="3309938" y="174546"/>
          <a:ext cx="59" cy="22638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0.86377</cdr:x>
      <cdr:y>0.04769</cdr:y>
    </cdr:from>
    <cdr:to>
      <cdr:x>0.86629</cdr:x>
      <cdr:y>0.76004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FB662FF0-2BF6-C29E-52D5-BCACCD9B96F3}"/>
            </a:ext>
          </a:extLst>
        </cdr:cNvPr>
        <cdr:cNvCxnSpPr/>
      </cdr:nvCxnSpPr>
      <cdr:spPr>
        <a:xfrm xmlns:a="http://schemas.openxmlformats.org/drawingml/2006/main" flipH="1">
          <a:off x="5026937" y="136957"/>
          <a:ext cx="14666" cy="229875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0.08283</cdr:x>
      <cdr:y>0.02083</cdr:y>
    </cdr:from>
    <cdr:to>
      <cdr:x>0.79245</cdr:x>
      <cdr:y>0.13443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334523" y="50800"/>
          <a:ext cx="2865877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r-Latn-R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Realni rast javnih prihoda, međugod. u %</a:t>
          </a:r>
          <a:endParaRPr lang="en-GB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0.19491</cdr:x>
      <cdr:y>0.06806</cdr:y>
    </cdr:from>
    <cdr:to>
      <cdr:x>0.19623</cdr:x>
      <cdr:y>0.8264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793E1545-EFFF-9C81-E169-947FC5068F42}"/>
            </a:ext>
          </a:extLst>
        </cdr:cNvPr>
        <cdr:cNvCxnSpPr/>
      </cdr:nvCxnSpPr>
      <cdr:spPr>
        <a:xfrm xmlns:a="http://schemas.openxmlformats.org/drawingml/2006/main" flipH="1">
          <a:off x="1140396" y="215745"/>
          <a:ext cx="9140" cy="240387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0.84342</cdr:x>
      <cdr:y>0.06516</cdr:y>
    </cdr:from>
    <cdr:to>
      <cdr:x>0.8467</cdr:x>
      <cdr:y>0.8264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2E4CF2ED-4C9D-5833-DF14-BAF36BC55FF8}"/>
            </a:ext>
          </a:extLst>
        </cdr:cNvPr>
        <cdr:cNvCxnSpPr/>
      </cdr:nvCxnSpPr>
      <cdr:spPr>
        <a:xfrm xmlns:a="http://schemas.openxmlformats.org/drawingml/2006/main" flipH="1">
          <a:off x="4196443" y="144177"/>
          <a:ext cx="11387" cy="22125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0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30" y="10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8BCD1AD0-554C-4430-815D-7F06624027E1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432228"/>
            <a:ext cx="2946448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30" y="9432228"/>
            <a:ext cx="2944869" cy="496016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5EB88924-5EE5-49CF-9CD7-46AC3AED6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7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7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/>
          <a:lstStyle>
            <a:lvl1pPr algn="r">
              <a:defRPr sz="1200"/>
            </a:lvl1pPr>
          </a:lstStyle>
          <a:p>
            <a:fld id="{5438C5D9-579A-4C11-94F1-C18EBED6A766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5" tIns="45417" rIns="90835" bIns="454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5"/>
          </a:xfrm>
          <a:prstGeom prst="rect">
            <a:avLst/>
          </a:prstGeom>
        </p:spPr>
        <p:txBody>
          <a:bodyPr vert="horz" lIns="90835" tIns="45417" rIns="90835" bIns="454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31608"/>
            <a:ext cx="2945659" cy="496491"/>
          </a:xfrm>
          <a:prstGeom prst="rect">
            <a:avLst/>
          </a:prstGeom>
        </p:spPr>
        <p:txBody>
          <a:bodyPr vert="horz" lIns="90835" tIns="45417" rIns="90835" bIns="45417" rtlCol="0" anchor="b"/>
          <a:lstStyle>
            <a:lvl1pPr algn="r">
              <a:defRPr sz="1200"/>
            </a:lvl1pPr>
          </a:lstStyle>
          <a:p>
            <a:fld id="{60396250-CD69-4128-A88A-D5A62B61DF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17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96250-CD69-4128-A88A-D5A62B61DF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37E3-632A-4ACF-976F-89A4BF18E3B1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DDA5-5A76-46A7-9A34-F2EB761C2761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376D-12DB-44E3-9745-6DC28FE02E38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162D-121F-45F0-BF2B-B9D543A3CCFA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7ED64-AE59-4AE2-B4CC-C34DEFC01573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021D-C04B-4934-8823-C7AD1B971EDE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C5AF-2678-4EBA-94F2-9A5FEBF39E2D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0B6A-C987-4D24-B467-406CDB243946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527-DF48-465B-93F8-D1E707FA3333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D4B08-1882-443F-B8B2-4E57986FD4E3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F845E-2972-4B3C-9030-6F49C0A8C13D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99159-95A0-43BF-BA4D-3761060E5702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F574D-3BA4-4D96-967C-501494E42AC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8343" y="4967846"/>
            <a:ext cx="7772400" cy="1470025"/>
          </a:xfrm>
        </p:spPr>
        <p:txBody>
          <a:bodyPr/>
          <a:lstStyle/>
          <a:p>
            <a:r>
              <a:rPr lang="sr-Latn-RS" noProof="0" dirty="0">
                <a:latin typeface="+mn-lt"/>
              </a:rPr>
              <a:t>Prezentacija QM79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r="66043"/>
          <a:stretch/>
        </p:blipFill>
        <p:spPr>
          <a:xfrm>
            <a:off x="4267200" y="6035740"/>
            <a:ext cx="1085681" cy="61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03825"/>
            <a:ext cx="1778943" cy="492197"/>
          </a:xfrm>
          <a:prstGeom prst="rect">
            <a:avLst/>
          </a:prstGeom>
        </p:spPr>
      </p:pic>
      <p:pic>
        <p:nvPicPr>
          <p:cNvPr id="7" name="Picture 6" descr="Ekof logo - bela pozadina horizontalno, latinica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382418"/>
            <a:ext cx="3289778" cy="735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F089C-6A0E-09AC-4FEE-A56CE9CBAC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4" y="1117431"/>
            <a:ext cx="3015317" cy="426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8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4F81BD"/>
                </a:solidFill>
                <a:cs typeface="Times New Roman" panose="02020603050405020304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U poslednjih pet godina značajno se menja struktura zaposlenosti po privrednim delatnostima:</a:t>
            </a:r>
          </a:p>
          <a:p>
            <a:pPr lvl="1"/>
            <a:r>
              <a:rPr lang="sr-Latn-RS" dirty="0"/>
              <a:t>visok rast u autoindistriji, IT i telekom., nekretninama, građev. intelektualnim uslugama, rudarstvu, zabavi i rekreaciji,..</a:t>
            </a:r>
          </a:p>
          <a:p>
            <a:pPr lvl="1"/>
            <a:r>
              <a:rPr lang="sr-Latn-RS" dirty="0"/>
              <a:t>stagnira u vodoprivredi, trgovini, državnoj upravi, obrazovanju, ...</a:t>
            </a:r>
          </a:p>
          <a:p>
            <a:pPr lvl="1"/>
            <a:r>
              <a:rPr lang="sr-Latn-RS" dirty="0"/>
              <a:t>opada  u energetici i finansijskom sektoru</a:t>
            </a:r>
          </a:p>
          <a:p>
            <a:endParaRPr lang="sr-Latn-RS" dirty="0"/>
          </a:p>
          <a:p>
            <a:r>
              <a:rPr lang="sr-Latn-RS" dirty="0"/>
              <a:t>Značajno se menjao broj zaposlenih u industrijskim delatnostima u poslednjih 14 godina</a:t>
            </a:r>
          </a:p>
          <a:p>
            <a:pPr lvl="1"/>
            <a:r>
              <a:rPr lang="sr-Latn-RS" dirty="0"/>
              <a:t>visok rast u autoindustriji, proizvodnji  guma i plastike  </a:t>
            </a:r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U većem broju delatnosti zaposlenost raste od 2010-19., potom opada</a:t>
            </a:r>
          </a:p>
          <a:p>
            <a:pPr lvl="1"/>
            <a:r>
              <a:rPr lang="sr-Latn-RS" dirty="0"/>
              <a:t>tekstil, odeća i obuća, koža, drvna industrsija, električna oprema </a:t>
            </a:r>
          </a:p>
          <a:p>
            <a:pPr lvl="1"/>
            <a:r>
              <a:rPr lang="sr-Latn-RS" dirty="0"/>
              <a:t>uglavnom su u pitanju niskoproduktivne delatnosti, koje ne mogu da izdrže rast troškova poslovanja u Srbiji  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409B0C-F636-485B-8EEE-4ACDBC414F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9623221"/>
              </p:ext>
            </p:extLst>
          </p:nvPr>
        </p:nvGraphicFramePr>
        <p:xfrm>
          <a:off x="4648200" y="1600201"/>
          <a:ext cx="4038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9C3C850-8310-EE0B-415B-BDEEB01CB4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5550409"/>
              </p:ext>
            </p:extLst>
          </p:nvPr>
        </p:nvGraphicFramePr>
        <p:xfrm>
          <a:off x="4648200" y="3968858"/>
          <a:ext cx="4578974" cy="275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34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4F81BD"/>
                </a:solidFill>
                <a:cs typeface="Times New Roman" panose="02020603050405020304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Realne zarade u 2024. su povećane za 9,1%</a:t>
            </a:r>
          </a:p>
          <a:p>
            <a:pPr lvl="1"/>
            <a:r>
              <a:rPr lang="sr-Latn-RS" dirty="0"/>
              <a:t>na nivou  godine zarade u javnom i privatnom sektoru su imale sličan rast, ali se kretanje unutar godine znatno razlikuje</a:t>
            </a:r>
          </a:p>
          <a:p>
            <a:r>
              <a:rPr lang="sr-Latn-RS" dirty="0"/>
              <a:t>Rast je relativno ujednačen po privrednim delatnostima</a:t>
            </a:r>
          </a:p>
          <a:p>
            <a:r>
              <a:rPr lang="sr-Latn-RS" dirty="0"/>
              <a:t>U januaru nastavljen visok realni rast zarada (7,2%)</a:t>
            </a:r>
          </a:p>
          <a:p>
            <a:r>
              <a:rPr lang="sr-Latn-RS" dirty="0"/>
              <a:t>Produktivnost rada je u 2024 značajno porasla (3,3%),  ali su realne zarade rasle znatno više (9,1%) </a:t>
            </a:r>
          </a:p>
          <a:p>
            <a:pPr lvl="1"/>
            <a:r>
              <a:rPr lang="sr-Latn-RS" dirty="0"/>
              <a:t>pa su jedinični troškovi rada (JTR) veći za 5,6%</a:t>
            </a:r>
          </a:p>
          <a:p>
            <a:endParaRPr lang="sr-Latn-RS" dirty="0"/>
          </a:p>
          <a:p>
            <a:r>
              <a:rPr lang="sr-Latn-RS" dirty="0"/>
              <a:t>JTR su u poslednjih šest godina porasli za 27,5% </a:t>
            </a:r>
          </a:p>
          <a:p>
            <a:pPr lvl="1"/>
            <a:r>
              <a:rPr lang="sr-Latn-RS" dirty="0"/>
              <a:t>ovim je prilično izvesno smanjena cenovna konkurenost privrede, a jače troškovni pritisal na inflaciju</a:t>
            </a:r>
          </a:p>
          <a:p>
            <a:endParaRPr lang="sr-Latn-RS" dirty="0"/>
          </a:p>
          <a:p>
            <a:r>
              <a:rPr lang="sr-Latn-RS" dirty="0"/>
              <a:t>Nastavak rasta JTR  dovodi u pitanje održivost pozitivnih trendova na tržištu rada</a:t>
            </a:r>
          </a:p>
          <a:p>
            <a:pPr lvl="1"/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FA82CE-6B31-4235-B6EE-5C00DE9C14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5703305"/>
              </p:ext>
            </p:extLst>
          </p:nvPr>
        </p:nvGraphicFramePr>
        <p:xfrm>
          <a:off x="4648200" y="1600200"/>
          <a:ext cx="4038600" cy="2209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403882"/>
              </p:ext>
            </p:extLst>
          </p:nvPr>
        </p:nvGraphicFramePr>
        <p:xfrm>
          <a:off x="4572000" y="39925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509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U 2024. značajno je povećan deficit tekućeg bilansa, naročito u drugoj polovini godine</a:t>
            </a:r>
          </a:p>
          <a:p>
            <a:endParaRPr lang="sr-Latn-RS" dirty="0"/>
          </a:p>
          <a:p>
            <a:r>
              <a:rPr lang="sr-Latn-RS" dirty="0"/>
              <a:t>Deficit je iznosio  6,3 % BDP, što je 2,5 puta više nego prethodne godine</a:t>
            </a:r>
          </a:p>
          <a:p>
            <a:endParaRPr lang="sr-Latn-RS" dirty="0"/>
          </a:p>
          <a:p>
            <a:r>
              <a:rPr lang="sr-Latn-RS" dirty="0"/>
              <a:t>Trgovinski deficit je povećan za 1,8 pp BDP</a:t>
            </a:r>
          </a:p>
          <a:p>
            <a:pPr lvl="1"/>
            <a:r>
              <a:rPr lang="sr-Latn-RS" dirty="0"/>
              <a:t>robni defcit je povećan za 1 pp BDP, </a:t>
            </a:r>
          </a:p>
          <a:p>
            <a:pPr lvl="1"/>
            <a:r>
              <a:rPr lang="sr-Latn-RS" dirty="0"/>
              <a:t>suficit u uslugama smanjen za 0,8pp BDP</a:t>
            </a:r>
          </a:p>
          <a:p>
            <a:endParaRPr lang="sr-Latn-RS" dirty="0"/>
          </a:p>
          <a:p>
            <a:r>
              <a:rPr lang="sr-Latn-RS" dirty="0"/>
              <a:t>Deficit je najviše povećan</a:t>
            </a:r>
          </a:p>
          <a:p>
            <a:pPr lvl="1"/>
            <a:r>
              <a:rPr lang="sr-Latn-RS" dirty="0"/>
              <a:t>po proizvodima: kod proizvoda za tekuću potrošnju  i kapitalnih  proizvoda,</a:t>
            </a:r>
          </a:p>
          <a:p>
            <a:pPr lvl="1"/>
            <a:r>
              <a:rPr lang="sr-Latn-RS" dirty="0"/>
              <a:t>po zemljama: sa Kinom i Turskom</a:t>
            </a:r>
          </a:p>
          <a:p>
            <a:endParaRPr lang="sr-Latn-RS" dirty="0"/>
          </a:p>
          <a:p>
            <a:r>
              <a:rPr lang="sr-Latn-RS" dirty="0"/>
              <a:t>Rast  trgovinskog i tekućeg deficita se nastavlja u januaru ove godine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064098"/>
              </p:ext>
            </p:extLst>
          </p:nvPr>
        </p:nvGraphicFramePr>
        <p:xfrm>
          <a:off x="4648200" y="4024008"/>
          <a:ext cx="4343400" cy="21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7317091"/>
              </p:ext>
            </p:extLst>
          </p:nvPr>
        </p:nvGraphicFramePr>
        <p:xfrm>
          <a:off x="4648200" y="1295400"/>
          <a:ext cx="4038600" cy="2438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91200" y="39624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Izvoz, uvoz i robni deficit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82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Spoljnoekonomski odnosi –tekuće transakcije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1381"/>
          </a:xfrm>
        </p:spPr>
        <p:txBody>
          <a:bodyPr>
            <a:normAutofit fontScale="55000" lnSpcReduction="20000"/>
          </a:bodyPr>
          <a:lstStyle/>
          <a:p>
            <a:r>
              <a:rPr lang="sr-Latn-RS" dirty="0"/>
              <a:t>Povećanju deficita  tekućeg planog bilansa doprineli su i </a:t>
            </a:r>
          </a:p>
          <a:p>
            <a:pPr lvl="1"/>
            <a:r>
              <a:rPr lang="sr-Latn-RS" dirty="0"/>
              <a:t>rast  deficita primarnog dohotaka za 1,1 pp BDP (1,3 mlrd evra)</a:t>
            </a:r>
          </a:p>
          <a:p>
            <a:pPr lvl="1"/>
            <a:r>
              <a:rPr lang="sr-Latn-RS" dirty="0"/>
              <a:t>smanjenje suficita sekundarnog dohotka  za 1,1 pp BDP(- 0,4 mlrd evra)</a:t>
            </a:r>
          </a:p>
          <a:p>
            <a:r>
              <a:rPr lang="sr-Latn-RS" dirty="0"/>
              <a:t>Deficit primarnog dohotka i suficit u sekundarnom u 2024. su približno jednaki, pa je deficit tekućeg bilansa ≈ deficitu trgovinskog bilansa</a:t>
            </a:r>
          </a:p>
          <a:p>
            <a:endParaRPr lang="sr-Latn-RS" dirty="0"/>
          </a:p>
          <a:p>
            <a:r>
              <a:rPr lang="sr-Latn-RS" dirty="0"/>
              <a:t>U narednim godinama nastaviće se rast deficita u primarnom dohotku, pa će za smanjenje deficita tekućeg bilansa biti potrebno smanjenje trgovinskog bilansa</a:t>
            </a:r>
          </a:p>
          <a:p>
            <a:endParaRPr lang="sr-Latn-RS" dirty="0"/>
          </a:p>
          <a:p>
            <a:r>
              <a:rPr lang="sr-Latn-RS" dirty="0"/>
              <a:t>Poboljšanje odnosa između izvoznih i uvoznih cena ublažilo je negativne tendencije u trgovinskoj razmeni</a:t>
            </a:r>
          </a:p>
          <a:p>
            <a:endParaRPr lang="sr-Latn-RS" dirty="0"/>
          </a:p>
          <a:p>
            <a:r>
              <a:rPr lang="sr-Latn-RS" dirty="0"/>
              <a:t>Odnosi izvoznih i uvoznih cena su </a:t>
            </a:r>
          </a:p>
          <a:p>
            <a:pPr lvl="1"/>
            <a:r>
              <a:rPr lang="sr-Latn-RS" dirty="0"/>
              <a:t>poboljšani u 2024. godini za 1,9%</a:t>
            </a:r>
          </a:p>
          <a:p>
            <a:pPr lvl="1"/>
            <a:r>
              <a:rPr lang="sr-Latn-RS" dirty="0"/>
              <a:t>u Q4 su  povoljniji za  5,7% 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D92946-E260-445A-87C9-C8F7CB36842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3213557"/>
              </p:ext>
            </p:extLst>
          </p:nvPr>
        </p:nvGraphicFramePr>
        <p:xfrm>
          <a:off x="4800600" y="3863181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309398"/>
              </p:ext>
            </p:extLst>
          </p:nvPr>
        </p:nvGraphicFramePr>
        <p:xfrm>
          <a:off x="4800600" y="1522412"/>
          <a:ext cx="4191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594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Strane direktne investicije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4584778"/>
              </p:ext>
            </p:extLst>
          </p:nvPr>
        </p:nvGraphicFramePr>
        <p:xfrm>
          <a:off x="4648200" y="1600201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Srbija u 2024. ostvarila rekodan priliv SDI, ali njihovo učešće u BDP opada</a:t>
            </a:r>
          </a:p>
          <a:p>
            <a:endParaRPr lang="sr-Latn-RS" dirty="0"/>
          </a:p>
          <a:p>
            <a:r>
              <a:rPr lang="sr-Latn-RS" dirty="0"/>
              <a:t>Glavni pokretači priliva SDI u Srbiji su bili </a:t>
            </a:r>
          </a:p>
          <a:p>
            <a:pPr lvl="1"/>
            <a:r>
              <a:rPr lang="sr-Latn-RS" dirty="0"/>
              <a:t>makroekonomska stabilnost,</a:t>
            </a:r>
          </a:p>
          <a:p>
            <a:pPr lvl="1"/>
            <a:r>
              <a:rPr lang="sr-Latn-RS" dirty="0"/>
              <a:t>niski troškovi poslovanja (zarade,energija, ekologija),</a:t>
            </a:r>
          </a:p>
          <a:p>
            <a:pPr lvl="1"/>
            <a:r>
              <a:rPr lang="sr-Latn-RS" dirty="0"/>
              <a:t>otvorenost za investicije iz  različitih zemalja, </a:t>
            </a:r>
          </a:p>
          <a:p>
            <a:pPr lvl="1"/>
            <a:r>
              <a:rPr lang="sr-Latn-RS" dirty="0"/>
              <a:t>subvencije i privilegovan tretam stranih investitora</a:t>
            </a:r>
          </a:p>
          <a:p>
            <a:endParaRPr lang="sr-Latn-RS" dirty="0"/>
          </a:p>
          <a:p>
            <a:r>
              <a:rPr lang="sr-Latn-RS" dirty="0"/>
              <a:t>Troškovi poslovanja u Srbiji rastu (zarade, energija  i dr.)</a:t>
            </a:r>
          </a:p>
          <a:p>
            <a:pPr lvl="1"/>
            <a:endParaRPr lang="sr-Latn-RS" dirty="0"/>
          </a:p>
          <a:p>
            <a:r>
              <a:rPr lang="sr-Latn-RS" dirty="0"/>
              <a:t>Prema prilivu SDI u odnosu na BDP Srbija se u poslednjih 15 godina nalazi na drugom mestu medju zemljama centralne i jugoistočne Evrope, iza Albanije</a:t>
            </a:r>
          </a:p>
        </p:txBody>
      </p:sp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188142"/>
              </p:ext>
            </p:extLst>
          </p:nvPr>
        </p:nvGraphicFramePr>
        <p:xfrm>
          <a:off x="4648200" y="3962401"/>
          <a:ext cx="4038600" cy="266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9158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Strane direktne investicije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dirty="0"/>
              <a:t>Strane direktne investicije u januaru ove godine (224 mil.evra) su znatno manje nego u januaru prošle godine (664 mil. evra), ali su slične proseku januarskih investicija u periodu 2020-2023. (220 mil. evra)</a:t>
            </a:r>
          </a:p>
          <a:p>
            <a:endParaRPr lang="sr-Latn-RS" dirty="0"/>
          </a:p>
          <a:p>
            <a:r>
              <a:rPr lang="sr-Latn-RS" dirty="0"/>
              <a:t>Produženje političke krize i ekonomska stagnacija u EU  će negativno uticati na FDI u ovoj godini</a:t>
            </a:r>
          </a:p>
          <a:p>
            <a:endParaRPr lang="sr-Latn-RS" dirty="0"/>
          </a:p>
          <a:p>
            <a:r>
              <a:rPr lang="sr-Latn-RS" dirty="0"/>
              <a:t>Rast troškova poslovanja u Srbiji zahteva  preorjentaciju privrede ka investiranju u radna mesta na kojima se stvara visoka dodata vrednost</a:t>
            </a:r>
          </a:p>
          <a:p>
            <a:pPr lvl="1"/>
            <a:r>
              <a:rPr lang="sr-Latn-RS" dirty="0"/>
              <a:t>ovo je relevantno kako za strane tako i za domaće investitore 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SDI postaju važnije za finansiranje trgovinskog deficita jer se bilans primarnog i sekundarnog dohotka podjednaki </a:t>
            </a:r>
          </a:p>
          <a:p>
            <a:endParaRPr lang="sr-Latn-RS" dirty="0"/>
          </a:p>
          <a:p>
            <a:r>
              <a:rPr lang="sr-Latn-RS" dirty="0"/>
              <a:t>Ako znatnije  opadnu SDI deficit tekućeg bilansa se može finansirati smanjenjem deviznih rezervi ili zaduživanjem, što ne može da traje dugo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2596293"/>
              </p:ext>
            </p:extLst>
          </p:nvPr>
        </p:nvGraphicFramePr>
        <p:xfrm>
          <a:off x="4648200" y="2286000"/>
          <a:ext cx="4038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45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Inflacija je značajno usporila u prvoj polovini 2024. godine, nakon čega  je blago ubrzala, </a:t>
            </a:r>
          </a:p>
          <a:p>
            <a:pPr lvl="1"/>
            <a:r>
              <a:rPr lang="sr-Latn-RS" dirty="0"/>
              <a:t>prosečna inflacija u 2024. je iznosila 4,6%,</a:t>
            </a:r>
          </a:p>
          <a:p>
            <a:pPr lvl="1"/>
            <a:r>
              <a:rPr lang="sr-Latn-RS" dirty="0"/>
              <a:t>u  decembru 4,3%</a:t>
            </a:r>
          </a:p>
          <a:p>
            <a:pPr lvl="1"/>
            <a:r>
              <a:rPr lang="sr-Latn-RS" dirty="0"/>
              <a:t>u prva dve meseca ove godine 4,6%</a:t>
            </a:r>
          </a:p>
          <a:p>
            <a:r>
              <a:rPr lang="sr-Latn-RS" dirty="0"/>
              <a:t>Pokretači inflacije su dominanto domaći faktori, što dokazuje</a:t>
            </a:r>
          </a:p>
          <a:p>
            <a:pPr lvl="1"/>
            <a:r>
              <a:rPr lang="sr-Latn-RS" dirty="0"/>
              <a:t>visoka bazna inflacija (5,6%, u jan-feb.)</a:t>
            </a:r>
          </a:p>
          <a:p>
            <a:pPr lvl="1"/>
            <a:r>
              <a:rPr lang="sr-Latn-RS" dirty="0"/>
              <a:t>visok rast cena usluga (7%, u jan-feb.)</a:t>
            </a:r>
          </a:p>
          <a:p>
            <a:pPr lvl="1"/>
            <a:r>
              <a:rPr lang="sr-Latn-RS" dirty="0"/>
              <a:t>cene uvoznih proizvoda u 2024. su stagnirale, u Q4 opale za 3%</a:t>
            </a:r>
          </a:p>
          <a:p>
            <a:endParaRPr lang="sr-Latn-RS" dirty="0"/>
          </a:p>
          <a:p>
            <a:r>
              <a:rPr lang="sr-Latn-RS" dirty="0"/>
              <a:t>Na usporeni pad inflacija uticali su visoka domaća tražnja, rast JTR i odloženo povećanje administrativnih cena</a:t>
            </a:r>
          </a:p>
          <a:p>
            <a:endParaRPr lang="sr-Latn-RS" dirty="0"/>
          </a:p>
          <a:p>
            <a:r>
              <a:rPr lang="sr-Latn-RS" dirty="0"/>
              <a:t>Srbija je i dalje nalazi u grupi zemalje sa visokom inflacijom</a:t>
            </a:r>
          </a:p>
          <a:p>
            <a:pPr lvl="1"/>
            <a:r>
              <a:rPr lang="sr-Latn-RS" dirty="0"/>
              <a:t>u nekoliko zemalja CIE inflacija se ubrzava krajem prethodne i početkom ove godine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25610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295900" y="1676400"/>
            <a:ext cx="304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Međugodišnja inflacija i ciljni koridor, u 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96225"/>
            <a:ext cx="3810000" cy="1937489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5448314" y="4496225"/>
            <a:ext cx="2743171" cy="3048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100" dirty="0"/>
              <a:t>Međugodišnja inflacija u februaru, u %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9069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U  poslednjih  nekoliko meseci najveći doprinos inflaciji  dolazi od usluga i hrane </a:t>
            </a:r>
          </a:p>
          <a:p>
            <a:r>
              <a:rPr lang="sr-Latn-RS" dirty="0"/>
              <a:t>Rast cena usluga posledica je rast zarade i obnavljanje pariteta cena u odnosu na robe</a:t>
            </a:r>
          </a:p>
          <a:p>
            <a:r>
              <a:rPr lang="sr-Latn-RS" dirty="0"/>
              <a:t>Cene primarnih proizvoda na svetskom tržištu u u Q4 2004 i na početku 2025. umerno rastu </a:t>
            </a:r>
          </a:p>
          <a:p>
            <a:pPr lvl="1"/>
            <a:r>
              <a:rPr lang="sr-Latn-RS" dirty="0"/>
              <a:t>cene primarnih proizvod aod okt. do feb. su povećane za 4,5%, a  cene hrane za 5,5%</a:t>
            </a:r>
          </a:p>
          <a:p>
            <a:pPr lvl="1"/>
            <a:r>
              <a:rPr lang="sr-Latn-RS" dirty="0"/>
              <a:t>rast cena hrane je većim delom posledica vremenskih nepogoda </a:t>
            </a:r>
          </a:p>
          <a:p>
            <a:r>
              <a:rPr lang="sr-Latn-RS" dirty="0"/>
              <a:t>Od sredine prošle godine u EU rastu cene proizvođača industrijskih proizvoda, usled rasta cena primarnih proizvoda i rasta troškova poslovanja</a:t>
            </a:r>
          </a:p>
          <a:p>
            <a:pPr lvl="2"/>
            <a:endParaRPr lang="sr-Latn-RS" dirty="0"/>
          </a:p>
          <a:p>
            <a:endParaRPr lang="sr-Latn-R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685"/>
            <a:ext cx="4038600" cy="23583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6319" y="122200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Doprinos grupa proizvoda međugodišnjoj inflaciji, u pp</a:t>
            </a:r>
            <a:endParaRPr lang="en-GB" sz="1200" dirty="0"/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51" y="3977904"/>
            <a:ext cx="3881336" cy="2504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67559" y="3873230"/>
            <a:ext cx="3010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200" dirty="0"/>
              <a:t>Indeksi svetskih cena primarnih proizvoda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69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Inflacija i kurs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Nominlni kurs dinara je skoro fiksan prema evru od 2018. godine</a:t>
            </a:r>
          </a:p>
          <a:p>
            <a:endParaRPr lang="sr-Latn-RS" dirty="0"/>
          </a:p>
          <a:p>
            <a:r>
              <a:rPr lang="sr-Latn-RS" dirty="0"/>
              <a:t>Realna vrednost dinara je u 2024. povećana za 1,9%, a od 2017. za 21,7%, </a:t>
            </a:r>
          </a:p>
          <a:p>
            <a:endParaRPr lang="sr-Latn-RS" dirty="0"/>
          </a:p>
          <a:p>
            <a:endParaRPr lang="sr-Latn-RS" dirty="0"/>
          </a:p>
          <a:p>
            <a:r>
              <a:rPr lang="sr-Latn-RS" dirty="0"/>
              <a:t>Politika fiksnog kursa nije podržana drugim politikama što ima za posledicu</a:t>
            </a:r>
          </a:p>
          <a:p>
            <a:pPr lvl="1"/>
            <a:r>
              <a:rPr lang="sr-Latn-RS" dirty="0"/>
              <a:t>slabljenje cenovne konkurentnosti Srbije  </a:t>
            </a:r>
          </a:p>
          <a:p>
            <a:pPr lvl="1"/>
            <a:r>
              <a:rPr lang="sr-Latn-RS" dirty="0"/>
              <a:t>preterano brzo približavanje cena u Srbije evropskim cenama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2862178"/>
          </a:xfrm>
          <a:prstGeom prst="rect">
            <a:avLst/>
          </a:prstGeom>
          <a:noFill/>
        </p:spPr>
      </p:pic>
      <p:pic>
        <p:nvPicPr>
          <p:cNvPr id="7" name="chart">
            <a:extLst>
              <a:ext uri="{FF2B5EF4-FFF2-40B4-BE49-F238E27FC236}">
                <a16:creationId xmlns:a16="http://schemas.microsoft.com/office/drawing/2014/main" id="{2E845F88-5ABF-2170-068F-7550595D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69396"/>
            <a:ext cx="3175914" cy="28152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636115"/>
              </p:ext>
            </p:extLst>
          </p:nvPr>
        </p:nvGraphicFramePr>
        <p:xfrm>
          <a:off x="4952999" y="4429952"/>
          <a:ext cx="4064259" cy="229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196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Fiskalni trendovi u 2024. bili su uglavnom dobri </a:t>
            </a:r>
          </a:p>
          <a:p>
            <a:r>
              <a:rPr lang="sr-Latn-RS" dirty="0"/>
              <a:t>U 2024. ostvaren fiskalni deficit od 2% BDP-a</a:t>
            </a:r>
          </a:p>
          <a:p>
            <a:pPr lvl="1"/>
            <a:r>
              <a:rPr lang="sr-Latn-RS" dirty="0"/>
              <a:t>manje od plana za 0,7%</a:t>
            </a:r>
          </a:p>
          <a:p>
            <a:pPr lvl="1"/>
            <a:r>
              <a:rPr lang="sr-Latn-RS" dirty="0"/>
              <a:t>manje od proseka EU (3% BDP) i zemalja CIE (3,8% BDP)</a:t>
            </a:r>
          </a:p>
          <a:p>
            <a:r>
              <a:rPr lang="sr-Latn-RS" dirty="0"/>
              <a:t>U prošloj godini javni prihodi su realno povećani za 8,4%, a rashodi za 8% u odnosu na 2023. </a:t>
            </a:r>
          </a:p>
          <a:p>
            <a:r>
              <a:rPr lang="sr-Latn-RS" dirty="0"/>
              <a:t>U Q4 je usporen  međugodišnji rast prihoda (6,5%) i rashoda (6,6%) </a:t>
            </a:r>
          </a:p>
          <a:p>
            <a:r>
              <a:rPr lang="sr-Latn-RS" dirty="0"/>
              <a:t>U januaru 2025. međugod. rast rast javnih prihoda je usporen na 0,9%, dok su rashodi solidno rasli 4,4%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782938"/>
              </p:ext>
            </p:extLst>
          </p:nvPr>
        </p:nvGraphicFramePr>
        <p:xfrm>
          <a:off x="4648200" y="1676400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687434"/>
              </p:ext>
            </p:extLst>
          </p:nvPr>
        </p:nvGraphicFramePr>
        <p:xfrm>
          <a:off x="4724400" y="41910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38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408" y="627459"/>
            <a:ext cx="8229600" cy="850106"/>
          </a:xfrm>
        </p:spPr>
        <p:txBody>
          <a:bodyPr>
            <a:normAutofit/>
          </a:bodyPr>
          <a:lstStyle/>
          <a:p>
            <a:r>
              <a:rPr lang="sr-Latn-RS" sz="4000" noProof="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Sadržaj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565"/>
            <a:ext cx="8229600" cy="4525963"/>
          </a:xfrm>
        </p:spPr>
        <p:txBody>
          <a:bodyPr>
            <a:normAutofit/>
          </a:bodyPr>
          <a:lstStyle/>
          <a:p>
            <a:endParaRPr lang="sr-Latn-RS" sz="2400" noProof="0" dirty="0">
              <a:latin typeface="+mn-lt"/>
              <a:cs typeface="Times New Roman" pitchFamily="18" charset="0"/>
            </a:endParaRPr>
          </a:p>
          <a:p>
            <a:endParaRPr lang="sr-Latn-RS" sz="2400" noProof="0" dirty="0">
              <a:latin typeface="+mn-lt"/>
              <a:cs typeface="Times New Roman" pitchFamily="18" charset="0"/>
            </a:endParaRPr>
          </a:p>
          <a:p>
            <a:r>
              <a:rPr lang="sr-Latn-RS" sz="2400" noProof="0" dirty="0">
                <a:latin typeface="+mn-lt"/>
                <a:cs typeface="Times New Roman" pitchFamily="18" charset="0"/>
              </a:rPr>
              <a:t>Noviji makroekonomski trendovi</a:t>
            </a:r>
          </a:p>
          <a:p>
            <a:r>
              <a:rPr lang="sr-Latn-RS" sz="2400" noProof="0" dirty="0">
                <a:latin typeface="+mn-lt"/>
                <a:cs typeface="Times New Roman" pitchFamily="18" charset="0"/>
              </a:rPr>
              <a:t>Ekonomska politika i reforme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U 2024. svi  poreski prihodi su ostvarili visok realni rast</a:t>
            </a:r>
          </a:p>
          <a:p>
            <a:pPr lvl="1"/>
            <a:r>
              <a:rPr lang="sr-Latn-RS" dirty="0"/>
              <a:t>prednjače porez na dohodak i doprinosi </a:t>
            </a:r>
          </a:p>
          <a:p>
            <a:r>
              <a:rPr lang="sr-Latn-RS" dirty="0"/>
              <a:t>U Q4 porez na dobit je opao, PDV stagnira, ostali prihodi su nastavili sa visokim rastom</a:t>
            </a:r>
          </a:p>
          <a:p>
            <a:endParaRPr lang="sr-Latn-RS" dirty="0"/>
          </a:p>
          <a:p>
            <a:r>
              <a:rPr lang="sr-Latn-RS" dirty="0"/>
              <a:t>Visok rast poreskih prihoda je generisan rastom potrošnje i dohodaka  </a:t>
            </a:r>
          </a:p>
          <a:p>
            <a:endParaRPr lang="sr-Latn-RS" dirty="0"/>
          </a:p>
          <a:p>
            <a:r>
              <a:rPr lang="sr-Latn-RS" dirty="0"/>
              <a:t>U januaru većina poreskih prihoda ostvaruje visok rast, osim poreza na dobit koji opada (-21,1%) i PDV koji stagnira (0,7%)</a:t>
            </a:r>
          </a:p>
          <a:p>
            <a:endParaRPr lang="sr-Latn-RS" dirty="0"/>
          </a:p>
          <a:p>
            <a:r>
              <a:rPr lang="sr-Latn-RS" dirty="0"/>
              <a:t>U 2024. svi oblici potrošnje, osim roba i i usluga, su značajno realno povećani</a:t>
            </a:r>
          </a:p>
          <a:p>
            <a:endParaRPr lang="sr-Latn-RS" dirty="0"/>
          </a:p>
          <a:p>
            <a:r>
              <a:rPr lang="sr-Latn-RS" dirty="0"/>
              <a:t>U januaru većina rashodnih pozicija raste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9986"/>
            <a:ext cx="2133600" cy="365125"/>
          </a:xfrm>
        </p:spPr>
        <p:txBody>
          <a:bodyPr/>
          <a:lstStyle/>
          <a:p>
            <a:fld id="{71BF574D-3BA4-4D96-967C-501494E42AC6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13718716"/>
              </p:ext>
            </p:extLst>
          </p:nvPr>
        </p:nvGraphicFramePr>
        <p:xfrm>
          <a:off x="4648200" y="1600201"/>
          <a:ext cx="40386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313067"/>
              </p:ext>
            </p:extLst>
          </p:nvPr>
        </p:nvGraphicFramePr>
        <p:xfrm>
          <a:off x="4678680" y="4114800"/>
          <a:ext cx="3779520" cy="242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0431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881" y="152400"/>
            <a:ext cx="8229600" cy="1371600"/>
          </a:xfrm>
        </p:spPr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Fiskalni tokovi i politika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Javni dug na kraju 2024. iznosio je 38,8 mlrd. evra, što je za 2,7 mlrd evra više nego krajem 2023. </a:t>
            </a:r>
          </a:p>
          <a:p>
            <a:r>
              <a:rPr lang="sr-Latn-RS" dirty="0"/>
              <a:t>Javni dug u evrima u 2024. povećan za 7,5%</a:t>
            </a:r>
          </a:p>
          <a:p>
            <a:endParaRPr lang="sr-Latn-RS" dirty="0"/>
          </a:p>
          <a:p>
            <a:r>
              <a:rPr lang="sr-Latn-RS" dirty="0"/>
              <a:t>Učešće duga u BDP j iznosilo 47,2%, što je za 0,7% BDP manje nego prethodne godine </a:t>
            </a:r>
          </a:p>
          <a:p>
            <a:endParaRPr lang="sr-Latn-RS" dirty="0"/>
          </a:p>
          <a:p>
            <a:r>
              <a:rPr lang="sr-Latn-RS" dirty="0"/>
              <a:t>Odnos javnog duga prema BDP u Srbije je nešto ispod proseka zemalja CIE</a:t>
            </a:r>
          </a:p>
          <a:p>
            <a:pPr lvl="1"/>
            <a:r>
              <a:rPr lang="sr-Latn-RS" dirty="0"/>
              <a:t>realno jačanje dinara</a:t>
            </a:r>
          </a:p>
          <a:p>
            <a:pPr lvl="1"/>
            <a:r>
              <a:rPr lang="sr-Latn-RS" dirty="0"/>
              <a:t>rast privrede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5932310"/>
              </p:ext>
            </p:extLst>
          </p:nvPr>
        </p:nvGraphicFramePr>
        <p:xfrm>
          <a:off x="4717748" y="1447800"/>
          <a:ext cx="4038600" cy="2819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hart">
            <a:extLst>
              <a:ext uri="{FF2B5EF4-FFF2-40B4-BE49-F238E27FC236}">
                <a16:creationId xmlns:a16="http://schemas.microsoft.com/office/drawing/2014/main" id="{09E593F0-8386-4D64-238D-CCF9E367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860" y="2133600"/>
            <a:ext cx="2298377" cy="377986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18623"/>
              </p:ext>
            </p:extLst>
          </p:nvPr>
        </p:nvGraphicFramePr>
        <p:xfrm>
          <a:off x="4708020" y="3983139"/>
          <a:ext cx="39090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409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Fiskalna politika u 2025. godini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r-Latn-RS" dirty="0"/>
              <a:t>U 2025. planiran je fiskalni deficit od 3%, BDP, što je za 1 pp. više je nego prethodne godine</a:t>
            </a:r>
          </a:p>
          <a:p>
            <a:endParaRPr lang="sr-Latn-RS" dirty="0"/>
          </a:p>
          <a:p>
            <a:r>
              <a:rPr lang="sr-Latn-RS" dirty="0"/>
              <a:t>Postoji veliki rizik da fiskalni defiocit bude veći od plana</a:t>
            </a:r>
          </a:p>
          <a:p>
            <a:pPr lvl="1"/>
            <a:r>
              <a:rPr lang="sr-Latn-RS" dirty="0"/>
              <a:t>realni prihodi će biti manji zbog uspravanje rasta BDP</a:t>
            </a:r>
          </a:p>
          <a:p>
            <a:pPr lvl="1"/>
            <a:r>
              <a:rPr lang="sr-Latn-RS" dirty="0"/>
              <a:t>realni rashodi će biti veći zbog dodatnog povećanja rashoda za obrazovanje, zdravstvo, subvencije stambenih kredita </a:t>
            </a:r>
          </a:p>
          <a:p>
            <a:r>
              <a:rPr lang="sr-Latn-RS" dirty="0"/>
              <a:t>Vlada je preraspodelom obezbedila deo sredstava za finansiranje dodatnih rashoda</a:t>
            </a:r>
          </a:p>
          <a:p>
            <a:pPr lvl="1"/>
            <a:r>
              <a:rPr lang="sr-Latn-RS" dirty="0"/>
              <a:t>teško je proceniti da li je preraspodela dovoljna da spreči rast fiskalnog  deficita, kao i kako će uticati na funckinisanej deltnsoti kojim se umanjena sredstva</a:t>
            </a:r>
          </a:p>
          <a:p>
            <a:endParaRPr lang="sr-Latn-RS" dirty="0"/>
          </a:p>
          <a:p>
            <a:r>
              <a:rPr lang="sr-Latn-RS" dirty="0"/>
              <a:t>Povećanje rashoda će uticati na  povećanje fiskalnog deficita u narednim godinama</a:t>
            </a:r>
          </a:p>
          <a:p>
            <a:endParaRPr lang="sr-Latn-RS" dirty="0"/>
          </a:p>
          <a:p>
            <a:r>
              <a:rPr lang="sr-Latn-RS" dirty="0"/>
              <a:t>Inicijalni plan vlade je bio da finasijera infrastrsukturu, Expo, nacionalni stadion  i dr., a da održi nizak fiskalsi deficit time što će štedeti na obrazovanju, socijalnoj zaštiti, subvenicijama za poljopriovredu i dr.</a:t>
            </a:r>
          </a:p>
          <a:p>
            <a:endParaRPr lang="sr-Latn-RS" dirty="0"/>
          </a:p>
          <a:p>
            <a:r>
              <a:rPr lang="sr-Latn-RS" dirty="0"/>
              <a:t>Sada su povećani ovi rashodi, a planovi investicija su ostali, što može da dovede do rasta fiskalnog deficita</a:t>
            </a:r>
          </a:p>
          <a:p>
            <a:pPr marL="0" indent="0">
              <a:buNone/>
            </a:pPr>
            <a:r>
              <a:rPr lang="sr-Latn-R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8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Monetarna politika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NBS je u periodu jun-sept. tri puta smanjila referentnu kamatnu stopu, nakon toga nije bilo promene</a:t>
            </a:r>
          </a:p>
          <a:p>
            <a:r>
              <a:rPr lang="sr-Latn-RS" dirty="0"/>
              <a:t>Izostanak smanjenja referentne stope od septembra je adekvatna reakcija na</a:t>
            </a:r>
          </a:p>
          <a:p>
            <a:pPr lvl="1"/>
            <a:r>
              <a:rPr lang="sr-Latn-RS" dirty="0"/>
              <a:t>inflaciju koja fluktuira oko gornje glranice ciljnog koridora</a:t>
            </a:r>
          </a:p>
          <a:p>
            <a:pPr lvl="1"/>
            <a:r>
              <a:rPr lang="sr-Latn-RS" dirty="0"/>
              <a:t>rast ekspanzivnosti fiskalne politike </a:t>
            </a:r>
          </a:p>
          <a:p>
            <a:pPr lvl="1"/>
            <a:r>
              <a:rPr lang="sr-Latn-RS" dirty="0"/>
              <a:t>rast rizika u domaćoj i svetskoj privredi </a:t>
            </a:r>
          </a:p>
          <a:p>
            <a:r>
              <a:rPr lang="sr-Latn-RS" dirty="0"/>
              <a:t>Intervencijama na deviznom tržištu NBS  drži kurs dinara prema eur na skoro fiksnom nivou</a:t>
            </a:r>
          </a:p>
          <a:p>
            <a:endParaRPr lang="sr-Latn-RS" dirty="0"/>
          </a:p>
          <a:p>
            <a:r>
              <a:rPr lang="sr-Latn-RS" dirty="0"/>
              <a:t>NBS je u 2024. kupila 2,7 mlrd evra da bi sprečila jačanje dinara, a u prva dva meseca ove godine prodala 745 miliona da  bi sprečila slabljenje dinara</a:t>
            </a:r>
          </a:p>
          <a:p>
            <a:endParaRPr lang="sr-Latn-RS" dirty="0"/>
          </a:p>
          <a:p>
            <a:r>
              <a:rPr lang="sr-Latn-RS" dirty="0"/>
              <a:t>Velika prodaja deviza u prva dva mesece je rezultat</a:t>
            </a:r>
          </a:p>
          <a:p>
            <a:pPr lvl="1"/>
            <a:r>
              <a:rPr lang="sr-Latn-RS" dirty="0"/>
              <a:t>visokog deficita u trgovinskom bilansu</a:t>
            </a:r>
          </a:p>
          <a:p>
            <a:pPr lvl="1"/>
            <a:r>
              <a:rPr lang="sr-Latn-RS" dirty="0"/>
              <a:t>političke krize </a:t>
            </a:r>
          </a:p>
          <a:p>
            <a:pPr marL="457200" lvl="1" indent="0">
              <a:buNone/>
            </a:pPr>
            <a:endParaRPr lang="sr-Latn-RS" dirty="0"/>
          </a:p>
          <a:p>
            <a:pPr lvl="1"/>
            <a:endParaRPr lang="sr-Latn-RS" dirty="0"/>
          </a:p>
          <a:p>
            <a:endParaRPr lang="sr-Latn-R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200-00003FA406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0776841"/>
              </p:ext>
            </p:extLst>
          </p:nvPr>
        </p:nvGraphicFramePr>
        <p:xfrm>
          <a:off x="4648200" y="1600201"/>
          <a:ext cx="4038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099688"/>
              </p:ext>
            </p:extLst>
          </p:nvPr>
        </p:nvGraphicFramePr>
        <p:xfrm>
          <a:off x="4572000" y="3657600"/>
          <a:ext cx="4267200" cy="2819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2638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Kreditna aktivnost banaka i novčana masa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Novčana masa M2 je u 2024Q4 ostvarila realni rast od 8,7%</a:t>
            </a:r>
          </a:p>
          <a:p>
            <a:pPr lvl="1"/>
            <a:r>
              <a:rPr lang="sr-Latn-RS" dirty="0"/>
              <a:t>raste učešće dinarske i ukupne novčane mase u BDP</a:t>
            </a:r>
          </a:p>
          <a:p>
            <a:r>
              <a:rPr lang="sr-Latn-RS" dirty="0"/>
              <a:t>Najveći doprinos rastu M2 dolazi od dinarskog transakcionog novca</a:t>
            </a:r>
          </a:p>
          <a:p>
            <a:pPr lvl="1"/>
            <a:r>
              <a:rPr lang="sr-Latn-RS" dirty="0"/>
              <a:t>značajno su povećani i devizni depoziti po vidjenju </a:t>
            </a:r>
          </a:p>
          <a:p>
            <a:r>
              <a:rPr lang="sr-Latn-RS" dirty="0"/>
              <a:t>U 2024 značajno je povećana kreditna aktivnost banaka </a:t>
            </a:r>
          </a:p>
          <a:p>
            <a:pPr lvl="1"/>
            <a:r>
              <a:rPr lang="sr-Latn-RS" dirty="0"/>
              <a:t>plasmani privredi su povećani za 1,1 mlrd evra, a stanovništvu za 1,3 mlrd evra</a:t>
            </a:r>
          </a:p>
          <a:p>
            <a:pPr lvl="1"/>
            <a:r>
              <a:rPr lang="sr-Latn-RS" dirty="0"/>
              <a:t>privreda se zadužila au inostranstvu za 686 miliona evra</a:t>
            </a:r>
          </a:p>
          <a:p>
            <a:r>
              <a:rPr lang="sr-Latn-RS" dirty="0"/>
              <a:t>U Q4 kreditna aktivnost banaka raste</a:t>
            </a:r>
          </a:p>
          <a:p>
            <a:pPr lvl="1"/>
            <a:r>
              <a:rPr lang="sr-Latn-RS" dirty="0"/>
              <a:t>plasmani privredi su povećani za 359 miliona evra, a stanovništvu za 290 miliona evra </a:t>
            </a:r>
          </a:p>
          <a:p>
            <a:pPr lvl="1"/>
            <a:r>
              <a:rPr lang="sr-Latn-RS" dirty="0"/>
              <a:t>privreda je smanjila zaduženost u inostranstvu za 265 miliona evra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42917237"/>
              </p:ext>
            </p:extLst>
          </p:nvPr>
        </p:nvGraphicFramePr>
        <p:xfrm>
          <a:off x="4724400" y="1616413"/>
          <a:ext cx="4038600" cy="213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9"/>
          <p:cNvSpPr txBox="1"/>
          <p:nvPr/>
        </p:nvSpPr>
        <p:spPr>
          <a:xfrm>
            <a:off x="4991110" y="1417638"/>
            <a:ext cx="3124180" cy="27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 novčane mase prema BDP, u %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551014"/>
              </p:ext>
            </p:extLst>
          </p:nvPr>
        </p:nvGraphicFramePr>
        <p:xfrm>
          <a:off x="4717914" y="3999171"/>
          <a:ext cx="4197485" cy="2108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919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Kamatne stope na kredite banaka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Nakon snažnog rasta u prvoj polovini 2024. godine realne kamatne stope su značajno opale u drugoj polovini godine</a:t>
            </a:r>
          </a:p>
          <a:p>
            <a:pPr lvl="1"/>
            <a:r>
              <a:rPr lang="sr-Latn-RS" dirty="0"/>
              <a:t>pad je rezultat smanjenja nominalnih kamatnih stopa</a:t>
            </a:r>
          </a:p>
          <a:p>
            <a:endParaRPr lang="sr-Latn-RS" dirty="0"/>
          </a:p>
          <a:p>
            <a:r>
              <a:rPr lang="sr-Latn-RS" dirty="0"/>
              <a:t>Kamatne stope na kredite indeksirane u evrima umereno su opale počev od 2024Q1</a:t>
            </a:r>
          </a:p>
          <a:p>
            <a:pPr lvl="1"/>
            <a:r>
              <a:rPr lang="sr-Latn-RS" dirty="0"/>
              <a:t>izuzetak su kamatne stope na stambene kredite</a:t>
            </a:r>
          </a:p>
          <a:p>
            <a:r>
              <a:rPr lang="sr-Latn-RS" dirty="0"/>
              <a:t>U januaru su opale kamantne stope na indeksirane kredite, osim stambenih</a:t>
            </a:r>
          </a:p>
          <a:p>
            <a:endParaRPr lang="sr-Latn-RS" dirty="0"/>
          </a:p>
          <a:p>
            <a:r>
              <a:rPr lang="sr-Latn-RS" dirty="0"/>
              <a:t>Pad Euribora u februaru i martu je signal da će se nastaviti  pad kamata na indeksirane kredite</a:t>
            </a:r>
          </a:p>
          <a:p>
            <a:endParaRPr lang="sr-Latn-RS" dirty="0"/>
          </a:p>
          <a:p>
            <a:r>
              <a:rPr lang="sr-Latn-RS" dirty="0"/>
              <a:t>Očekuje se da će NBS i ECB u toku 2025. godine dodatno spustiti referentu kamatnu stopu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48035" y="1410557"/>
            <a:ext cx="3074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alne kamatne stope na dinarske kredite, u %</a:t>
            </a:r>
            <a:endParaRPr lang="en-GB" sz="12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7521"/>
              </p:ext>
            </p:extLst>
          </p:nvPr>
        </p:nvGraphicFramePr>
        <p:xfrm>
          <a:off x="4648200" y="1687557"/>
          <a:ext cx="3796664" cy="219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056153"/>
              </p:ext>
            </p:extLst>
          </p:nvPr>
        </p:nvGraphicFramePr>
        <p:xfrm>
          <a:off x="4648200" y="4156120"/>
          <a:ext cx="4038600" cy="197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700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1905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r-Latn-RS" noProof="0" dirty="0"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sr-Latn-RS" sz="4800" noProof="0" dirty="0">
              <a:solidFill>
                <a:schemeClr val="accent1">
                  <a:lumMod val="75000"/>
                </a:schemeClr>
              </a:solidFill>
              <a:latin typeface="+mn-lt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sr-Latn-RS" sz="4800" noProof="0" dirty="0">
                <a:solidFill>
                  <a:schemeClr val="accent1">
                    <a:lumMod val="75000"/>
                  </a:schemeClr>
                </a:solidFill>
                <a:latin typeface="+mn-lt"/>
                <a:ea typeface="+mj-ea"/>
                <a:cs typeface="Times New Roman" pitchFamily="18" charset="0"/>
              </a:rPr>
              <a:t>Hvala na pažnji!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43BC9-EB5B-46DB-AAF4-552748B61E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589"/>
            <a:ext cx="8229600" cy="1143000"/>
          </a:xfrm>
        </p:spPr>
        <p:txBody>
          <a:bodyPr/>
          <a:lstStyle/>
          <a:p>
            <a:r>
              <a:rPr lang="sr-Latn-RS" noProof="0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Osnovni makroekonomski trendovi</a:t>
            </a:r>
            <a:endParaRPr lang="sr-Latn-RS" noProof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>
                <a:latin typeface="+mn-lt"/>
              </a:rPr>
              <a:t>U 2024. Srbija je ostvarila visok privredni rast, poboljšanje stanja na tržištu rada, relativno visoku inflaciju i povećanje spoljnih deficita </a:t>
            </a:r>
          </a:p>
          <a:p>
            <a:endParaRPr lang="sr-Latn-RS" dirty="0"/>
          </a:p>
          <a:p>
            <a:r>
              <a:rPr lang="sr-Latn-RS" dirty="0"/>
              <a:t>Srbija je, uz Maltu i zemlje Regiona, u vrhu evropskih zemalja po rastu BDP u prošloj godini, osnovni pokretač rasta je domaća tražnja, što podstiče inflaciju i spoljnotrgovinski deficit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>
                <a:latin typeface="+mn-lt"/>
              </a:rPr>
              <a:t>Trendovi na tržištu rada u 2024. su uglavnom pozitivni – realni rast plata je visok, produktivnost solidno raste, nezaposlenost opada, ali rastu jedinični troškovi rada što smanjuje konkurentnost privrede Srbije i podstiče inflaciju</a:t>
            </a:r>
          </a:p>
          <a:p>
            <a:endParaRPr lang="sr-Latn-RS" dirty="0">
              <a:latin typeface="+mn-lt"/>
            </a:endParaRPr>
          </a:p>
          <a:p>
            <a:r>
              <a:rPr lang="sr-Latn-RS" dirty="0"/>
              <a:t>Deficit tekućeg platnog bilansa  u 2024. je značajno povećan, trgovinski defict raste, odlivi po osnovu dividendi i kamata rastu, prilivi po osnovu doznaka se smanjuju, ..., priliv stranih investcija je bio visok  </a:t>
            </a:r>
            <a:endParaRPr lang="sr-Latn-RS" dirty="0">
              <a:latin typeface="+mn-lt"/>
            </a:endParaRP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2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Osnovni makroekonomski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sz="1800" dirty="0">
                <a:solidFill>
                  <a:prstClr val="black"/>
                </a:solidFill>
              </a:rPr>
              <a:t>Fiskalni deficit je 2024. bi manji od plana i ispod proska zemalja EU  i CE</a:t>
            </a:r>
          </a:p>
          <a:p>
            <a:pPr lvl="0"/>
            <a:endParaRPr lang="sr-Latn-RS" sz="1800" dirty="0">
              <a:solidFill>
                <a:prstClr val="black"/>
              </a:solidFill>
            </a:endParaRPr>
          </a:p>
          <a:p>
            <a:pPr lvl="0"/>
            <a:r>
              <a:rPr lang="sr-Latn-RS" sz="1800" dirty="0">
                <a:solidFill>
                  <a:prstClr val="black"/>
                </a:solidFill>
              </a:rPr>
              <a:t>Referenta kamatna stopa je tri puta smanjivana za po 0,25 pp u 2024.,  poslednji put u septembru,</a:t>
            </a:r>
          </a:p>
          <a:p>
            <a:pPr lvl="0"/>
            <a:endParaRPr lang="sr-Latn-RS" sz="1800" dirty="0">
              <a:solidFill>
                <a:prstClr val="black"/>
              </a:solidFill>
            </a:endParaRPr>
          </a:p>
          <a:p>
            <a:pPr lvl="0"/>
            <a:r>
              <a:rPr lang="sr-Latn-RS" sz="1800" dirty="0">
                <a:solidFill>
                  <a:prstClr val="black"/>
                </a:solidFill>
              </a:rPr>
              <a:t>Na početku godine stanje u ekonomiji se pogoršava – industrijska proizvodnja i promet u trgovina usporavaju, usporava naplata poreskih prihoda,  robni deficit raste, inflacija je visoka</a:t>
            </a:r>
          </a:p>
          <a:p>
            <a:pPr lvl="1"/>
            <a:r>
              <a:rPr lang="sr-Latn-RS" sz="1800" dirty="0">
                <a:solidFill>
                  <a:prstClr val="black"/>
                </a:solidFill>
              </a:rPr>
              <a:t>uzroci pogoršanja: neravnoteže u privredi Srbije, politička kriza, stagnacija evropskih privreda</a:t>
            </a:r>
          </a:p>
          <a:p>
            <a:pPr lvl="0"/>
            <a:endParaRPr lang="sr-Latn-RS" sz="1800" dirty="0">
              <a:solidFill>
                <a:prstClr val="black"/>
              </a:solidFill>
            </a:endParaRPr>
          </a:p>
          <a:p>
            <a:pPr lvl="0"/>
            <a:r>
              <a:rPr lang="sr-Latn-RS" sz="1800" dirty="0">
                <a:solidFill>
                  <a:prstClr val="black"/>
                </a:solidFill>
              </a:rPr>
              <a:t>Rast privrede će skoro sigurno biti manji od 4%, inflacija malo viša od plana, očekuje se rast trgovinskog deficita,..., postoji rizik de fiskalni deficit bude veći od plana</a:t>
            </a:r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0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/>
              <a:t>Rast BDP u 2024. iznosio je 3,9%, </a:t>
            </a:r>
          </a:p>
          <a:p>
            <a:pPr lvl="1"/>
            <a:r>
              <a:rPr lang="sr-Latn-RS" dirty="0"/>
              <a:t>u Q4 rast je usporen na 3,3%</a:t>
            </a:r>
          </a:p>
          <a:p>
            <a:pPr lvl="1"/>
            <a:r>
              <a:rPr lang="sr-Latn-RS" dirty="0"/>
              <a:t>desezonirani rast je i dalje visok</a:t>
            </a:r>
          </a:p>
          <a:p>
            <a:endParaRPr lang="sr-Latn-RS" dirty="0"/>
          </a:p>
          <a:p>
            <a:r>
              <a:rPr lang="sr-Latn-RS" dirty="0"/>
              <a:t>U januaru se javlja nekoliko signala uporavanje privrede</a:t>
            </a:r>
          </a:p>
          <a:p>
            <a:pPr marL="457200" lvl="1" indent="0">
              <a:buNone/>
            </a:pPr>
            <a:endParaRPr lang="sr-Latn-RS" dirty="0"/>
          </a:p>
          <a:p>
            <a:r>
              <a:rPr lang="sr-Latn-RS" dirty="0"/>
              <a:t>Rast privrede Srbije u prošloj godini je bio među višim u Evropi</a:t>
            </a:r>
          </a:p>
          <a:p>
            <a:pPr lvl="1"/>
            <a:r>
              <a:rPr lang="sr-Latn-RS" dirty="0"/>
              <a:t>po visina rasta prednjače zemlje Regiona koje pripadaju najmanje razvijenim zemljama Evrope</a:t>
            </a:r>
          </a:p>
          <a:p>
            <a:pPr lvl="1"/>
            <a:r>
              <a:rPr lang="sr-Latn-RS" dirty="0"/>
              <a:t>EU je de fakto u stagnaciji</a:t>
            </a:r>
          </a:p>
          <a:p>
            <a:endParaRPr lang="sr-Latn-RS" dirty="0"/>
          </a:p>
          <a:p>
            <a:r>
              <a:rPr lang="sr-Latn-RS" dirty="0"/>
              <a:t>U Q4 u EU je usporen rast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24400" y="1339618"/>
            <a:ext cx="3102533" cy="276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esezoniran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o kretanje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BDP-a, (2008=100)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8" name="Chart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064"/>
              </p:ext>
            </p:extLst>
          </p:nvPr>
        </p:nvGraphicFramePr>
        <p:xfrm>
          <a:off x="4495800" y="1799175"/>
          <a:ext cx="4370070" cy="246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82743"/>
              </p:ext>
            </p:extLst>
          </p:nvPr>
        </p:nvGraphicFramePr>
        <p:xfrm>
          <a:off x="4495801" y="4267200"/>
          <a:ext cx="44958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44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U prošloj godinii sve delatnosti su ostavarile rast,</a:t>
            </a:r>
          </a:p>
          <a:p>
            <a:pPr lvl="1"/>
            <a:r>
              <a:rPr lang="sr-Latn-RS" dirty="0"/>
              <a:t>po visini rata prednjače nove i tradicionalne usluge </a:t>
            </a:r>
          </a:p>
          <a:p>
            <a:pPr lvl="1"/>
            <a:r>
              <a:rPr lang="sr-Latn-RS" dirty="0"/>
              <a:t>industrija i gradjevinarstvo su solidno rasli</a:t>
            </a:r>
          </a:p>
          <a:p>
            <a:pPr lvl="1"/>
            <a:r>
              <a:rPr lang="sr-Latn-RS" dirty="0"/>
              <a:t>gradjevinarstvo je u Q4 opalo?</a:t>
            </a:r>
          </a:p>
          <a:p>
            <a:endParaRPr lang="sr-Latn-RS" dirty="0"/>
          </a:p>
          <a:p>
            <a:r>
              <a:rPr lang="sr-Latn-RS" dirty="0"/>
              <a:t>Domaća tražnja je pokretač rasta privrede u prošloj godini, doprinos izvoza je skroman</a:t>
            </a:r>
          </a:p>
          <a:p>
            <a:endParaRPr lang="sr-Latn-RS" dirty="0"/>
          </a:p>
          <a:p>
            <a:r>
              <a:rPr lang="sr-Latn-RS" dirty="0"/>
              <a:t>U 2024. godine</a:t>
            </a:r>
          </a:p>
          <a:p>
            <a:pPr lvl="1"/>
            <a:r>
              <a:rPr lang="sr-Latn-RS" dirty="0"/>
              <a:t>privatna potrošnja je imala solidan i stabilan rast tokom godine</a:t>
            </a:r>
            <a:endParaRPr lang="en-GB" dirty="0"/>
          </a:p>
          <a:p>
            <a:pPr lvl="1"/>
            <a:r>
              <a:rPr lang="sr-Latn-RS" dirty="0"/>
              <a:t>investicije su snažno rasle, ali u Q4 su znatno usporili</a:t>
            </a:r>
          </a:p>
          <a:p>
            <a:pPr lvl="1"/>
            <a:r>
              <a:rPr lang="sr-Latn-RS" dirty="0"/>
              <a:t>u Q4 je značajno usporila i državna potrošnja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7327765"/>
              </p:ext>
            </p:extLst>
          </p:nvPr>
        </p:nvGraphicFramePr>
        <p:xfrm>
          <a:off x="4648200" y="1417639"/>
          <a:ext cx="4038600" cy="2468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643868"/>
              </p:ext>
            </p:extLst>
          </p:nvPr>
        </p:nvGraphicFramePr>
        <p:xfrm>
          <a:off x="4648200" y="3891064"/>
          <a:ext cx="4267200" cy="2465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4134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1"/>
                </a:solidFill>
                <a:cs typeface="Times New Roman" pitchFamily="18" charset="0"/>
              </a:rPr>
              <a:t>Privredna aktivnost – kratkoročni trendovi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dirty="0"/>
              <a:t>U Q4 industrijska proizvodnja je ostvarila rast od 4% međugodišnje</a:t>
            </a:r>
          </a:p>
          <a:p>
            <a:pPr lvl="1"/>
            <a:r>
              <a:rPr lang="sr-Latn-RS" dirty="0"/>
              <a:t>u većini evropskih zemalja industrija opada </a:t>
            </a:r>
          </a:p>
          <a:p>
            <a:endParaRPr lang="sr-Latn-RS" dirty="0"/>
          </a:p>
          <a:p>
            <a:r>
              <a:rPr lang="sr-Latn-RS" dirty="0"/>
              <a:t>Preradjivačka industrija i rudarstvo su na nivou godine solidno rasli, dok je energetika opadala</a:t>
            </a:r>
          </a:p>
          <a:p>
            <a:endParaRPr lang="sr-Latn-RS" dirty="0"/>
          </a:p>
          <a:p>
            <a:r>
              <a:rPr lang="sr-Latn-RS" dirty="0"/>
              <a:t>U januaru industrijska proizvodnja usporava - medjugodišnji rast je 0,4%</a:t>
            </a:r>
          </a:p>
          <a:p>
            <a:pPr lvl="1"/>
            <a:r>
              <a:rPr lang="sr-Latn-RS" dirty="0"/>
              <a:t>samo rudarstvo ubrzava rast</a:t>
            </a:r>
          </a:p>
          <a:p>
            <a:pPr lvl="1"/>
            <a:endParaRPr lang="sr-Latn-RS" dirty="0"/>
          </a:p>
          <a:p>
            <a:r>
              <a:rPr lang="sr-Latn-RS" dirty="0"/>
              <a:t>Strani investitori u niskoproduktivnim industrijskim delatnostima se povlače iz Srbije usled rast troškova poslovanja</a:t>
            </a:r>
          </a:p>
          <a:p>
            <a:pPr lvl="1"/>
            <a:r>
              <a:rPr lang="sr-Latn-RS" dirty="0"/>
              <a:t>ovo se očekuje i u narednim godinama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8396170"/>
              </p:ext>
            </p:extLst>
          </p:nvPr>
        </p:nvGraphicFramePr>
        <p:xfrm>
          <a:off x="4648200" y="1600201"/>
          <a:ext cx="4038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131454"/>
              </p:ext>
            </p:extLst>
          </p:nvPr>
        </p:nvGraphicFramePr>
        <p:xfrm>
          <a:off x="4800600" y="4038600"/>
          <a:ext cx="4114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588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Procena privrednih kretanja u 2025. godini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Procenjujemo da će rast privrede Srbije u 2025. godini biti ispod 4%, ali za sada nema dovoljno podatak da bi se procenilo koliko će iznositi</a:t>
            </a:r>
          </a:p>
          <a:p>
            <a:r>
              <a:rPr lang="sr-Latn-RS" dirty="0"/>
              <a:t>Signali usporavanje privrede su usporavanje industrije, trgovine na malo, broja izdatih građevinskih dozvola, izvoza, ..., ali i poreskih prihoda  </a:t>
            </a:r>
          </a:p>
          <a:p>
            <a:r>
              <a:rPr lang="sr-Latn-RS" dirty="0"/>
              <a:t>Neki uzorci usporavanja su</a:t>
            </a:r>
          </a:p>
          <a:p>
            <a:pPr lvl="1"/>
            <a:r>
              <a:rPr lang="sr-Latn-RS" dirty="0"/>
              <a:t>pogoršanja cenovne konkurenosti Srbije</a:t>
            </a:r>
          </a:p>
          <a:p>
            <a:pPr lvl="1"/>
            <a:r>
              <a:rPr lang="sr-Latn-RS" dirty="0"/>
              <a:t>politička kriza u Srbiji</a:t>
            </a:r>
          </a:p>
          <a:p>
            <a:pPr lvl="1"/>
            <a:r>
              <a:rPr lang="sr-Latn-RS" dirty="0"/>
              <a:t>stagnacija velikih evropskih privreda</a:t>
            </a:r>
          </a:p>
          <a:p>
            <a:pPr lvl="1"/>
            <a:r>
              <a:rPr lang="sr-Latn-RS" dirty="0"/>
              <a:t>Sankcije NIS-u?</a:t>
            </a:r>
          </a:p>
          <a:p>
            <a:pPr lvl="1"/>
            <a:r>
              <a:rPr lang="sr-Latn-RS" dirty="0"/>
              <a:t>Plate u prosveti? </a:t>
            </a:r>
          </a:p>
          <a:p>
            <a:r>
              <a:rPr lang="sr-Latn-RS" dirty="0"/>
              <a:t>Uticaj političke krize na privredu u prvim mesecima nije bilo veliki, ali raste iz meseca u mesta</a:t>
            </a:r>
          </a:p>
          <a:p>
            <a:r>
              <a:rPr lang="sr-Latn-RS" dirty="0"/>
              <a:t>Sa stanovišta kratkoročnog rasta važno je da se politička kriza što pre okonača</a:t>
            </a:r>
          </a:p>
          <a:p>
            <a:r>
              <a:rPr lang="sr-Latn-RS" dirty="0"/>
              <a:t>Sa stanovništa dugoročnog rasta važno je da razrešenje krize bude takvo da  doprinese smanjenju korupcije, jačanju vladavine prava i efikasnosti državne uprave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7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solidFill>
                  <a:srgbClr val="4F81BD"/>
                </a:solidFill>
                <a:cs typeface="Times New Roman" panose="02020603050405020304" pitchFamily="18" charset="0"/>
              </a:rPr>
              <a:t>Zaposlenost i zarade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r-Latn-RS" dirty="0"/>
              <a:t>Na tržištu rada u 2024.  preovlađuju pozitivni trendovi</a:t>
            </a:r>
          </a:p>
          <a:p>
            <a:pPr lvl="1"/>
            <a:r>
              <a:rPr lang="sr-Latn-RS" dirty="0"/>
              <a:t>realne zarade snažno rastu, umereno raste produktivnost, raste broj zaposlenih, </a:t>
            </a:r>
          </a:p>
          <a:p>
            <a:pPr lvl="1"/>
            <a:r>
              <a:rPr lang="sr-Latn-RS" dirty="0"/>
              <a:t>realne plate rastu znatno brže od produktivnosti pa rastu jedinični troškovi rada</a:t>
            </a:r>
          </a:p>
          <a:p>
            <a:endParaRPr lang="sr-Latn-RS" dirty="0"/>
          </a:p>
          <a:p>
            <a:r>
              <a:rPr lang="sr-Latn-RS" dirty="0"/>
              <a:t>Stopa zaposlenosti  u 2024. povećana za 1,2 pp, dok je stopa nezaposlenosti smanjena za 0,9 pp.</a:t>
            </a:r>
          </a:p>
          <a:p>
            <a:endParaRPr lang="sr-Latn-RS" dirty="0"/>
          </a:p>
          <a:p>
            <a:r>
              <a:rPr lang="sr-Latn-RS" dirty="0"/>
              <a:t>Registrovana zaposlenost je porasla za 0,4%, a ukupna za 2%.</a:t>
            </a:r>
          </a:p>
          <a:p>
            <a:endParaRPr lang="sr-Latn-RS" dirty="0"/>
          </a:p>
          <a:p>
            <a:r>
              <a:rPr lang="sr-Latn-RS" dirty="0"/>
              <a:t>U 2024. godini formalna zaposlenost je povećana za 2,5%, dok je neformalna opala za 2%</a:t>
            </a:r>
          </a:p>
          <a:p>
            <a:endParaRPr lang="sr-Latn-RS" dirty="0"/>
          </a:p>
          <a:p>
            <a:r>
              <a:rPr lang="sr-Latn-RS" dirty="0"/>
              <a:t>Zaposlenost u privatnom sektoru je povećana za 0,6%, a u javnom za 0,3%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F574D-3BA4-4D96-967C-501494E42AC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C5B643-EDFE-4386-8426-764CC3C925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9292849"/>
              </p:ext>
            </p:extLst>
          </p:nvPr>
        </p:nvGraphicFramePr>
        <p:xfrm>
          <a:off x="4648200" y="1828799"/>
          <a:ext cx="4038600" cy="213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95199C-6A01-BD96-CC5E-D6353D1AC0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404894"/>
              </p:ext>
            </p:extLst>
          </p:nvPr>
        </p:nvGraphicFramePr>
        <p:xfrm>
          <a:off x="4648200" y="4191000"/>
          <a:ext cx="3886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446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39416</TotalTime>
  <Words>2716</Words>
  <Application>Microsoft Office PowerPoint</Application>
  <PresentationFormat>On-screen Show (4:3)</PresentationFormat>
  <Paragraphs>342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Prezentacija QM79</vt:lpstr>
      <vt:lpstr>Sadržaj</vt:lpstr>
      <vt:lpstr>Osnovni makroekonomski trendovi</vt:lpstr>
      <vt:lpstr>Osnovni makroekonomski trendovi</vt:lpstr>
      <vt:lpstr>Privredna aktivnost – kratkoročni trendovi</vt:lpstr>
      <vt:lpstr>Privredna aktivnost – kratkoročni trendovi</vt:lpstr>
      <vt:lpstr>Privredna aktivnost – kratkoročni trendovi</vt:lpstr>
      <vt:lpstr>Procena privrednih kretanja u 2025. godini</vt:lpstr>
      <vt:lpstr>Zaposlenost i zarade</vt:lpstr>
      <vt:lpstr>Zaposlenost i zarade</vt:lpstr>
      <vt:lpstr>Zaposlenost i zarade</vt:lpstr>
      <vt:lpstr>Spoljnoekonomski odnosi –tekuće transakcije</vt:lpstr>
      <vt:lpstr>Spoljnoekonomski odnosi –tekuće transakcije</vt:lpstr>
      <vt:lpstr>Strane direktne investicije</vt:lpstr>
      <vt:lpstr>Strane direktne investicije</vt:lpstr>
      <vt:lpstr>Inflacija i kurs</vt:lpstr>
      <vt:lpstr>Inflacija i kurs</vt:lpstr>
      <vt:lpstr>Inflacija i kurs</vt:lpstr>
      <vt:lpstr>Fiskalni tokovi i politika</vt:lpstr>
      <vt:lpstr>Fiskalni tokovi i politika</vt:lpstr>
      <vt:lpstr>Fiskalni tokovi i politika</vt:lpstr>
      <vt:lpstr>Fiskalna politika u 2025. godini</vt:lpstr>
      <vt:lpstr>Monetarna politika</vt:lpstr>
      <vt:lpstr>Kreditna aktivnost banaka i novčana masa</vt:lpstr>
      <vt:lpstr>Kamatne stope na kredite banaka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Ekonomske politike, makroekonomski trendovi i razvoj finansijskog sektora u Srbiji</dc:title>
  <dc:creator>Milojko Arsic</dc:creator>
  <cp:lastModifiedBy>Aleksandar Radivojević</cp:lastModifiedBy>
  <cp:revision>3457</cp:revision>
  <cp:lastPrinted>2025-03-25T21:07:19Z</cp:lastPrinted>
  <dcterms:created xsi:type="dcterms:W3CDTF">2017-03-05T10:43:19Z</dcterms:created>
  <dcterms:modified xsi:type="dcterms:W3CDTF">2025-03-26T11:08:02Z</dcterms:modified>
</cp:coreProperties>
</file>