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notesSlides/notesSlide1.xml" ContentType="application/vnd.openxmlformats-officedocument.presentationml.notesSlide+xml"/>
  <Override PartName="/ppt/charts/chart28.xml" ContentType="application/vnd.openxmlformats-officedocument.drawingml.chart+xml"/>
  <Override PartName="/ppt/drawings/drawing14.xml" ContentType="application/vnd.openxmlformats-officedocument.drawingml.chartshapes+xml"/>
  <Override PartName="/ppt/charts/chart29.xml" ContentType="application/vnd.openxmlformats-officedocument.drawingml.chart+xml"/>
  <Override PartName="/ppt/drawings/drawing15.xml" ContentType="application/vnd.openxmlformats-officedocument.drawingml.chartshapes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3" r:id="rId2"/>
    <p:sldId id="257" r:id="rId3"/>
    <p:sldId id="927" r:id="rId4"/>
    <p:sldId id="948" r:id="rId5"/>
    <p:sldId id="950" r:id="rId6"/>
    <p:sldId id="951" r:id="rId7"/>
    <p:sldId id="949" r:id="rId8"/>
    <p:sldId id="952" r:id="rId9"/>
    <p:sldId id="953" r:id="rId10"/>
    <p:sldId id="954" r:id="rId11"/>
    <p:sldId id="955" r:id="rId12"/>
    <p:sldId id="956" r:id="rId13"/>
    <p:sldId id="957" r:id="rId14"/>
    <p:sldId id="958" r:id="rId15"/>
    <p:sldId id="959" r:id="rId16"/>
    <p:sldId id="960" r:id="rId17"/>
    <p:sldId id="962" r:id="rId18"/>
    <p:sldId id="961" r:id="rId19"/>
    <p:sldId id="964" r:id="rId20"/>
    <p:sldId id="965" r:id="rId21"/>
    <p:sldId id="966" r:id="rId22"/>
    <p:sldId id="963" r:id="rId23"/>
    <p:sldId id="278" r:id="rId2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88655" autoAdjust="0"/>
  </p:normalViewPr>
  <p:slideViewPr>
    <p:cSldViewPr>
      <p:cViewPr varScale="1">
        <p:scale>
          <a:sx n="79" d="100"/>
          <a:sy n="79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package" Target="../embeddings/Microsoft_Excel_Worksheet23.xlsx"/><Relationship Id="rId4" Type="http://schemas.openxmlformats.org/officeDocument/2006/relationships/image" Target="../media/image9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Relationship Id="rId6" Type="http://schemas.openxmlformats.org/officeDocument/2006/relationships/chartUserShapes" Target="../drawings/drawing12.xml"/><Relationship Id="rId5" Type="http://schemas.openxmlformats.org/officeDocument/2006/relationships/package" Target="../embeddings/Microsoft_Excel_Worksheet25.xlsx"/><Relationship Id="rId4" Type="http://schemas.openxmlformats.org/officeDocument/2006/relationships/image" Target="../media/image12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7.png"/><Relationship Id="rId1" Type="http://schemas.openxmlformats.org/officeDocument/2006/relationships/image" Target="../media/image10.png"/><Relationship Id="rId4" Type="http://schemas.openxmlformats.org/officeDocument/2006/relationships/chartUserShapes" Target="../drawings/drawing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39875204278717E-2"/>
          <c:y val="5.1190101237345333E-2"/>
          <c:w val="0.91295050519740428"/>
          <c:h val="0.836706929958362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'Grafikon T2-1'!$D$2</c:f>
              <c:strCache>
                <c:ptCount val="1"/>
                <c:pt idx="0">
                  <c:v>Recesija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'Grafikon T2-1'!$D$3:$D$87</c:f>
              <c:numCache>
                <c:formatCode>General</c:formatCode>
                <c:ptCount val="85"/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76" formatCode="0.0">
                  <c:v>100</c:v>
                </c:pt>
                <c:pt idx="77" formatCode="0.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48-4921-81A2-515126CD4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1685600"/>
        <c:axId val="171699744"/>
      </c:barChart>
      <c:lineChart>
        <c:grouping val="stacked"/>
        <c:varyColors val="0"/>
        <c:ser>
          <c:idx val="0"/>
          <c:order val="0"/>
          <c:tx>
            <c:strRef>
              <c:f>'Grafikon T2-1'!$C$1</c:f>
              <c:strCache>
                <c:ptCount val="1"/>
                <c:pt idx="0">
                  <c:v>Desezonirani indeks BDP-a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'Grafikon T2-1'!$A$3:$A$97</c:f>
              <c:strCache>
                <c:ptCount val="95"/>
                <c:pt idx="0">
                  <c:v>Q1/01</c:v>
                </c:pt>
                <c:pt idx="1">
                  <c:v>Q2/01</c:v>
                </c:pt>
                <c:pt idx="2">
                  <c:v>Q3/01</c:v>
                </c:pt>
                <c:pt idx="3">
                  <c:v>Q4/01</c:v>
                </c:pt>
                <c:pt idx="4">
                  <c:v>Q1/02</c:v>
                </c:pt>
                <c:pt idx="5">
                  <c:v>Q2/02</c:v>
                </c:pt>
                <c:pt idx="6">
                  <c:v>Q3/02</c:v>
                </c:pt>
                <c:pt idx="7">
                  <c:v>Q4/02</c:v>
                </c:pt>
                <c:pt idx="8">
                  <c:v>Q1/03</c:v>
                </c:pt>
                <c:pt idx="9">
                  <c:v>Q2/03</c:v>
                </c:pt>
                <c:pt idx="10">
                  <c:v>Q3/03</c:v>
                </c:pt>
                <c:pt idx="11">
                  <c:v>Q4/03</c:v>
                </c:pt>
                <c:pt idx="12">
                  <c:v>Q1/04</c:v>
                </c:pt>
                <c:pt idx="13">
                  <c:v>Q2/04</c:v>
                </c:pt>
                <c:pt idx="14">
                  <c:v>Q3/04</c:v>
                </c:pt>
                <c:pt idx="15">
                  <c:v>Q4/04</c:v>
                </c:pt>
                <c:pt idx="16">
                  <c:v>Q1/05</c:v>
                </c:pt>
                <c:pt idx="17">
                  <c:v>Q2/05</c:v>
                </c:pt>
                <c:pt idx="18">
                  <c:v>Q3/05</c:v>
                </c:pt>
                <c:pt idx="19">
                  <c:v>Q4/05</c:v>
                </c:pt>
                <c:pt idx="20">
                  <c:v>Q1/06</c:v>
                </c:pt>
                <c:pt idx="21">
                  <c:v>Q2/06</c:v>
                </c:pt>
                <c:pt idx="22">
                  <c:v>Q3/06</c:v>
                </c:pt>
                <c:pt idx="23">
                  <c:v>Q4/06</c:v>
                </c:pt>
                <c:pt idx="24">
                  <c:v>Q1/07</c:v>
                </c:pt>
                <c:pt idx="25">
                  <c:v>Q2/07</c:v>
                </c:pt>
                <c:pt idx="26">
                  <c:v>Q3/07</c:v>
                </c:pt>
                <c:pt idx="27">
                  <c:v>Q4/07</c:v>
                </c:pt>
                <c:pt idx="28">
                  <c:v>Q1/08</c:v>
                </c:pt>
                <c:pt idx="29">
                  <c:v>Q2/08</c:v>
                </c:pt>
                <c:pt idx="30">
                  <c:v>Q3/08</c:v>
                </c:pt>
                <c:pt idx="31">
                  <c:v>Q4/08</c:v>
                </c:pt>
                <c:pt idx="32">
                  <c:v>Q1/09</c:v>
                </c:pt>
                <c:pt idx="33">
                  <c:v>Q2/09</c:v>
                </c:pt>
                <c:pt idx="34">
                  <c:v>Q3/09</c:v>
                </c:pt>
                <c:pt idx="35">
                  <c:v>Q4/09</c:v>
                </c:pt>
                <c:pt idx="36">
                  <c:v>Q1/10</c:v>
                </c:pt>
                <c:pt idx="37">
                  <c:v>Q2/10</c:v>
                </c:pt>
                <c:pt idx="38">
                  <c:v>Q3/10</c:v>
                </c:pt>
                <c:pt idx="39">
                  <c:v>Q4/10</c:v>
                </c:pt>
                <c:pt idx="40">
                  <c:v>Q1/11</c:v>
                </c:pt>
                <c:pt idx="41">
                  <c:v>Q2/11</c:v>
                </c:pt>
                <c:pt idx="42">
                  <c:v>Q3/11</c:v>
                </c:pt>
                <c:pt idx="43">
                  <c:v>Q4/11</c:v>
                </c:pt>
                <c:pt idx="44">
                  <c:v>Q1/12</c:v>
                </c:pt>
                <c:pt idx="45">
                  <c:v>Q2/12</c:v>
                </c:pt>
                <c:pt idx="46">
                  <c:v>Q3/12</c:v>
                </c:pt>
                <c:pt idx="47">
                  <c:v>Q4/12</c:v>
                </c:pt>
                <c:pt idx="48">
                  <c:v>Q1/13</c:v>
                </c:pt>
                <c:pt idx="49">
                  <c:v>Q2/13</c:v>
                </c:pt>
                <c:pt idx="50">
                  <c:v>Q3/13</c:v>
                </c:pt>
                <c:pt idx="51">
                  <c:v>Q4/13</c:v>
                </c:pt>
                <c:pt idx="52">
                  <c:v>Q1/14</c:v>
                </c:pt>
                <c:pt idx="53">
                  <c:v>Q2/14</c:v>
                </c:pt>
                <c:pt idx="54">
                  <c:v>Q3/14</c:v>
                </c:pt>
                <c:pt idx="55">
                  <c:v>Q4/14</c:v>
                </c:pt>
                <c:pt idx="56">
                  <c:v>Q1/15</c:v>
                </c:pt>
                <c:pt idx="57">
                  <c:v>Q2/15</c:v>
                </c:pt>
                <c:pt idx="58">
                  <c:v>Q3/15</c:v>
                </c:pt>
                <c:pt idx="59">
                  <c:v>Q4/15</c:v>
                </c:pt>
                <c:pt idx="60">
                  <c:v>Q1/16</c:v>
                </c:pt>
                <c:pt idx="61">
                  <c:v>Q2/16</c:v>
                </c:pt>
                <c:pt idx="62">
                  <c:v>Q3/16</c:v>
                </c:pt>
                <c:pt idx="63">
                  <c:v>Q4/16</c:v>
                </c:pt>
                <c:pt idx="64">
                  <c:v>Q1/17</c:v>
                </c:pt>
                <c:pt idx="65">
                  <c:v>Q2/17</c:v>
                </c:pt>
                <c:pt idx="66">
                  <c:v>Q3/17</c:v>
                </c:pt>
                <c:pt idx="67">
                  <c:v>Q4/17</c:v>
                </c:pt>
                <c:pt idx="68">
                  <c:v>Q1/18</c:v>
                </c:pt>
                <c:pt idx="69">
                  <c:v>Q2/18</c:v>
                </c:pt>
                <c:pt idx="70">
                  <c:v>Q3/18</c:v>
                </c:pt>
                <c:pt idx="71">
                  <c:v>Q4/18</c:v>
                </c:pt>
                <c:pt idx="72">
                  <c:v>Q1/19</c:v>
                </c:pt>
                <c:pt idx="73">
                  <c:v>Q2/19</c:v>
                </c:pt>
                <c:pt idx="74">
                  <c:v>Q3/19</c:v>
                </c:pt>
                <c:pt idx="75">
                  <c:v>Q4/19</c:v>
                </c:pt>
                <c:pt idx="76">
                  <c:v>Q1/20</c:v>
                </c:pt>
                <c:pt idx="77">
                  <c:v>Q2/20</c:v>
                </c:pt>
                <c:pt idx="78">
                  <c:v>Q3/20</c:v>
                </c:pt>
                <c:pt idx="79">
                  <c:v>Q4/20</c:v>
                </c:pt>
                <c:pt idx="80">
                  <c:v>Q1/21</c:v>
                </c:pt>
                <c:pt idx="81">
                  <c:v>Q2/21</c:v>
                </c:pt>
                <c:pt idx="82">
                  <c:v>Q3/21</c:v>
                </c:pt>
                <c:pt idx="83">
                  <c:v>Q4/21</c:v>
                </c:pt>
                <c:pt idx="84">
                  <c:v>Q1/22</c:v>
                </c:pt>
                <c:pt idx="85">
                  <c:v>Q2/22</c:v>
                </c:pt>
                <c:pt idx="86">
                  <c:v>Q3/22</c:v>
                </c:pt>
                <c:pt idx="87">
                  <c:v>Q4/22</c:v>
                </c:pt>
                <c:pt idx="88">
                  <c:v>Q1/23</c:v>
                </c:pt>
                <c:pt idx="89">
                  <c:v>Q2/23</c:v>
                </c:pt>
                <c:pt idx="90">
                  <c:v>Q3/23</c:v>
                </c:pt>
                <c:pt idx="91">
                  <c:v>Q4/24</c:v>
                </c:pt>
                <c:pt idx="92">
                  <c:v>Q1/24</c:v>
                </c:pt>
                <c:pt idx="93">
                  <c:v>Q2/24</c:v>
                </c:pt>
                <c:pt idx="94">
                  <c:v>Q3/24</c:v>
                </c:pt>
              </c:strCache>
            </c:strRef>
          </c:cat>
          <c:val>
            <c:numRef>
              <c:f>'Grafikon T2-1'!$C$3:$C$97</c:f>
              <c:numCache>
                <c:formatCode>General</c:formatCode>
                <c:ptCount val="95"/>
                <c:pt idx="0">
                  <c:v>66.511569011456345</c:v>
                </c:pt>
                <c:pt idx="1">
                  <c:v>66.312034304421985</c:v>
                </c:pt>
                <c:pt idx="2">
                  <c:v>67.505650921901577</c:v>
                </c:pt>
                <c:pt idx="3">
                  <c:v>69.260797845871025</c:v>
                </c:pt>
                <c:pt idx="4" formatCode="0.0">
                  <c:v>69.953405824329735</c:v>
                </c:pt>
                <c:pt idx="5" formatCode="0.0">
                  <c:v>71.142613723343345</c:v>
                </c:pt>
                <c:pt idx="6" formatCode="0.0">
                  <c:v>72.992321680150269</c:v>
                </c:pt>
                <c:pt idx="7" formatCode="0.0">
                  <c:v>73.065314001830416</c:v>
                </c:pt>
                <c:pt idx="8" formatCode="0.0">
                  <c:v>73.722901827846897</c:v>
                </c:pt>
                <c:pt idx="9" formatCode="0.0">
                  <c:v>75.197359864403822</c:v>
                </c:pt>
                <c:pt idx="10" formatCode="0.0">
                  <c:v>75.498149303861453</c:v>
                </c:pt>
                <c:pt idx="11" formatCode="0.0">
                  <c:v>75.72464375177303</c:v>
                </c:pt>
                <c:pt idx="12" formatCode="0.0">
                  <c:v>77.54203520181558</c:v>
                </c:pt>
                <c:pt idx="13" formatCode="0.0">
                  <c:v>78.705165729842804</c:v>
                </c:pt>
                <c:pt idx="14" formatCode="0.0">
                  <c:v>80.043153547250142</c:v>
                </c:pt>
                <c:pt idx="15" formatCode="0.0">
                  <c:v>84.205397531707163</c:v>
                </c:pt>
                <c:pt idx="16" formatCode="0.0">
                  <c:v>81.089797823033976</c:v>
                </c:pt>
                <c:pt idx="17" formatCode="0.0">
                  <c:v>84.009030544663219</c:v>
                </c:pt>
                <c:pt idx="18" formatCode="0.0">
                  <c:v>86.19326533882446</c:v>
                </c:pt>
                <c:pt idx="19" formatCode="0.0">
                  <c:v>88.003323910939756</c:v>
                </c:pt>
                <c:pt idx="20" formatCode="0.0">
                  <c:v>86.155254108810041</c:v>
                </c:pt>
                <c:pt idx="21" formatCode="0.0">
                  <c:v>87.619893428659822</c:v>
                </c:pt>
                <c:pt idx="22" formatCode="0.0">
                  <c:v>88.583712256375065</c:v>
                </c:pt>
                <c:pt idx="23" formatCode="0.0">
                  <c:v>90.178219076989834</c:v>
                </c:pt>
                <c:pt idx="24" formatCode="0.0">
                  <c:v>93.514813182838452</c:v>
                </c:pt>
                <c:pt idx="25" formatCode="0.0">
                  <c:v>94.449961314666837</c:v>
                </c:pt>
                <c:pt idx="26" formatCode="0.0">
                  <c:v>95.016661082554847</c:v>
                </c:pt>
                <c:pt idx="27" formatCode="0.0">
                  <c:v>97.202044287453589</c:v>
                </c:pt>
                <c:pt idx="28" formatCode="0.0">
                  <c:v>99.534893350352476</c:v>
                </c:pt>
                <c:pt idx="29" formatCode="0.0">
                  <c:v>101.02791675060776</c:v>
                </c:pt>
                <c:pt idx="30" formatCode="0.0">
                  <c:v>100.21969341660291</c:v>
                </c:pt>
                <c:pt idx="31" formatCode="0.0">
                  <c:v>99.217496482436857</c:v>
                </c:pt>
                <c:pt idx="32" formatCode="0.0">
                  <c:v>96.538624077411058</c:v>
                </c:pt>
                <c:pt idx="33" formatCode="0.0">
                  <c:v>96.442085453333661</c:v>
                </c:pt>
                <c:pt idx="34" formatCode="0.0">
                  <c:v>97.213622136960325</c:v>
                </c:pt>
                <c:pt idx="35" formatCode="0.0">
                  <c:v>97.116408514823377</c:v>
                </c:pt>
                <c:pt idx="36" formatCode="0.0">
                  <c:v>97.89333978294195</c:v>
                </c:pt>
                <c:pt idx="37" formatCode="0.0">
                  <c:v>97.89333978294195</c:v>
                </c:pt>
                <c:pt idx="38" formatCode="0.0">
                  <c:v>99.068059860337272</c:v>
                </c:pt>
                <c:pt idx="39" formatCode="0.0">
                  <c:v>98.671787620895927</c:v>
                </c:pt>
                <c:pt idx="40" formatCode="0.0">
                  <c:v>99.461161921863095</c:v>
                </c:pt>
                <c:pt idx="41" formatCode="0.0">
                  <c:v>98.267627978800746</c:v>
                </c:pt>
                <c:pt idx="42" formatCode="0.0">
                  <c:v>98.169360350821961</c:v>
                </c:pt>
                <c:pt idx="43" formatCode="0.0">
                  <c:v>97.874852269769491</c:v>
                </c:pt>
                <c:pt idx="44" formatCode="0.0">
                  <c:v>97.287603156150894</c:v>
                </c:pt>
                <c:pt idx="45" formatCode="0.0">
                  <c:v>98.844204806649287</c:v>
                </c:pt>
                <c:pt idx="46" formatCode="0.0">
                  <c:v>97.75691855377616</c:v>
                </c:pt>
                <c:pt idx="47" formatCode="0.0">
                  <c:v>98.147946227991284</c:v>
                </c:pt>
                <c:pt idx="48" formatCode="0.0">
                  <c:v>97.460910604395337</c:v>
                </c:pt>
                <c:pt idx="49" formatCode="0.0">
                  <c:v>97.7532933362085</c:v>
                </c:pt>
                <c:pt idx="50" formatCode="0.0">
                  <c:v>99.903865789605092</c:v>
                </c:pt>
                <c:pt idx="51" formatCode="0.0">
                  <c:v>98.705019400129828</c:v>
                </c:pt>
                <c:pt idx="52" formatCode="0.0">
                  <c:v>97.816674225528672</c:v>
                </c:pt>
                <c:pt idx="53" formatCode="0.0">
                  <c:v>96.838507483273389</c:v>
                </c:pt>
                <c:pt idx="54" formatCode="0.0">
                  <c:v>95.385929871024288</c:v>
                </c:pt>
                <c:pt idx="55" formatCode="0.0">
                  <c:v>96.72133288921863</c:v>
                </c:pt>
                <c:pt idx="56" formatCode="0.0">
                  <c:v>97.785267551000032</c:v>
                </c:pt>
                <c:pt idx="57" formatCode="0.0">
                  <c:v>97.883052818551036</c:v>
                </c:pt>
                <c:pt idx="58" formatCode="0.0">
                  <c:v>97.589403660095371</c:v>
                </c:pt>
                <c:pt idx="59" formatCode="0.0">
                  <c:v>98.565297696696334</c:v>
                </c:pt>
                <c:pt idx="60" formatCode="0.0">
                  <c:v>99.945211864450073</c:v>
                </c:pt>
                <c:pt idx="61" formatCode="0.0">
                  <c:v>100.64482834750126</c:v>
                </c:pt>
                <c:pt idx="62" formatCode="0.0">
                  <c:v>101.24869731758625</c:v>
                </c:pt>
                <c:pt idx="63" formatCode="0.0">
                  <c:v>101.34994601490384</c:v>
                </c:pt>
                <c:pt idx="64" formatCode="0.0">
                  <c:v>102.05939563700817</c:v>
                </c:pt>
                <c:pt idx="65" formatCode="0.0">
                  <c:v>102.56969261519319</c:v>
                </c:pt>
                <c:pt idx="66" formatCode="0.0">
                  <c:v>103.59538954134513</c:v>
                </c:pt>
                <c:pt idx="67" formatCode="0.0">
                  <c:v>104.2169618785932</c:v>
                </c:pt>
                <c:pt idx="68" formatCode="0.0">
                  <c:v>106.92660288743663</c:v>
                </c:pt>
                <c:pt idx="69" formatCode="0.0">
                  <c:v>108.20972212208588</c:v>
                </c:pt>
                <c:pt idx="70" formatCode="0.0">
                  <c:v>108.20972212208588</c:v>
                </c:pt>
                <c:pt idx="71" formatCode="0.0">
                  <c:v>108.20972212208588</c:v>
                </c:pt>
                <c:pt idx="72" formatCode="0.0">
                  <c:v>110.04928739816134</c:v>
                </c:pt>
                <c:pt idx="73" formatCode="0.0">
                  <c:v>111.81007599653192</c:v>
                </c:pt>
                <c:pt idx="74" formatCode="0.0">
                  <c:v>114.26989766845563</c:v>
                </c:pt>
                <c:pt idx="75">
                  <c:v>115.98394613348246</c:v>
                </c:pt>
                <c:pt idx="76">
                  <c:v>116.21591402574943</c:v>
                </c:pt>
                <c:pt idx="77">
                  <c:v>104.01324305304573</c:v>
                </c:pt>
                <c:pt idx="78" formatCode="0.0">
                  <c:v>112.85436871255463</c:v>
                </c:pt>
                <c:pt idx="79">
                  <c:v>114.77289298066806</c:v>
                </c:pt>
                <c:pt idx="80">
                  <c:v>118.10130687710745</c:v>
                </c:pt>
                <c:pt idx="81">
                  <c:v>119.28231994587853</c:v>
                </c:pt>
                <c:pt idx="82">
                  <c:v>122.26437794452548</c:v>
                </c:pt>
                <c:pt idx="83">
                  <c:v>123.73155047985979</c:v>
                </c:pt>
                <c:pt idx="84">
                  <c:v>123.3603558284202</c:v>
                </c:pt>
                <c:pt idx="85">
                  <c:v>124.10051796339073</c:v>
                </c:pt>
                <c:pt idx="86">
                  <c:v>123.35591485561039</c:v>
                </c:pt>
                <c:pt idx="87">
                  <c:v>124.71282991902211</c:v>
                </c:pt>
                <c:pt idx="88">
                  <c:v>126.20938387805036</c:v>
                </c:pt>
                <c:pt idx="89">
                  <c:v>127.72389648458697</c:v>
                </c:pt>
                <c:pt idx="90">
                  <c:v>129.51203103537119</c:v>
                </c:pt>
                <c:pt idx="91">
                  <c:v>131.19568743883102</c:v>
                </c:pt>
                <c:pt idx="92">
                  <c:v>131.85166587602515</c:v>
                </c:pt>
                <c:pt idx="93">
                  <c:v>133.03833086890938</c:v>
                </c:pt>
                <c:pt idx="94">
                  <c:v>133.70352252325392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48-4921-81A2-515126CD4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09536"/>
        <c:axId val="171695392"/>
      </c:lineChart>
      <c:catAx>
        <c:axId val="1717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169539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1695392"/>
        <c:scaling>
          <c:orientation val="minMax"/>
          <c:max val="140"/>
          <c:min val="6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1709536"/>
        <c:crosses val="autoZero"/>
        <c:crossBetween val="between"/>
      </c:valAx>
      <c:catAx>
        <c:axId val="17168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71699744"/>
        <c:crosses val="autoZero"/>
        <c:auto val="1"/>
        <c:lblAlgn val="ctr"/>
        <c:lblOffset val="100"/>
        <c:noMultiLvlLbl val="0"/>
      </c:catAx>
      <c:valAx>
        <c:axId val="171699744"/>
        <c:scaling>
          <c:orientation val="minMax"/>
          <c:max val="100"/>
        </c:scaling>
        <c:delete val="0"/>
        <c:axPos val="r"/>
        <c:numFmt formatCode="General" sourceLinked="1"/>
        <c:majorTickMark val="none"/>
        <c:minorTickMark val="none"/>
        <c:tickLblPos val="none"/>
        <c:crossAx val="17168560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7.9295547962165119E-2"/>
          <c:y val="0.15170296354610061"/>
          <c:w val="0.39121829754369764"/>
          <c:h val="5.7865253861071553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Kretanje raelnih jediničnih troškova rada</a:t>
            </a:r>
            <a:endParaRPr lang="en-GB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'G8'!$J$2:$J$17</c:f>
              <c:strCache>
                <c:ptCount val="1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Q1 2022</c:v>
                </c:pt>
                <c:pt idx="6">
                  <c:v>Q2 2022</c:v>
                </c:pt>
                <c:pt idx="7">
                  <c:v>Q3 2022</c:v>
                </c:pt>
                <c:pt idx="8">
                  <c:v>Q4 2022</c:v>
                </c:pt>
                <c:pt idx="9">
                  <c:v>Q1 2023</c:v>
                </c:pt>
                <c:pt idx="10">
                  <c:v>Q2 2023</c:v>
                </c:pt>
                <c:pt idx="11">
                  <c:v>Q3 2023</c:v>
                </c:pt>
                <c:pt idx="12">
                  <c:v>Q4 2023</c:v>
                </c:pt>
                <c:pt idx="13">
                  <c:v>Q1 2024</c:v>
                </c:pt>
                <c:pt idx="14">
                  <c:v>Q2 2024</c:v>
                </c:pt>
                <c:pt idx="15">
                  <c:v>Q3 2024</c:v>
                </c:pt>
              </c:strCache>
            </c:strRef>
          </c:cat>
          <c:val>
            <c:numRef>
              <c:f>'G8'!$K$2:$K$17</c:f>
              <c:numCache>
                <c:formatCode>0.0</c:formatCode>
                <c:ptCount val="16"/>
                <c:pt idx="0" formatCode="General">
                  <c:v>100</c:v>
                </c:pt>
                <c:pt idx="1">
                  <c:v>103.20934286091415</c:v>
                </c:pt>
                <c:pt idx="2" formatCode="General">
                  <c:v>109.3895433910746</c:v>
                </c:pt>
                <c:pt idx="3" formatCode="General">
                  <c:v>121.09985247988946</c:v>
                </c:pt>
                <c:pt idx="4" formatCode="General">
                  <c:v>121.79104335304328</c:v>
                </c:pt>
                <c:pt idx="5" formatCode="General">
                  <c:v>124.19806887811825</c:v>
                </c:pt>
                <c:pt idx="6" formatCode="General">
                  <c:v>122.27706363345844</c:v>
                </c:pt>
                <c:pt idx="7" formatCode="General">
                  <c:v>123.70310475947905</c:v>
                </c:pt>
                <c:pt idx="8" formatCode="General">
                  <c:v>121.46394510533166</c:v>
                </c:pt>
                <c:pt idx="9" formatCode="General">
                  <c:v>123.52748885468327</c:v>
                </c:pt>
                <c:pt idx="10" formatCode="General">
                  <c:v>121.5472241460057</c:v>
                </c:pt>
                <c:pt idx="11" formatCode="General">
                  <c:v>122.38965322132657</c:v>
                </c:pt>
                <c:pt idx="12" formatCode="General">
                  <c:v>122.79117149129408</c:v>
                </c:pt>
                <c:pt idx="13" formatCode="General">
                  <c:v>128.95714545117963</c:v>
                </c:pt>
                <c:pt idx="14" formatCode="General">
                  <c:v>128.13193509523705</c:v>
                </c:pt>
                <c:pt idx="15" formatCode="General">
                  <c:v>130.66895624286252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0C-4928-B89A-04A73BA1A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77680"/>
        <c:axId val="172568432"/>
      </c:lineChart>
      <c:catAx>
        <c:axId val="17257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68432"/>
        <c:crosses val="autoZero"/>
        <c:auto val="1"/>
        <c:lblAlgn val="ctr"/>
        <c:lblOffset val="100"/>
        <c:noMultiLvlLbl val="0"/>
      </c:catAx>
      <c:valAx>
        <c:axId val="17256843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5061923699953"/>
          <c:y val="7.7664881889763768E-2"/>
          <c:w val="0.8230882382305762"/>
          <c:h val="0.67743833471092363"/>
        </c:manualLayout>
      </c:layout>
      <c:lineChart>
        <c:grouping val="standard"/>
        <c:varyColors val="0"/>
        <c:ser>
          <c:idx val="0"/>
          <c:order val="0"/>
          <c:tx>
            <c:strRef>
              <c:f>'T4-2'!$A$8</c:f>
              <c:strCache>
                <c:ptCount val="1"/>
                <c:pt idx="0">
                  <c:v>Tekući deficit/BDP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5.9147886686577974E-3"/>
                  <c:y val="8.7251817610990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2A-4348-9CE4-FF53DB3AD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'T4-2'!$B$3:$P$3</c:f>
              <c:strCach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Q12024</c:v>
                </c:pt>
                <c:pt idx="13">
                  <c:v>Q22024</c:v>
                </c:pt>
                <c:pt idx="14">
                  <c:v>Q32024</c:v>
                </c:pt>
              </c:strCache>
            </c:strRef>
          </c:cat>
          <c:val>
            <c:numRef>
              <c:f>'T4-2'!$B$8:$P$8</c:f>
              <c:numCache>
                <c:formatCode>#,##0.0</c:formatCode>
                <c:ptCount val="15"/>
                <c:pt idx="0">
                  <c:v>-10.468202757627013</c:v>
                </c:pt>
                <c:pt idx="1">
                  <c:v>-5.5250163674932438</c:v>
                </c:pt>
                <c:pt idx="2">
                  <c:v>-5.3619369519999278</c:v>
                </c:pt>
                <c:pt idx="3">
                  <c:v>-3.3151023380865468</c:v>
                </c:pt>
                <c:pt idx="4">
                  <c:v>-2.8162747061420634</c:v>
                </c:pt>
                <c:pt idx="5">
                  <c:v>-5.0206772992580122</c:v>
                </c:pt>
                <c:pt idx="6">
                  <c:v>-4.6434591887899872</c:v>
                </c:pt>
                <c:pt idx="7">
                  <c:v>-6.5703339993828784</c:v>
                </c:pt>
                <c:pt idx="8">
                  <c:v>-3.9343224030318118</c:v>
                </c:pt>
                <c:pt idx="9">
                  <c:v>-4.0507208142250102</c:v>
                </c:pt>
                <c:pt idx="10">
                  <c:v>-6.5543832031684</c:v>
                </c:pt>
                <c:pt idx="11">
                  <c:v>-2.398245474625103</c:v>
                </c:pt>
                <c:pt idx="12">
                  <c:v>-1.7799726090405446</c:v>
                </c:pt>
                <c:pt idx="13">
                  <c:v>-3.8988206202387055</c:v>
                </c:pt>
                <c:pt idx="14">
                  <c:v>-10.497733750375762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2A-4348-9CE4-FF53DB3AD6AA}"/>
            </c:ext>
          </c:extLst>
        </c:ser>
        <c:ser>
          <c:idx val="1"/>
          <c:order val="1"/>
          <c:tx>
            <c:strRef>
              <c:f>'T4-2'!$A$9</c:f>
              <c:strCache>
                <c:ptCount val="1"/>
                <c:pt idx="0">
                  <c:v>Spoljnotrgovinski deficit/BDP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4105329981549345E-3"/>
                  <c:y val="7.3959055118110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2A-4348-9CE4-FF53DB3AD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410436812591306E-2"/>
                  <c:y val="7.3959055118110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2A-4348-9CE4-FF53DB3AD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5480873096863336E-2"/>
                  <c:y val="3.9510038194073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3D-48D3-A840-975D6071A00A}"/>
                </c:ext>
                <c:ext xmlns:c15="http://schemas.microsoft.com/office/drawing/2012/chart" uri="{CE6537A1-D6FC-4f65-9D91-7224C49458BB}">
                  <c15:layout>
                    <c:manualLayout>
                      <c:w val="7.2386084035948942E-2"/>
                      <c:h val="5.189659071924757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'T4-2'!$B$3:$P$3</c:f>
              <c:strCach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Q12024</c:v>
                </c:pt>
                <c:pt idx="13">
                  <c:v>Q22024</c:v>
                </c:pt>
                <c:pt idx="14">
                  <c:v>Q32024</c:v>
                </c:pt>
              </c:strCache>
            </c:strRef>
          </c:cat>
          <c:val>
            <c:numRef>
              <c:f>'T4-2'!$B$9:$P$9</c:f>
              <c:numCache>
                <c:formatCode>#,##0.0</c:formatCode>
                <c:ptCount val="15"/>
                <c:pt idx="0">
                  <c:v>-15.747308527743506</c:v>
                </c:pt>
                <c:pt idx="1">
                  <c:v>-10.124866583058886</c:v>
                </c:pt>
                <c:pt idx="2">
                  <c:v>-9.8483787135948049</c:v>
                </c:pt>
                <c:pt idx="3">
                  <c:v>-7.8332196261178959</c:v>
                </c:pt>
                <c:pt idx="4">
                  <c:v>-5.7953431632475256</c:v>
                </c:pt>
                <c:pt idx="5">
                  <c:v>-7.4211859076964162</c:v>
                </c:pt>
                <c:pt idx="6">
                  <c:v>-9.1489116879779981</c:v>
                </c:pt>
                <c:pt idx="7">
                  <c:v>-9.5858572399195907</c:v>
                </c:pt>
                <c:pt idx="8">
                  <c:v>-8.3613105135421826</c:v>
                </c:pt>
                <c:pt idx="9">
                  <c:v>-8.2624662807452669</c:v>
                </c:pt>
                <c:pt idx="10">
                  <c:v>-11.101679318630913</c:v>
                </c:pt>
                <c:pt idx="11">
                  <c:v>-4.704335621868978</c:v>
                </c:pt>
                <c:pt idx="12">
                  <c:v>-4.7066677258571108</c:v>
                </c:pt>
                <c:pt idx="13">
                  <c:v>-5.0891542033283708</c:v>
                </c:pt>
                <c:pt idx="14">
                  <c:v>-9.0172741204201028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52A-4348-9CE4-FF53DB3AD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2578768"/>
        <c:axId val="172566256"/>
      </c:lineChart>
      <c:catAx>
        <c:axId val="17257876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2566256"/>
        <c:crossesAt val="0"/>
        <c:auto val="1"/>
        <c:lblAlgn val="ctr"/>
        <c:lblOffset val="100"/>
        <c:noMultiLvlLbl val="0"/>
      </c:catAx>
      <c:valAx>
        <c:axId val="17256625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r>
                  <a:rPr lang="en-US"/>
                  <a:t>u %</a:t>
                </a:r>
              </a:p>
            </c:rich>
          </c:tx>
          <c:layout>
            <c:manualLayout>
              <c:xMode val="edge"/>
              <c:yMode val="edge"/>
              <c:x val="1.4693193513471916E-2"/>
              <c:y val="0.37140409448818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Myriad Pro SemiCond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257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0552666765712"/>
          <c:y val="0.18680346774834961"/>
          <c:w val="0.72619459318403212"/>
          <c:h val="8.2655987526566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yriad Pro SemiCond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8806934787723"/>
          <c:y val="4.6692607003891572E-2"/>
          <c:w val="0.80318591163634279"/>
          <c:h val="0.66608171164106622"/>
        </c:manualLayout>
      </c:layout>
      <c:lineChart>
        <c:grouping val="standard"/>
        <c:varyColors val="0"/>
        <c:ser>
          <c:idx val="0"/>
          <c:order val="0"/>
          <c:tx>
            <c:strRef>
              <c:f>'T4-3'!$A$4</c:f>
              <c:strCache>
                <c:ptCount val="1"/>
                <c:pt idx="0">
                  <c:v>Izvoz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'T4-3'!$B$2:$AR$3</c:f>
              <c:multiLvlStrCache>
                <c:ptCount val="4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'T4-3'!$B$4:$AR$4</c:f>
              <c:numCache>
                <c:formatCode>General</c:formatCode>
                <c:ptCount val="43"/>
                <c:pt idx="0">
                  <c:v>2.67229019</c:v>
                </c:pt>
                <c:pt idx="1">
                  <c:v>2.65687243</c:v>
                </c:pt>
                <c:pt idx="2">
                  <c:v>2.6281877999999996</c:v>
                </c:pt>
                <c:pt idx="3">
                  <c:v>2.6804150899999994</c:v>
                </c:pt>
                <c:pt idx="4">
                  <c:v>2.77783479</c:v>
                </c:pt>
                <c:pt idx="5">
                  <c:v>2.9105532800000002</c:v>
                </c:pt>
                <c:pt idx="6">
                  <c:v>2.8908722500000001</c:v>
                </c:pt>
                <c:pt idx="7">
                  <c:v>2.8776464500000003</c:v>
                </c:pt>
                <c:pt idx="8">
                  <c:v>3.1195270000000002</c:v>
                </c:pt>
                <c:pt idx="9">
                  <c:v>3.1466651000000003</c:v>
                </c:pt>
                <c:pt idx="10">
                  <c:v>3.1545162000000002</c:v>
                </c:pt>
                <c:pt idx="11">
                  <c:v>3.3475644999999998</c:v>
                </c:pt>
                <c:pt idx="12">
                  <c:v>3.4166278000000001</c:v>
                </c:pt>
                <c:pt idx="13">
                  <c:v>3.5333916999999997</c:v>
                </c:pt>
                <c:pt idx="14">
                  <c:v>3.5559520999999994</c:v>
                </c:pt>
                <c:pt idx="15">
                  <c:v>3.5943641999999998</c:v>
                </c:pt>
                <c:pt idx="16">
                  <c:v>3.6611230999999997</c:v>
                </c:pt>
                <c:pt idx="17">
                  <c:v>3.7370264999999998</c:v>
                </c:pt>
                <c:pt idx="18">
                  <c:v>3.8482489000000006</c:v>
                </c:pt>
                <c:pt idx="19">
                  <c:v>3.8598889999999999</c:v>
                </c:pt>
                <c:pt idx="20">
                  <c:v>3.9321074</c:v>
                </c:pt>
                <c:pt idx="21">
                  <c:v>4.0817728000000004</c:v>
                </c:pt>
                <c:pt idx="22">
                  <c:v>4.1562570999999995</c:v>
                </c:pt>
                <c:pt idx="23">
                  <c:v>4.2465909000000002</c:v>
                </c:pt>
                <c:pt idx="24">
                  <c:v>4.0968027000000005</c:v>
                </c:pt>
                <c:pt idx="25">
                  <c:v>3.2711850800000004</c:v>
                </c:pt>
                <c:pt idx="26">
                  <c:v>4.1752805000000004</c:v>
                </c:pt>
                <c:pt idx="27">
                  <c:v>4.5559134999999999</c:v>
                </c:pt>
                <c:pt idx="28">
                  <c:v>4.8036036000000006</c:v>
                </c:pt>
                <c:pt idx="29">
                  <c:v>4.9343064999999999</c:v>
                </c:pt>
                <c:pt idx="30">
                  <c:v>5.4212783</c:v>
                </c:pt>
                <c:pt idx="31">
                  <c:v>5.8574865000000003</c:v>
                </c:pt>
                <c:pt idx="32">
                  <c:v>6.2776159000000007</c:v>
                </c:pt>
                <c:pt idx="33">
                  <c:v>6.6310563999999994</c:v>
                </c:pt>
                <c:pt idx="34">
                  <c:v>6.8891824999999995</c:v>
                </c:pt>
                <c:pt idx="35">
                  <c:v>7.1595502</c:v>
                </c:pt>
                <c:pt idx="36">
                  <c:v>7.1838869999999995</c:v>
                </c:pt>
                <c:pt idx="37">
                  <c:v>6.9325431000000002</c:v>
                </c:pt>
                <c:pt idx="38">
                  <c:v>6.8827289</c:v>
                </c:pt>
                <c:pt idx="39">
                  <c:v>7.0026960000000003</c:v>
                </c:pt>
                <c:pt idx="40">
                  <c:v>7.1401957999999999</c:v>
                </c:pt>
                <c:pt idx="41">
                  <c:v>7.0940577000000005</c:v>
                </c:pt>
                <c:pt idx="42">
                  <c:v>7.0896674000000006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33-47A7-8907-7A37F3639E06}"/>
            </c:ext>
          </c:extLst>
        </c:ser>
        <c:ser>
          <c:idx val="1"/>
          <c:order val="1"/>
          <c:tx>
            <c:strRef>
              <c:f>'T4-3'!$A$5</c:f>
              <c:strCache>
                <c:ptCount val="1"/>
                <c:pt idx="0">
                  <c:v>Uvoz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'T4-3'!$B$2:$AR$3</c:f>
              <c:multiLvlStrCache>
                <c:ptCount val="4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'T4-3'!$B$5:$AR$5</c:f>
              <c:numCache>
                <c:formatCode>General</c:formatCode>
                <c:ptCount val="43"/>
                <c:pt idx="0">
                  <c:v>3.5967060000000002</c:v>
                </c:pt>
                <c:pt idx="1">
                  <c:v>3.7132535</c:v>
                </c:pt>
                <c:pt idx="2">
                  <c:v>3.7918231999999996</c:v>
                </c:pt>
                <c:pt idx="3">
                  <c:v>3.6391027000000005</c:v>
                </c:pt>
                <c:pt idx="4">
                  <c:v>3.7373328000000003</c:v>
                </c:pt>
                <c:pt idx="5">
                  <c:v>3.7729808</c:v>
                </c:pt>
                <c:pt idx="6">
                  <c:v>3.7835479999999997</c:v>
                </c:pt>
                <c:pt idx="7">
                  <c:v>3.7864469000000001</c:v>
                </c:pt>
                <c:pt idx="8">
                  <c:v>3.8113907999999999</c:v>
                </c:pt>
                <c:pt idx="9">
                  <c:v>4.0959778</c:v>
                </c:pt>
                <c:pt idx="10">
                  <c:v>3.9534443000000001</c:v>
                </c:pt>
                <c:pt idx="11">
                  <c:v>4.0506092999999996</c:v>
                </c:pt>
                <c:pt idx="12">
                  <c:v>4.3871172999999999</c:v>
                </c:pt>
                <c:pt idx="13">
                  <c:v>4.5026092000000002</c:v>
                </c:pt>
                <c:pt idx="14">
                  <c:v>4.4684625999999996</c:v>
                </c:pt>
                <c:pt idx="15">
                  <c:v>4.6738438999999996</c:v>
                </c:pt>
                <c:pt idx="16">
                  <c:v>4.8676829000000001</c:v>
                </c:pt>
                <c:pt idx="17">
                  <c:v>4.9382501000000003</c:v>
                </c:pt>
                <c:pt idx="18">
                  <c:v>5.1139608000000001</c:v>
                </c:pt>
                <c:pt idx="19">
                  <c:v>5.2642503999999999</c:v>
                </c:pt>
                <c:pt idx="20">
                  <c:v>5.3460847999999999</c:v>
                </c:pt>
                <c:pt idx="21">
                  <c:v>5.3956432999999997</c:v>
                </c:pt>
                <c:pt idx="22">
                  <c:v>5.5147278999999996</c:v>
                </c:pt>
                <c:pt idx="23">
                  <c:v>5.7711926</c:v>
                </c:pt>
                <c:pt idx="24">
                  <c:v>5.8201627</c:v>
                </c:pt>
                <c:pt idx="25">
                  <c:v>4.3258421</c:v>
                </c:pt>
                <c:pt idx="26">
                  <c:v>5.4904757000000011</c:v>
                </c:pt>
                <c:pt idx="27">
                  <c:v>5.6971786</c:v>
                </c:pt>
                <c:pt idx="28">
                  <c:v>5.8546316999999997</c:v>
                </c:pt>
                <c:pt idx="29">
                  <c:v>6.5754254000000003</c:v>
                </c:pt>
                <c:pt idx="30">
                  <c:v>7.0457034000000007</c:v>
                </c:pt>
                <c:pt idx="31">
                  <c:v>7.4778876999999992</c:v>
                </c:pt>
                <c:pt idx="32">
                  <c:v>9.1013438999999998</c:v>
                </c:pt>
                <c:pt idx="33">
                  <c:v>9.4272688999999996</c:v>
                </c:pt>
                <c:pt idx="34">
                  <c:v>8.9095509000000011</c:v>
                </c:pt>
                <c:pt idx="35">
                  <c:v>8.8575642999999999</c:v>
                </c:pt>
                <c:pt idx="36">
                  <c:v>9.2760482000000017</c:v>
                </c:pt>
                <c:pt idx="37">
                  <c:v>8.5084014000000003</c:v>
                </c:pt>
                <c:pt idx="38">
                  <c:v>8.1950555000000005</c:v>
                </c:pt>
                <c:pt idx="39">
                  <c:v>8.6426759999999998</c:v>
                </c:pt>
                <c:pt idx="40">
                  <c:v>8.906228200000001</c:v>
                </c:pt>
                <c:pt idx="41">
                  <c:v>9.0240247999999994</c:v>
                </c:pt>
                <c:pt idx="42">
                  <c:v>9.3988879000000001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33-47A7-8907-7A37F3639E06}"/>
            </c:ext>
          </c:extLst>
        </c:ser>
        <c:ser>
          <c:idx val="2"/>
          <c:order val="2"/>
          <c:tx>
            <c:strRef>
              <c:f>'T4-3'!$A$6</c:f>
              <c:strCache>
                <c:ptCount val="1"/>
                <c:pt idx="0">
                  <c:v>Robni deficit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'T4-3'!$B$2:$AR$3</c:f>
              <c:multiLvlStrCache>
                <c:ptCount val="4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'T4-3'!$B$6:$AR$6</c:f>
              <c:numCache>
                <c:formatCode>General</c:formatCode>
                <c:ptCount val="43"/>
                <c:pt idx="0">
                  <c:v>-0.92441580999999995</c:v>
                </c:pt>
                <c:pt idx="1">
                  <c:v>-1.0563810699999998</c:v>
                </c:pt>
                <c:pt idx="2">
                  <c:v>-1.1636354000000002</c:v>
                </c:pt>
                <c:pt idx="3">
                  <c:v>-0.95868761000000091</c:v>
                </c:pt>
                <c:pt idx="4">
                  <c:v>-0.95949801000000023</c:v>
                </c:pt>
                <c:pt idx="5">
                  <c:v>-0.86242751999999978</c:v>
                </c:pt>
                <c:pt idx="6">
                  <c:v>-0.89267574999999943</c:v>
                </c:pt>
                <c:pt idx="7">
                  <c:v>-0.90880044999999976</c:v>
                </c:pt>
                <c:pt idx="8">
                  <c:v>-0.69186379999999958</c:v>
                </c:pt>
                <c:pt idx="9">
                  <c:v>-0.9493126999999999</c:v>
                </c:pt>
                <c:pt idx="10">
                  <c:v>-0.79892810000000014</c:v>
                </c:pt>
                <c:pt idx="11">
                  <c:v>-0.70304479999999969</c:v>
                </c:pt>
                <c:pt idx="12">
                  <c:v>-0.97048949999999967</c:v>
                </c:pt>
                <c:pt idx="13">
                  <c:v>-0.96921750000000018</c:v>
                </c:pt>
                <c:pt idx="14">
                  <c:v>-0.91251050000000034</c:v>
                </c:pt>
                <c:pt idx="15">
                  <c:v>-1.0794796999999998</c:v>
                </c:pt>
                <c:pt idx="16">
                  <c:v>-1.2065598</c:v>
                </c:pt>
                <c:pt idx="17">
                  <c:v>-1.2012236000000003</c:v>
                </c:pt>
                <c:pt idx="18">
                  <c:v>-1.2657118999999992</c:v>
                </c:pt>
                <c:pt idx="19">
                  <c:v>-1.4043613999999998</c:v>
                </c:pt>
                <c:pt idx="20">
                  <c:v>-1.4139773999999998</c:v>
                </c:pt>
                <c:pt idx="21">
                  <c:v>-1.3138704999999991</c:v>
                </c:pt>
                <c:pt idx="22">
                  <c:v>-1.3584708000000001</c:v>
                </c:pt>
                <c:pt idx="23">
                  <c:v>-1.5246017000000001</c:v>
                </c:pt>
                <c:pt idx="24">
                  <c:v>-1.7233599999999998</c:v>
                </c:pt>
                <c:pt idx="25">
                  <c:v>-1.0546570199999996</c:v>
                </c:pt>
                <c:pt idx="26">
                  <c:v>-1.3151952</c:v>
                </c:pt>
                <c:pt idx="27">
                  <c:v>-1.1412651000000005</c:v>
                </c:pt>
                <c:pt idx="28">
                  <c:v>-1.0510280999999995</c:v>
                </c:pt>
                <c:pt idx="29">
                  <c:v>-1.6411189000000004</c:v>
                </c:pt>
                <c:pt idx="30">
                  <c:v>-1.6244251000000003</c:v>
                </c:pt>
                <c:pt idx="31">
                  <c:v>-1.6204011999999994</c:v>
                </c:pt>
                <c:pt idx="32">
                  <c:v>-2.8237279999999991</c:v>
                </c:pt>
                <c:pt idx="33">
                  <c:v>-2.7962124999999998</c:v>
                </c:pt>
                <c:pt idx="34">
                  <c:v>-2.0203684000000002</c:v>
                </c:pt>
                <c:pt idx="35">
                  <c:v>-1.6980141000000004</c:v>
                </c:pt>
                <c:pt idx="36">
                  <c:v>-2.0921612000000014</c:v>
                </c:pt>
                <c:pt idx="37">
                  <c:v>-1.5758583000000008</c:v>
                </c:pt>
                <c:pt idx="38">
                  <c:v>-1.3123266000000002</c:v>
                </c:pt>
                <c:pt idx="39">
                  <c:v>-1.6399799999999995</c:v>
                </c:pt>
                <c:pt idx="40">
                  <c:v>-1.7660324000000018</c:v>
                </c:pt>
                <c:pt idx="41">
                  <c:v>-1.9299670999999989</c:v>
                </c:pt>
                <c:pt idx="42">
                  <c:v>-2.3092204999999995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FD-4A94-8BC1-972956EDC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575504"/>
        <c:axId val="172570608"/>
      </c:lineChart>
      <c:catAx>
        <c:axId val="17257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/>
            </a:pPr>
            <a:endParaRPr lang="en-US"/>
          </a:p>
        </c:txPr>
        <c:crossAx val="172570608"/>
        <c:crosses val="autoZero"/>
        <c:auto val="1"/>
        <c:lblAlgn val="ctr"/>
        <c:lblOffset val="100"/>
        <c:noMultiLvlLbl val="0"/>
      </c:catAx>
      <c:valAx>
        <c:axId val="172570608"/>
        <c:scaling>
          <c:orientation val="minMax"/>
          <c:max val="15"/>
          <c:min val="-5"/>
        </c:scaling>
        <c:delete val="0"/>
        <c:axPos val="l"/>
        <c:majorGridlines>
          <c:spPr>
            <a:ln w="12700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r-Latn-CS" dirty="0"/>
                  <a:t>milijarde evra</a:t>
                </a:r>
              </a:p>
            </c:rich>
          </c:tx>
          <c:layout>
            <c:manualLayout>
              <c:xMode val="edge"/>
              <c:yMode val="edge"/>
              <c:x val="0"/>
              <c:y val="0.281638316269913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17257550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688230147702129"/>
          <c:y val="0.11236263436226684"/>
          <c:w val="0.7235669805980135"/>
          <c:h val="0.1178631011058438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yriad Pro SemiCond" pitchFamily="34" charset="0"/>
          <a:ea typeface="Myriad Pro SemiCond"/>
          <a:cs typeface="Myriad Pro SemiCond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'T4-4'!$A$3</c:f>
              <c:strCache>
                <c:ptCount val="1"/>
                <c:pt idx="0">
                  <c:v>Indeks odnosa razmene, jun 2012=100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3"/>
              <c:layout>
                <c:manualLayout>
                  <c:x val="-1.250820540969764E-16"/>
                  <c:y val="-0.1583316761264293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ysClr val="windowText" lastClr="000000"/>
                        </a:solidFill>
                        <a:latin typeface="Myriad Pro SemiCond" panose="020B0503030403020204" pitchFamily="34" charset="0"/>
                        <a:ea typeface="+mn-ea"/>
                        <a:cs typeface="+mn-cs"/>
                      </a:defRPr>
                    </a:pPr>
                    <a:r>
                      <a:rPr lang="en-US" baseline="0"/>
                      <a:t>jul 2024 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100,4</a:t>
                    </a:r>
                    <a:endParaRPr lang="en-US"/>
                  </a:p>
                </c:rich>
              </c:tx>
              <c:spPr>
                <a:xfrm>
                  <a:off x="6779697" y="1110872"/>
                  <a:ext cx="665995" cy="59099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Myriad Pro SemiCond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BE-423A-B54A-1A339CD5E5A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7534"/>
                        <a:gd name="adj2" fmla="val 14934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9447013192727659E-2"/>
                      <c:h val="0.11980501110987454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'T4-4'!$B$2:$EV$2</c:f>
              <c:strCache>
                <c:ptCount val="151"/>
                <c:pt idx="0">
                  <c:v>januar 2012</c:v>
                </c:pt>
                <c:pt idx="1">
                  <c:v>februar 2012</c:v>
                </c:pt>
                <c:pt idx="2">
                  <c:v>mart 2012</c:v>
                </c:pt>
                <c:pt idx="3">
                  <c:v>april 2012</c:v>
                </c:pt>
                <c:pt idx="4">
                  <c:v>maj 2012</c:v>
                </c:pt>
                <c:pt idx="5">
                  <c:v>jun 2012</c:v>
                </c:pt>
                <c:pt idx="6">
                  <c:v>jul 2012</c:v>
                </c:pt>
                <c:pt idx="7">
                  <c:v>avgust 2012</c:v>
                </c:pt>
                <c:pt idx="8">
                  <c:v>septembar 2012</c:v>
                </c:pt>
                <c:pt idx="9">
                  <c:v>oktobar 2012</c:v>
                </c:pt>
                <c:pt idx="10">
                  <c:v>novembar 2012</c:v>
                </c:pt>
                <c:pt idx="11">
                  <c:v>decembar 2012</c:v>
                </c:pt>
                <c:pt idx="12">
                  <c:v>januar 2013</c:v>
                </c:pt>
                <c:pt idx="13">
                  <c:v>februar 2013</c:v>
                </c:pt>
                <c:pt idx="14">
                  <c:v>mart 2013</c:v>
                </c:pt>
                <c:pt idx="15">
                  <c:v>april 2013</c:v>
                </c:pt>
                <c:pt idx="16">
                  <c:v>maj 2013</c:v>
                </c:pt>
                <c:pt idx="17">
                  <c:v>jun 2013</c:v>
                </c:pt>
                <c:pt idx="18">
                  <c:v>jul 2013</c:v>
                </c:pt>
                <c:pt idx="19">
                  <c:v>avgust 2013</c:v>
                </c:pt>
                <c:pt idx="20">
                  <c:v>septembar 2013</c:v>
                </c:pt>
                <c:pt idx="21">
                  <c:v>oktobar 2013</c:v>
                </c:pt>
                <c:pt idx="22">
                  <c:v>novembar 2013</c:v>
                </c:pt>
                <c:pt idx="23">
                  <c:v>decembar 2013</c:v>
                </c:pt>
                <c:pt idx="24">
                  <c:v>januar 2014</c:v>
                </c:pt>
                <c:pt idx="25">
                  <c:v>februar 2014</c:v>
                </c:pt>
                <c:pt idx="26">
                  <c:v>mart 2014</c:v>
                </c:pt>
                <c:pt idx="27">
                  <c:v>april 2014</c:v>
                </c:pt>
                <c:pt idx="28">
                  <c:v>maj 2014</c:v>
                </c:pt>
                <c:pt idx="29">
                  <c:v>jun 2014</c:v>
                </c:pt>
                <c:pt idx="30">
                  <c:v>jul 2014</c:v>
                </c:pt>
                <c:pt idx="31">
                  <c:v>avgust 2014</c:v>
                </c:pt>
                <c:pt idx="32">
                  <c:v>septembar 2014</c:v>
                </c:pt>
                <c:pt idx="33">
                  <c:v>oktobar 2014</c:v>
                </c:pt>
                <c:pt idx="34">
                  <c:v>novembar 2014</c:v>
                </c:pt>
                <c:pt idx="35">
                  <c:v>decembar 2014</c:v>
                </c:pt>
                <c:pt idx="36">
                  <c:v>januar 2015</c:v>
                </c:pt>
                <c:pt idx="37">
                  <c:v>februar 2015</c:v>
                </c:pt>
                <c:pt idx="38">
                  <c:v>mart 2015</c:v>
                </c:pt>
                <c:pt idx="39">
                  <c:v>april 2015</c:v>
                </c:pt>
                <c:pt idx="40">
                  <c:v>maj 2015</c:v>
                </c:pt>
                <c:pt idx="41">
                  <c:v>jun 2015</c:v>
                </c:pt>
                <c:pt idx="42">
                  <c:v>jul 2015</c:v>
                </c:pt>
                <c:pt idx="43">
                  <c:v>avgust 2015</c:v>
                </c:pt>
                <c:pt idx="44">
                  <c:v>septembar 2015</c:v>
                </c:pt>
                <c:pt idx="45">
                  <c:v>oktobar 2015</c:v>
                </c:pt>
                <c:pt idx="46">
                  <c:v>novembar 2015</c:v>
                </c:pt>
                <c:pt idx="47">
                  <c:v>decembar 2015</c:v>
                </c:pt>
                <c:pt idx="48">
                  <c:v>januar 2016</c:v>
                </c:pt>
                <c:pt idx="49">
                  <c:v>februar 2016</c:v>
                </c:pt>
                <c:pt idx="50">
                  <c:v>mart 2016</c:v>
                </c:pt>
                <c:pt idx="51">
                  <c:v>april 2016</c:v>
                </c:pt>
                <c:pt idx="52">
                  <c:v>maj 2016</c:v>
                </c:pt>
                <c:pt idx="53">
                  <c:v>jun 2016</c:v>
                </c:pt>
                <c:pt idx="54">
                  <c:v>jul 2016</c:v>
                </c:pt>
                <c:pt idx="55">
                  <c:v>avgust 2016</c:v>
                </c:pt>
                <c:pt idx="56">
                  <c:v>septembar 2016</c:v>
                </c:pt>
                <c:pt idx="57">
                  <c:v>oktobar 2016</c:v>
                </c:pt>
                <c:pt idx="58">
                  <c:v>novembar 2016</c:v>
                </c:pt>
                <c:pt idx="59">
                  <c:v>decembar 2016</c:v>
                </c:pt>
                <c:pt idx="60">
                  <c:v>januar 2017</c:v>
                </c:pt>
                <c:pt idx="61">
                  <c:v>februar 2017</c:v>
                </c:pt>
                <c:pt idx="62">
                  <c:v>mart 2017</c:v>
                </c:pt>
                <c:pt idx="63">
                  <c:v>april 2017</c:v>
                </c:pt>
                <c:pt idx="64">
                  <c:v>maj 2017</c:v>
                </c:pt>
                <c:pt idx="65">
                  <c:v>jun 2017</c:v>
                </c:pt>
                <c:pt idx="66">
                  <c:v>jul 2017</c:v>
                </c:pt>
                <c:pt idx="67">
                  <c:v>avgust 2017</c:v>
                </c:pt>
                <c:pt idx="68">
                  <c:v>septembar 2017</c:v>
                </c:pt>
                <c:pt idx="69">
                  <c:v>oktobar 2017</c:v>
                </c:pt>
                <c:pt idx="70">
                  <c:v>novembar 2017</c:v>
                </c:pt>
                <c:pt idx="71">
                  <c:v>decembar 2017</c:v>
                </c:pt>
                <c:pt idx="72">
                  <c:v>januar 2018</c:v>
                </c:pt>
                <c:pt idx="73">
                  <c:v>februar 2018</c:v>
                </c:pt>
                <c:pt idx="74">
                  <c:v>mart 2018</c:v>
                </c:pt>
                <c:pt idx="75">
                  <c:v>april 2018</c:v>
                </c:pt>
                <c:pt idx="76">
                  <c:v>maj 2018</c:v>
                </c:pt>
                <c:pt idx="77">
                  <c:v>jun 2018</c:v>
                </c:pt>
                <c:pt idx="78">
                  <c:v>jul 2018</c:v>
                </c:pt>
                <c:pt idx="79">
                  <c:v>avgust 2018</c:v>
                </c:pt>
                <c:pt idx="80">
                  <c:v>septembar 2018</c:v>
                </c:pt>
                <c:pt idx="81">
                  <c:v>oktobar 2018</c:v>
                </c:pt>
                <c:pt idx="82">
                  <c:v>novembar 2018</c:v>
                </c:pt>
                <c:pt idx="83">
                  <c:v>decembar 2018</c:v>
                </c:pt>
                <c:pt idx="84">
                  <c:v>januar 2019</c:v>
                </c:pt>
                <c:pt idx="85">
                  <c:v>februar 2019</c:v>
                </c:pt>
                <c:pt idx="86">
                  <c:v>mart 2019</c:v>
                </c:pt>
                <c:pt idx="87">
                  <c:v>april 2019</c:v>
                </c:pt>
                <c:pt idx="88">
                  <c:v>maj 2019</c:v>
                </c:pt>
                <c:pt idx="89">
                  <c:v>jun 2019</c:v>
                </c:pt>
                <c:pt idx="90">
                  <c:v>jul 2019</c:v>
                </c:pt>
                <c:pt idx="91">
                  <c:v>avgust 2019</c:v>
                </c:pt>
                <c:pt idx="92">
                  <c:v>septembar 2019</c:v>
                </c:pt>
                <c:pt idx="93">
                  <c:v>oktobar 2019</c:v>
                </c:pt>
                <c:pt idx="94">
                  <c:v>novembar 2019</c:v>
                </c:pt>
                <c:pt idx="95">
                  <c:v>decembar 2019</c:v>
                </c:pt>
                <c:pt idx="96">
                  <c:v>januar 2020</c:v>
                </c:pt>
                <c:pt idx="97">
                  <c:v>februar 2020</c:v>
                </c:pt>
                <c:pt idx="98">
                  <c:v>mart 2020</c:v>
                </c:pt>
                <c:pt idx="99">
                  <c:v>april 2020</c:v>
                </c:pt>
                <c:pt idx="100">
                  <c:v>maj 2020</c:v>
                </c:pt>
                <c:pt idx="101">
                  <c:v>jun 2020</c:v>
                </c:pt>
                <c:pt idx="102">
                  <c:v>jul 2020</c:v>
                </c:pt>
                <c:pt idx="103">
                  <c:v>avgust 2020</c:v>
                </c:pt>
                <c:pt idx="104">
                  <c:v>septembar 2020</c:v>
                </c:pt>
                <c:pt idx="105">
                  <c:v>oktobar 2020</c:v>
                </c:pt>
                <c:pt idx="106">
                  <c:v>novembar 2020</c:v>
                </c:pt>
                <c:pt idx="107">
                  <c:v>decembar 2020</c:v>
                </c:pt>
                <c:pt idx="108">
                  <c:v>januar 2021</c:v>
                </c:pt>
                <c:pt idx="109">
                  <c:v>februar 2021</c:v>
                </c:pt>
                <c:pt idx="110">
                  <c:v>mart 2021</c:v>
                </c:pt>
                <c:pt idx="111">
                  <c:v>april 2021</c:v>
                </c:pt>
                <c:pt idx="112">
                  <c:v>maj 2021</c:v>
                </c:pt>
                <c:pt idx="113">
                  <c:v>jun 2021</c:v>
                </c:pt>
                <c:pt idx="114">
                  <c:v>jul 2021</c:v>
                </c:pt>
                <c:pt idx="115">
                  <c:v>avgust 2021</c:v>
                </c:pt>
                <c:pt idx="116">
                  <c:v>septembar 2021</c:v>
                </c:pt>
                <c:pt idx="117">
                  <c:v>oktobar 2021</c:v>
                </c:pt>
                <c:pt idx="118">
                  <c:v>novembar 2021</c:v>
                </c:pt>
                <c:pt idx="119">
                  <c:v>decembar 2021</c:v>
                </c:pt>
                <c:pt idx="120">
                  <c:v>januar 2022</c:v>
                </c:pt>
                <c:pt idx="121">
                  <c:v>februar 2022</c:v>
                </c:pt>
                <c:pt idx="122">
                  <c:v>mart 2022</c:v>
                </c:pt>
                <c:pt idx="123">
                  <c:v>april 2022</c:v>
                </c:pt>
                <c:pt idx="124">
                  <c:v>maj 2022</c:v>
                </c:pt>
                <c:pt idx="125">
                  <c:v>jun 2022</c:v>
                </c:pt>
                <c:pt idx="126">
                  <c:v>jul 2022</c:v>
                </c:pt>
                <c:pt idx="127">
                  <c:v>avgust 2022</c:v>
                </c:pt>
                <c:pt idx="128">
                  <c:v>septembar 2022</c:v>
                </c:pt>
                <c:pt idx="129">
                  <c:v>oktobar 2022</c:v>
                </c:pt>
                <c:pt idx="130">
                  <c:v>novembar 2022</c:v>
                </c:pt>
                <c:pt idx="131">
                  <c:v>decembar 2022</c:v>
                </c:pt>
                <c:pt idx="132">
                  <c:v>januar 2023</c:v>
                </c:pt>
                <c:pt idx="133">
                  <c:v>februar 2023</c:v>
                </c:pt>
                <c:pt idx="134">
                  <c:v>mart 2023</c:v>
                </c:pt>
                <c:pt idx="135">
                  <c:v>april 2023</c:v>
                </c:pt>
                <c:pt idx="136">
                  <c:v>maj 2023</c:v>
                </c:pt>
                <c:pt idx="137">
                  <c:v>jun 2023</c:v>
                </c:pt>
                <c:pt idx="138">
                  <c:v>jul 2023</c:v>
                </c:pt>
                <c:pt idx="139">
                  <c:v>avgust 2023</c:v>
                </c:pt>
                <c:pt idx="140">
                  <c:v>septembar 2023</c:v>
                </c:pt>
                <c:pt idx="141">
                  <c:v>oktobar 2023</c:v>
                </c:pt>
                <c:pt idx="142">
                  <c:v>novembar 2023</c:v>
                </c:pt>
                <c:pt idx="143">
                  <c:v>decembar 2023</c:v>
                </c:pt>
                <c:pt idx="144">
                  <c:v>januar 2024</c:v>
                </c:pt>
                <c:pt idx="145">
                  <c:v>februar 2024</c:v>
                </c:pt>
                <c:pt idx="146">
                  <c:v>mart 2024</c:v>
                </c:pt>
                <c:pt idx="147">
                  <c:v>april 2024</c:v>
                </c:pt>
                <c:pt idx="148">
                  <c:v>maj 2024</c:v>
                </c:pt>
                <c:pt idx="149">
                  <c:v>jun 2024</c:v>
                </c:pt>
                <c:pt idx="150">
                  <c:v>jul 2024</c:v>
                </c:pt>
              </c:strCache>
            </c:strRef>
          </c:cat>
          <c:val>
            <c:numRef>
              <c:f>'T4-4'!$B$3:$EV$3</c:f>
              <c:numCache>
                <c:formatCode>General</c:formatCode>
                <c:ptCount val="151"/>
                <c:pt idx="0">
                  <c:v>99.361259460449205</c:v>
                </c:pt>
                <c:pt idx="1">
                  <c:v>99.243209838867202</c:v>
                </c:pt>
                <c:pt idx="2">
                  <c:v>99.133567810058594</c:v>
                </c:pt>
                <c:pt idx="3">
                  <c:v>99.231697082519503</c:v>
                </c:pt>
                <c:pt idx="4">
                  <c:v>99.517707824707003</c:v>
                </c:pt>
                <c:pt idx="5">
                  <c:v>100</c:v>
                </c:pt>
                <c:pt idx="6">
                  <c:v>100.13289642334</c:v>
                </c:pt>
                <c:pt idx="7">
                  <c:v>99.901557922363295</c:v>
                </c:pt>
                <c:pt idx="8">
                  <c:v>99.835441589355497</c:v>
                </c:pt>
                <c:pt idx="9">
                  <c:v>99.959976196289105</c:v>
                </c:pt>
                <c:pt idx="10">
                  <c:v>99.966361999511705</c:v>
                </c:pt>
                <c:pt idx="11">
                  <c:v>99.812034606933594</c:v>
                </c:pt>
                <c:pt idx="12">
                  <c:v>99.588844299316406</c:v>
                </c:pt>
                <c:pt idx="13">
                  <c:v>99.4268798828125</c:v>
                </c:pt>
                <c:pt idx="14">
                  <c:v>99.481719970703097</c:v>
                </c:pt>
                <c:pt idx="15">
                  <c:v>99.40869140625</c:v>
                </c:pt>
                <c:pt idx="16">
                  <c:v>99.475692749023395</c:v>
                </c:pt>
                <c:pt idx="17">
                  <c:v>99.497238159179702</c:v>
                </c:pt>
                <c:pt idx="18">
                  <c:v>99.351264953613295</c:v>
                </c:pt>
                <c:pt idx="19">
                  <c:v>99.070503234863295</c:v>
                </c:pt>
                <c:pt idx="20">
                  <c:v>98.937309265136705</c:v>
                </c:pt>
                <c:pt idx="21">
                  <c:v>99.074035644531307</c:v>
                </c:pt>
                <c:pt idx="22">
                  <c:v>99.071456909179702</c:v>
                </c:pt>
                <c:pt idx="23">
                  <c:v>98.711936950683594</c:v>
                </c:pt>
                <c:pt idx="24">
                  <c:v>98.772308349609403</c:v>
                </c:pt>
                <c:pt idx="25">
                  <c:v>98.668144226074205</c:v>
                </c:pt>
                <c:pt idx="26">
                  <c:v>98.821067810058594</c:v>
                </c:pt>
                <c:pt idx="27">
                  <c:v>98.777069091796903</c:v>
                </c:pt>
                <c:pt idx="28">
                  <c:v>98.831512451171903</c:v>
                </c:pt>
                <c:pt idx="29">
                  <c:v>98.678749084472699</c:v>
                </c:pt>
                <c:pt idx="30">
                  <c:v>98.859825134277301</c:v>
                </c:pt>
                <c:pt idx="31">
                  <c:v>98.987678527832003</c:v>
                </c:pt>
                <c:pt idx="32">
                  <c:v>99.084243774414105</c:v>
                </c:pt>
                <c:pt idx="33">
                  <c:v>99.519149780273395</c:v>
                </c:pt>
                <c:pt idx="34">
                  <c:v>99.901252746582003</c:v>
                </c:pt>
                <c:pt idx="35">
                  <c:v>100.827262878418</c:v>
                </c:pt>
                <c:pt idx="36">
                  <c:v>101.75658416748</c:v>
                </c:pt>
                <c:pt idx="37">
                  <c:v>101.26555633544901</c:v>
                </c:pt>
                <c:pt idx="38">
                  <c:v>101.52309417724599</c:v>
                </c:pt>
                <c:pt idx="39">
                  <c:v>101.582794189453</c:v>
                </c:pt>
                <c:pt idx="40">
                  <c:v>101.325401306152</c:v>
                </c:pt>
                <c:pt idx="41">
                  <c:v>101.40633392334</c:v>
                </c:pt>
                <c:pt idx="42">
                  <c:v>101.84173583984401</c:v>
                </c:pt>
                <c:pt idx="43">
                  <c:v>102.181640625</c:v>
                </c:pt>
                <c:pt idx="44">
                  <c:v>102.30624389648401</c:v>
                </c:pt>
                <c:pt idx="45">
                  <c:v>102.41952514648401</c:v>
                </c:pt>
                <c:pt idx="46">
                  <c:v>102.770072937012</c:v>
                </c:pt>
                <c:pt idx="47">
                  <c:v>103.25759124755901</c:v>
                </c:pt>
                <c:pt idx="48">
                  <c:v>103.921913146973</c:v>
                </c:pt>
                <c:pt idx="49">
                  <c:v>103.893669128418</c:v>
                </c:pt>
                <c:pt idx="50">
                  <c:v>103.434326171875</c:v>
                </c:pt>
                <c:pt idx="51">
                  <c:v>103.17465972900401</c:v>
                </c:pt>
                <c:pt idx="52">
                  <c:v>102.795166015625</c:v>
                </c:pt>
                <c:pt idx="53">
                  <c:v>102.53823089599599</c:v>
                </c:pt>
                <c:pt idx="54">
                  <c:v>102.47931671142599</c:v>
                </c:pt>
                <c:pt idx="55">
                  <c:v>102.33163452148401</c:v>
                </c:pt>
                <c:pt idx="56">
                  <c:v>102.27809143066401</c:v>
                </c:pt>
                <c:pt idx="57">
                  <c:v>101.90570068359401</c:v>
                </c:pt>
                <c:pt idx="58">
                  <c:v>102.152717590332</c:v>
                </c:pt>
                <c:pt idx="59">
                  <c:v>101.48543548584</c:v>
                </c:pt>
                <c:pt idx="60">
                  <c:v>101.30135345459</c:v>
                </c:pt>
                <c:pt idx="61">
                  <c:v>101.54949951171901</c:v>
                </c:pt>
                <c:pt idx="62">
                  <c:v>101.925338745117</c:v>
                </c:pt>
                <c:pt idx="63">
                  <c:v>101.765586853027</c:v>
                </c:pt>
                <c:pt idx="64">
                  <c:v>101.964889526367</c:v>
                </c:pt>
                <c:pt idx="65">
                  <c:v>102.28945922851599</c:v>
                </c:pt>
                <c:pt idx="66">
                  <c:v>102.238716125488</c:v>
                </c:pt>
                <c:pt idx="67">
                  <c:v>101.86611938476599</c:v>
                </c:pt>
                <c:pt idx="68">
                  <c:v>101.59539031982401</c:v>
                </c:pt>
                <c:pt idx="69">
                  <c:v>101.464324951172</c:v>
                </c:pt>
                <c:pt idx="70">
                  <c:v>101.10727691650401</c:v>
                </c:pt>
                <c:pt idx="71">
                  <c:v>101.01324462890599</c:v>
                </c:pt>
                <c:pt idx="72">
                  <c:v>100.70037841796901</c:v>
                </c:pt>
                <c:pt idx="73">
                  <c:v>100.89884185791</c:v>
                </c:pt>
                <c:pt idx="74">
                  <c:v>100.95711517334</c:v>
                </c:pt>
                <c:pt idx="75">
                  <c:v>100.975021362305</c:v>
                </c:pt>
                <c:pt idx="76">
                  <c:v>100.64361572265599</c:v>
                </c:pt>
                <c:pt idx="77">
                  <c:v>100.53123474121099</c:v>
                </c:pt>
                <c:pt idx="78">
                  <c:v>100.49160003662099</c:v>
                </c:pt>
                <c:pt idx="79">
                  <c:v>100.575843811035</c:v>
                </c:pt>
                <c:pt idx="80">
                  <c:v>100.215438842773</c:v>
                </c:pt>
                <c:pt idx="81">
                  <c:v>100.32730102539099</c:v>
                </c:pt>
                <c:pt idx="82">
                  <c:v>100.910484313965</c:v>
                </c:pt>
                <c:pt idx="83">
                  <c:v>101.487350463867</c:v>
                </c:pt>
                <c:pt idx="84">
                  <c:v>101.55549621582</c:v>
                </c:pt>
                <c:pt idx="85">
                  <c:v>101.698608398438</c:v>
                </c:pt>
                <c:pt idx="86">
                  <c:v>101.66831207275401</c:v>
                </c:pt>
                <c:pt idx="87">
                  <c:v>101.516555786133</c:v>
                </c:pt>
                <c:pt idx="88">
                  <c:v>101.71124267578099</c:v>
                </c:pt>
                <c:pt idx="89">
                  <c:v>102.49534606933599</c:v>
                </c:pt>
                <c:pt idx="90">
                  <c:v>102.380981445313</c:v>
                </c:pt>
                <c:pt idx="91">
                  <c:v>102.616508483887</c:v>
                </c:pt>
                <c:pt idx="92">
                  <c:v>102.32893371582</c:v>
                </c:pt>
                <c:pt idx="93">
                  <c:v>102.473762512207</c:v>
                </c:pt>
                <c:pt idx="94">
                  <c:v>102.071281433105</c:v>
                </c:pt>
                <c:pt idx="95">
                  <c:v>102.059539794922</c:v>
                </c:pt>
                <c:pt idx="96">
                  <c:v>102.378425598145</c:v>
                </c:pt>
                <c:pt idx="97">
                  <c:v>103.19052886962901</c:v>
                </c:pt>
                <c:pt idx="98">
                  <c:v>104.57561492919901</c:v>
                </c:pt>
                <c:pt idx="99">
                  <c:v>105.91138458252</c:v>
                </c:pt>
                <c:pt idx="100">
                  <c:v>105.183135986328</c:v>
                </c:pt>
                <c:pt idx="101">
                  <c:v>104.51520538330099</c:v>
                </c:pt>
                <c:pt idx="102">
                  <c:v>104.346809387207</c:v>
                </c:pt>
                <c:pt idx="103">
                  <c:v>103.57918548584</c:v>
                </c:pt>
                <c:pt idx="104">
                  <c:v>103.62465667724599</c:v>
                </c:pt>
                <c:pt idx="105">
                  <c:v>103.327156066895</c:v>
                </c:pt>
                <c:pt idx="106">
                  <c:v>103.125518798828</c:v>
                </c:pt>
                <c:pt idx="107">
                  <c:v>102.351348876953</c:v>
                </c:pt>
                <c:pt idx="108">
                  <c:v>101.68279266357401</c:v>
                </c:pt>
                <c:pt idx="109">
                  <c:v>102.173225402832</c:v>
                </c:pt>
                <c:pt idx="110">
                  <c:v>102.06496429443401</c:v>
                </c:pt>
                <c:pt idx="111">
                  <c:v>102.00016784668</c:v>
                </c:pt>
                <c:pt idx="112">
                  <c:v>101.72021484375</c:v>
                </c:pt>
                <c:pt idx="113">
                  <c:v>101.07672119140599</c:v>
                </c:pt>
                <c:pt idx="114">
                  <c:v>100.672073364258</c:v>
                </c:pt>
                <c:pt idx="115">
                  <c:v>100.609817504883</c:v>
                </c:pt>
                <c:pt idx="116">
                  <c:v>99.810882568359403</c:v>
                </c:pt>
                <c:pt idx="117">
                  <c:v>99.05712890625</c:v>
                </c:pt>
                <c:pt idx="118">
                  <c:v>99.527664184570298</c:v>
                </c:pt>
                <c:pt idx="119">
                  <c:v>99.481193542480497</c:v>
                </c:pt>
                <c:pt idx="120">
                  <c:v>99.438926696777301</c:v>
                </c:pt>
                <c:pt idx="121">
                  <c:v>99.174842834472699</c:v>
                </c:pt>
                <c:pt idx="122">
                  <c:v>98.271690368652301</c:v>
                </c:pt>
                <c:pt idx="123">
                  <c:v>98.820602416992202</c:v>
                </c:pt>
                <c:pt idx="124">
                  <c:v>98.811943054199205</c:v>
                </c:pt>
                <c:pt idx="125">
                  <c:v>98.359382629394503</c:v>
                </c:pt>
                <c:pt idx="126">
                  <c:v>97.994514465332003</c:v>
                </c:pt>
                <c:pt idx="127">
                  <c:v>97.702606201171903</c:v>
                </c:pt>
                <c:pt idx="128">
                  <c:v>98.400711059570298</c:v>
                </c:pt>
                <c:pt idx="129">
                  <c:v>99.532127380371094</c:v>
                </c:pt>
                <c:pt idx="130">
                  <c:v>99.483345031738295</c:v>
                </c:pt>
                <c:pt idx="131">
                  <c:v>99.376678466796903</c:v>
                </c:pt>
                <c:pt idx="132">
                  <c:v>100.090324401855</c:v>
                </c:pt>
                <c:pt idx="133">
                  <c:v>100.571990966797</c:v>
                </c:pt>
                <c:pt idx="134">
                  <c:v>100.90145874023401</c:v>
                </c:pt>
                <c:pt idx="135">
                  <c:v>100.847938537598</c:v>
                </c:pt>
                <c:pt idx="136">
                  <c:v>101.414176940918</c:v>
                </c:pt>
                <c:pt idx="137">
                  <c:v>101.41983032226599</c:v>
                </c:pt>
                <c:pt idx="138">
                  <c:v>101.086807250977</c:v>
                </c:pt>
                <c:pt idx="139">
                  <c:v>100.597938537598</c:v>
                </c:pt>
                <c:pt idx="140">
                  <c:v>100.227462768555</c:v>
                </c:pt>
                <c:pt idx="141">
                  <c:v>100.064834594727</c:v>
                </c:pt>
                <c:pt idx="142">
                  <c:v>100.27025604248</c:v>
                </c:pt>
                <c:pt idx="143">
                  <c:v>100.688972473145</c:v>
                </c:pt>
                <c:pt idx="144">
                  <c:v>100.79084014892599</c:v>
                </c:pt>
                <c:pt idx="145">
                  <c:v>100.951667785645</c:v>
                </c:pt>
                <c:pt idx="146">
                  <c:v>100.699089050293</c:v>
                </c:pt>
                <c:pt idx="147">
                  <c:v>100.401329040527</c:v>
                </c:pt>
                <c:pt idx="148">
                  <c:v>100.464721679688</c:v>
                </c:pt>
                <c:pt idx="149">
                  <c:v>100.27630615234401</c:v>
                </c:pt>
                <c:pt idx="150">
                  <c:v>100.41989898681599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02-4EC6-92C1-646C064B1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71696"/>
        <c:axId val="172570064"/>
      </c:lineChart>
      <c:catAx>
        <c:axId val="17257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2570064"/>
        <c:crosses val="autoZero"/>
        <c:auto val="1"/>
        <c:lblAlgn val="ctr"/>
        <c:lblOffset val="100"/>
        <c:tickLblSkip val="4"/>
        <c:noMultiLvlLbl val="0"/>
      </c:catAx>
      <c:valAx>
        <c:axId val="172570064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257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Myriad Pro SemiCond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/>
              <a:t>Trgovinski</a:t>
            </a:r>
            <a:r>
              <a:rPr lang="sr-Latn-RS" sz="1200" baseline="0"/>
              <a:t> deficit po robnim grupama, milioni evra</a:t>
            </a:r>
            <a:endParaRPr lang="en-GB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'T4-6'!$M$35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'T4-6'!$L$36:$L$42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proizvodi</c:v>
                </c:pt>
                <c:pt idx="3">
                  <c:v>Kapitalni proizvodi</c:v>
                </c:pt>
                <c:pt idx="4">
                  <c:v>Trajni proizvodi za široku potrošnju</c:v>
                </c:pt>
                <c:pt idx="5">
                  <c:v>Netrajni proizvodi za široku potrošnju</c:v>
                </c:pt>
                <c:pt idx="6">
                  <c:v>Ostalo</c:v>
                </c:pt>
              </c:strCache>
            </c:strRef>
          </c:cat>
          <c:val>
            <c:numRef>
              <c:f>'T4-6'!$M$36:$M$42</c:f>
              <c:numCache>
                <c:formatCode>#,##0</c:formatCode>
                <c:ptCount val="7"/>
                <c:pt idx="0">
                  <c:v>-1958.699999999998</c:v>
                </c:pt>
                <c:pt idx="1">
                  <c:v>-968.8</c:v>
                </c:pt>
                <c:pt idx="2">
                  <c:v>-55.899999999999636</c:v>
                </c:pt>
                <c:pt idx="3">
                  <c:v>51.800000000000182</c:v>
                </c:pt>
                <c:pt idx="4">
                  <c:v>176.19999999999996</c:v>
                </c:pt>
                <c:pt idx="5">
                  <c:v>-42.900000000000091</c:v>
                </c:pt>
                <c:pt idx="6">
                  <c:v>-1119.1000000000001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F5-4453-8E68-B33E714ED66D}"/>
            </c:ext>
          </c:extLst>
        </c:ser>
        <c:ser>
          <c:idx val="1"/>
          <c:order val="1"/>
          <c:tx>
            <c:strRef>
              <c:f>'T4-6'!$N$35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'T4-6'!$L$36:$L$42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proizvodi</c:v>
                </c:pt>
                <c:pt idx="3">
                  <c:v>Kapitalni proizvodi</c:v>
                </c:pt>
                <c:pt idx="4">
                  <c:v>Trajni proizvodi za široku potrošnju</c:v>
                </c:pt>
                <c:pt idx="5">
                  <c:v>Netrajni proizvodi za široku potrošnju</c:v>
                </c:pt>
                <c:pt idx="6">
                  <c:v>Ostalo</c:v>
                </c:pt>
              </c:strCache>
            </c:strRef>
          </c:cat>
          <c:val>
            <c:numRef>
              <c:f>'T4-6'!$N$36:$N$42</c:f>
              <c:numCache>
                <c:formatCode>#,##0</c:formatCode>
                <c:ptCount val="7"/>
                <c:pt idx="0">
                  <c:v>-2365.0999999999976</c:v>
                </c:pt>
                <c:pt idx="1">
                  <c:v>-650.5</c:v>
                </c:pt>
                <c:pt idx="2">
                  <c:v>-139.10000000000036</c:v>
                </c:pt>
                <c:pt idx="3">
                  <c:v>-494.30000000000018</c:v>
                </c:pt>
                <c:pt idx="4">
                  <c:v>188.70000000000002</c:v>
                </c:pt>
                <c:pt idx="5">
                  <c:v>-84.299999999999955</c:v>
                </c:pt>
                <c:pt idx="6">
                  <c:v>-1185.8000000000002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F5-4453-8E68-B33E714ED66D}"/>
            </c:ext>
          </c:extLst>
        </c:ser>
        <c:ser>
          <c:idx val="2"/>
          <c:order val="2"/>
          <c:tx>
            <c:strRef>
              <c:f>'T4-6'!$O$35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'T4-6'!$L$36:$L$42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proizvodi</c:v>
                </c:pt>
                <c:pt idx="3">
                  <c:v>Kapitalni proizvodi</c:v>
                </c:pt>
                <c:pt idx="4">
                  <c:v>Trajni proizvodi za široku potrošnju</c:v>
                </c:pt>
                <c:pt idx="5">
                  <c:v>Netrajni proizvodi za široku potrošnju</c:v>
                </c:pt>
                <c:pt idx="6">
                  <c:v>Ostalo</c:v>
                </c:pt>
              </c:strCache>
            </c:strRef>
          </c:cat>
          <c:val>
            <c:numRef>
              <c:f>'T4-6'!$O$36:$O$42</c:f>
              <c:numCache>
                <c:formatCode>#,##0</c:formatCode>
                <c:ptCount val="7"/>
                <c:pt idx="0">
                  <c:v>-2708.8000000000011</c:v>
                </c:pt>
                <c:pt idx="1">
                  <c:v>-887.30000000000007</c:v>
                </c:pt>
                <c:pt idx="2">
                  <c:v>-509.59999999999991</c:v>
                </c:pt>
                <c:pt idx="3">
                  <c:v>-211.09999999999991</c:v>
                </c:pt>
                <c:pt idx="4">
                  <c:v>188.99999999999994</c:v>
                </c:pt>
                <c:pt idx="5">
                  <c:v>-50.500000000000227</c:v>
                </c:pt>
                <c:pt idx="6">
                  <c:v>-1239.3999999999999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F5-4453-8E68-B33E714ED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572784"/>
        <c:axId val="172563536"/>
      </c:barChart>
      <c:catAx>
        <c:axId val="17257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63536"/>
        <c:crosses val="autoZero"/>
        <c:auto val="1"/>
        <c:lblAlgn val="ctr"/>
        <c:lblOffset val="100"/>
        <c:noMultiLvlLbl val="0"/>
      </c:catAx>
      <c:valAx>
        <c:axId val="1725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SDI i primarni bilans, milioni evra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'SDI -primb'!$B$9</c:f>
              <c:strCache>
                <c:ptCount val="1"/>
                <c:pt idx="0">
                  <c:v>SDI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'SDI -primb'!$C$8:$T$8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2024Q1-Q3</c:v>
                </c:pt>
              </c:strCache>
            </c:strRef>
          </c:cat>
          <c:val>
            <c:numRef>
              <c:f>'SDI -primb'!$C$9:$T$9</c:f>
              <c:numCache>
                <c:formatCode>General</c:formatCode>
                <c:ptCount val="18"/>
                <c:pt idx="0">
                  <c:v>2528.2068692957664</c:v>
                </c:pt>
                <c:pt idx="1">
                  <c:v>2485.6933772592447</c:v>
                </c:pt>
                <c:pt idx="2">
                  <c:v>2067.7784614289876</c:v>
                </c:pt>
                <c:pt idx="3">
                  <c:v>1133.4120127553736</c:v>
                </c:pt>
                <c:pt idx="4">
                  <c:v>3319.6257367119315</c:v>
                </c:pt>
                <c:pt idx="5">
                  <c:v>752.8284579896017</c:v>
                </c:pt>
                <c:pt idx="6">
                  <c:v>1298.1346735393051</c:v>
                </c:pt>
                <c:pt idx="7">
                  <c:v>1236.2986116974837</c:v>
                </c:pt>
                <c:pt idx="8">
                  <c:v>1803.7819157857341</c:v>
                </c:pt>
                <c:pt idx="9">
                  <c:v>1899.1752965369308</c:v>
                </c:pt>
                <c:pt idx="10">
                  <c:v>2418.1196095442929</c:v>
                </c:pt>
                <c:pt idx="11">
                  <c:v>3156.517083811561</c:v>
                </c:pt>
                <c:pt idx="12">
                  <c:v>3551.0899272153597</c:v>
                </c:pt>
                <c:pt idx="13">
                  <c:v>2938.4810067395488</c:v>
                </c:pt>
                <c:pt idx="14">
                  <c:v>3656.9074042554371</c:v>
                </c:pt>
                <c:pt idx="15">
                  <c:v>4328.2121896192075</c:v>
                </c:pt>
                <c:pt idx="16">
                  <c:v>4219.6871017128524</c:v>
                </c:pt>
                <c:pt idx="17" formatCode="#,##0">
                  <c:v>3229.2165619635325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D1-4AD2-B86E-B61B264F6AB8}"/>
            </c:ext>
          </c:extLst>
        </c:ser>
        <c:ser>
          <c:idx val="1"/>
          <c:order val="1"/>
          <c:tx>
            <c:strRef>
              <c:f>'SDI -primb'!$B$10</c:f>
              <c:strCache>
                <c:ptCount val="1"/>
                <c:pt idx="0">
                  <c:v>Primarni bilans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'SDI -primb'!$C$8:$T$8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2024Q1-Q3</c:v>
                </c:pt>
              </c:strCache>
            </c:strRef>
          </c:cat>
          <c:val>
            <c:numRef>
              <c:f>'SDI -primb'!$C$10:$T$10</c:f>
              <c:numCache>
                <c:formatCode>General</c:formatCode>
                <c:ptCount val="18"/>
                <c:pt idx="0">
                  <c:v>981.64951987877726</c:v>
                </c:pt>
                <c:pt idx="1">
                  <c:v>981.65441061423087</c:v>
                </c:pt>
                <c:pt idx="2">
                  <c:v>479.20085544519031</c:v>
                </c:pt>
                <c:pt idx="3">
                  <c:v>658.41095350841078</c:v>
                </c:pt>
                <c:pt idx="4">
                  <c:v>1368.1123281543225</c:v>
                </c:pt>
                <c:pt idx="5">
                  <c:v>1097.3282890815074</c:v>
                </c:pt>
                <c:pt idx="6">
                  <c:v>1418.5584024939533</c:v>
                </c:pt>
                <c:pt idx="7">
                  <c:v>1342.5950314865372</c:v>
                </c:pt>
                <c:pt idx="8">
                  <c:v>1657.9971440295158</c:v>
                </c:pt>
                <c:pt idx="9">
                  <c:v>2022.164807454719</c:v>
                </c:pt>
                <c:pt idx="10">
                  <c:v>2533.3871330690704</c:v>
                </c:pt>
                <c:pt idx="11">
                  <c:v>2182.3327314944563</c:v>
                </c:pt>
                <c:pt idx="12">
                  <c:v>2478.5437640892856</c:v>
                </c:pt>
                <c:pt idx="13">
                  <c:v>1424.5850668968772</c:v>
                </c:pt>
                <c:pt idx="14">
                  <c:v>2057.8239832206464</c:v>
                </c:pt>
                <c:pt idx="15">
                  <c:v>3001.0768816735599</c:v>
                </c:pt>
                <c:pt idx="16">
                  <c:v>3860.1809323286748</c:v>
                </c:pt>
                <c:pt idx="17" formatCode="#,##0">
                  <c:v>3472.1613068536408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D1-4AD2-B86E-B61B264F6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64080"/>
        <c:axId val="172565712"/>
      </c:lineChart>
      <c:catAx>
        <c:axId val="1725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65712"/>
        <c:crosses val="autoZero"/>
        <c:auto val="1"/>
        <c:lblAlgn val="ctr"/>
        <c:lblOffset val="100"/>
        <c:noMultiLvlLbl val="0"/>
      </c:catAx>
      <c:valAx>
        <c:axId val="17256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/>
              <a:t>Primarni</a:t>
            </a:r>
            <a:r>
              <a:rPr lang="en-GB" sz="1200" dirty="0"/>
              <a:t>/</a:t>
            </a:r>
            <a:r>
              <a:rPr lang="sr-Latn-RS" sz="1200" dirty="0"/>
              <a:t>s</a:t>
            </a:r>
            <a:r>
              <a:rPr lang="en-GB" sz="1200" dirty="0" err="1"/>
              <a:t>ekundarni</a:t>
            </a:r>
            <a:r>
              <a:rPr lang="en-GB" sz="1200" dirty="0"/>
              <a:t> </a:t>
            </a:r>
            <a:r>
              <a:rPr lang="en-GB" sz="1200" dirty="0" err="1"/>
              <a:t>bilans</a:t>
            </a:r>
            <a:r>
              <a:rPr lang="sr-Latn-RS" sz="1200" dirty="0"/>
              <a:t>, u % </a:t>
            </a:r>
            <a:endParaRPr lang="en-GB" dirty="0"/>
          </a:p>
        </c:rich>
      </c:tx>
      <c:layout>
        <c:manualLayout>
          <c:xMode val="edge"/>
          <c:yMode val="edge"/>
          <c:x val="0.26012119808553341"/>
          <c:y val="0.1334374495669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'Prim-sek'!$A$7:$B$7</c:f>
              <c:strCache>
                <c:ptCount val="2"/>
                <c:pt idx="0">
                  <c:v>Primarni/Sekundarni bilans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'Prim-sek'!$C$6:$T$6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2024Q1-Q3</c:v>
                </c:pt>
              </c:strCache>
            </c:strRef>
          </c:cat>
          <c:val>
            <c:numRef>
              <c:f>'Prim-sek'!$C$7:$T$7</c:f>
              <c:numCache>
                <c:formatCode>General</c:formatCode>
                <c:ptCount val="18"/>
                <c:pt idx="0">
                  <c:v>34.251578038690425</c:v>
                </c:pt>
                <c:pt idx="1">
                  <c:v>38.6384902549446</c:v>
                </c:pt>
                <c:pt idx="2">
                  <c:v>13.676501621610262</c:v>
                </c:pt>
                <c:pt idx="3">
                  <c:v>19.65005309369905</c:v>
                </c:pt>
                <c:pt idx="4">
                  <c:v>44.803141705845484</c:v>
                </c:pt>
                <c:pt idx="5">
                  <c:v>37.212403379656919</c:v>
                </c:pt>
                <c:pt idx="6">
                  <c:v>44.812242538071281</c:v>
                </c:pt>
                <c:pt idx="7">
                  <c:v>44.704479029338316</c:v>
                </c:pt>
                <c:pt idx="8">
                  <c:v>49.647274244321885</c:v>
                </c:pt>
                <c:pt idx="9">
                  <c:v>64.009575289538134</c:v>
                </c:pt>
                <c:pt idx="10">
                  <c:v>72.095465210178219</c:v>
                </c:pt>
                <c:pt idx="11">
                  <c:v>52.000412244983416</c:v>
                </c:pt>
                <c:pt idx="12">
                  <c:v>63.078938930888761</c:v>
                </c:pt>
                <c:pt idx="13">
                  <c:v>39.628174472275383</c:v>
                </c:pt>
                <c:pt idx="14">
                  <c:v>46.625619841915878</c:v>
                </c:pt>
                <c:pt idx="15">
                  <c:v>50.962923381697593</c:v>
                </c:pt>
                <c:pt idx="16">
                  <c:v>68.480882397425319</c:v>
                </c:pt>
                <c:pt idx="17">
                  <c:v>87.683989012250535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85-41C5-83E4-3D2A48ABC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76048"/>
        <c:axId val="172564624"/>
      </c:lineChart>
      <c:catAx>
        <c:axId val="17257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64624"/>
        <c:crosses val="autoZero"/>
        <c:auto val="1"/>
        <c:lblAlgn val="ctr"/>
        <c:lblOffset val="100"/>
        <c:noMultiLvlLbl val="0"/>
      </c:catAx>
      <c:valAx>
        <c:axId val="17256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'T5-4'!$B$2</c:f>
              <c:strCache>
                <c:ptCount val="1"/>
                <c:pt idx="0">
                  <c:v>Međugodišnja inflacija</c:v>
                </c:pt>
              </c:strCache>
            </c:strRef>
          </c:tx>
          <c:spPr>
            <a:solidFill>
              <a:srgbClr val="0070C0">
                <a:alpha val="96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F7-4324-A9A9-9323CD6D79E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F7-4324-A9A9-9323CD6D79E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504-4FF4-AD82-381ABED4384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156-4BA3-BB93-1CF835A55A7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F7-4324-A9A9-9323CD6D79E2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156-4BA3-BB93-1CF835A55A77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04-4FF4-AD82-381ABED4384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alpha val="9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156-4BA3-BB93-1CF835A55A77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A2-48CE-924D-5872F7926F61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504-4FF4-AD82-381ABED4384A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504-4FF4-AD82-381ABED4384A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156-4BA3-BB93-1CF835A55A77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9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158-49B1-B4AB-1C65534203DE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>
                  <a:alpha val="96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9F7-4324-A9A9-9323CD6D79E2}"/>
              </c:ext>
            </c:extLst>
          </c:dPt>
          <c:cat>
            <c:strRef>
              <c:f>'T5-4'!$A$3:$A$42</c:f>
              <c:strCache>
                <c:ptCount val="40"/>
                <c:pt idx="0">
                  <c:v>Moldavija</c:v>
                </c:pt>
                <c:pt idx="1">
                  <c:v>Rumunija</c:v>
                </c:pt>
                <c:pt idx="2">
                  <c:v>Island</c:v>
                </c:pt>
                <c:pt idx="3">
                  <c:v>Poljska</c:v>
                </c:pt>
                <c:pt idx="4">
                  <c:v>Srbija</c:v>
                </c:pt>
                <c:pt idx="5">
                  <c:v>S. Makedonija</c:v>
                </c:pt>
                <c:pt idx="6">
                  <c:v>Holandija</c:v>
                </c:pt>
                <c:pt idx="7">
                  <c:v>Mađarska</c:v>
                </c:pt>
                <c:pt idx="8">
                  <c:v>Estonija</c:v>
                </c:pt>
                <c:pt idx="9">
                  <c:v>Belgija</c:v>
                </c:pt>
                <c:pt idx="10">
                  <c:v>Slovačka</c:v>
                </c:pt>
                <c:pt idx="11">
                  <c:v>CIE</c:v>
                </c:pt>
                <c:pt idx="12">
                  <c:v>Češka</c:v>
                </c:pt>
                <c:pt idx="13">
                  <c:v>Hrvatska</c:v>
                </c:pt>
                <c:pt idx="14">
                  <c:v>Zapadni Balkan</c:v>
                </c:pt>
                <c:pt idx="15">
                  <c:v>V. Britanija*</c:v>
                </c:pt>
                <c:pt idx="16">
                  <c:v>Portugal</c:v>
                </c:pt>
                <c:pt idx="17">
                  <c:v>Grčka</c:v>
                </c:pt>
                <c:pt idx="18">
                  <c:v>Norveška</c:v>
                </c:pt>
                <c:pt idx="19">
                  <c:v>Španija</c:v>
                </c:pt>
                <c:pt idx="20">
                  <c:v>Malta</c:v>
                </c:pt>
                <c:pt idx="21">
                  <c:v>Evrozona</c:v>
                </c:pt>
                <c:pt idx="22">
                  <c:v>Nemačka</c:v>
                </c:pt>
                <c:pt idx="23">
                  <c:v>Letonija</c:v>
                </c:pt>
                <c:pt idx="24">
                  <c:v>Bugarska</c:v>
                </c:pt>
                <c:pt idx="25">
                  <c:v>Albanija</c:v>
                </c:pt>
                <c:pt idx="26">
                  <c:v>Austrija</c:v>
                </c:pt>
                <c:pt idx="27">
                  <c:v>Slovenija</c:v>
                </c:pt>
                <c:pt idx="28">
                  <c:v>C. Gora</c:v>
                </c:pt>
                <c:pt idx="29">
                  <c:v>Švedska</c:v>
                </c:pt>
                <c:pt idx="30">
                  <c:v>Danska</c:v>
                </c:pt>
                <c:pt idx="31">
                  <c:v>Kipar</c:v>
                </c:pt>
                <c:pt idx="32">
                  <c:v>Francuska</c:v>
                </c:pt>
                <c:pt idx="33">
                  <c:v>Italija</c:v>
                </c:pt>
                <c:pt idx="34">
                  <c:v>Litvanija</c:v>
                </c:pt>
                <c:pt idx="35">
                  <c:v>Irska</c:v>
                </c:pt>
                <c:pt idx="36">
                  <c:v>Finska</c:v>
                </c:pt>
                <c:pt idx="37">
                  <c:v>Bosna i Herceg.*</c:v>
                </c:pt>
                <c:pt idx="38">
                  <c:v>Luksemburg</c:v>
                </c:pt>
                <c:pt idx="39">
                  <c:v>Švajcarska</c:v>
                </c:pt>
              </c:strCache>
            </c:strRef>
          </c:cat>
          <c:val>
            <c:numRef>
              <c:f>'T5-4'!$B$3:$B$42</c:f>
              <c:numCache>
                <c:formatCode>0.0</c:formatCode>
                <c:ptCount val="40"/>
                <c:pt idx="0">
                  <c:v>5.4</c:v>
                </c:pt>
                <c:pt idx="1">
                  <c:v>5.0999999999999996</c:v>
                </c:pt>
                <c:pt idx="2">
                  <c:v>4.8</c:v>
                </c:pt>
                <c:pt idx="3">
                  <c:v>4.7</c:v>
                </c:pt>
                <c:pt idx="4">
                  <c:v>4.3</c:v>
                </c:pt>
                <c:pt idx="5">
                  <c:v>4.3</c:v>
                </c:pt>
                <c:pt idx="6">
                  <c:v>4</c:v>
                </c:pt>
                <c:pt idx="7">
                  <c:v>3.7</c:v>
                </c:pt>
                <c:pt idx="8">
                  <c:v>3.7</c:v>
                </c:pt>
                <c:pt idx="9">
                  <c:v>3.2</c:v>
                </c:pt>
                <c:pt idx="10">
                  <c:v>3.2</c:v>
                </c:pt>
                <c:pt idx="11">
                  <c:v>3.0363636363636362</c:v>
                </c:pt>
                <c:pt idx="12">
                  <c:v>2.8</c:v>
                </c:pt>
                <c:pt idx="13">
                  <c:v>2.8</c:v>
                </c:pt>
                <c:pt idx="14">
                  <c:v>2.6399999999999997</c:v>
                </c:pt>
                <c:pt idx="15">
                  <c:v>2.6</c:v>
                </c:pt>
                <c:pt idx="16">
                  <c:v>2.5</c:v>
                </c:pt>
                <c:pt idx="17">
                  <c:v>2.4</c:v>
                </c:pt>
                <c:pt idx="18">
                  <c:v>2.4</c:v>
                </c:pt>
                <c:pt idx="19">
                  <c:v>2.4</c:v>
                </c:pt>
                <c:pt idx="20">
                  <c:v>2.4</c:v>
                </c:pt>
                <c:pt idx="21">
                  <c:v>2.2999999999999998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2.1</c:v>
                </c:pt>
                <c:pt idx="25">
                  <c:v>2</c:v>
                </c:pt>
                <c:pt idx="26">
                  <c:v>1.9</c:v>
                </c:pt>
                <c:pt idx="27">
                  <c:v>1.8</c:v>
                </c:pt>
                <c:pt idx="28">
                  <c:v>1.7</c:v>
                </c:pt>
                <c:pt idx="29">
                  <c:v>1.6</c:v>
                </c:pt>
                <c:pt idx="30">
                  <c:v>1.6</c:v>
                </c:pt>
                <c:pt idx="31">
                  <c:v>1.51</c:v>
                </c:pt>
                <c:pt idx="32">
                  <c:v>1.3</c:v>
                </c:pt>
                <c:pt idx="33">
                  <c:v>1.3</c:v>
                </c:pt>
                <c:pt idx="34">
                  <c:v>1.3</c:v>
                </c:pt>
                <c:pt idx="35">
                  <c:v>1</c:v>
                </c:pt>
                <c:pt idx="36">
                  <c:v>1</c:v>
                </c:pt>
                <c:pt idx="37">
                  <c:v>0.9</c:v>
                </c:pt>
                <c:pt idx="38">
                  <c:v>0.8</c:v>
                </c:pt>
                <c:pt idx="39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F7-4324-A9A9-9323CD6D7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72568976"/>
        <c:axId val="172573328"/>
      </c:barChart>
      <c:catAx>
        <c:axId val="1725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73328"/>
        <c:crosses val="autoZero"/>
        <c:auto val="1"/>
        <c:lblAlgn val="ctr"/>
        <c:lblOffset val="100"/>
        <c:noMultiLvlLbl val="0"/>
      </c:catAx>
      <c:valAx>
        <c:axId val="172573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6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'T5-7'!$D$2</c:f>
              <c:strCache>
                <c:ptCount val="1"/>
                <c:pt idx="0">
                  <c:v>inflacija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'T5-7'!$C$147:$C$217</c:f>
              <c:numCache>
                <c:formatCode>General</c:formatCode>
                <c:ptCount val="71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</c:numCache>
            </c:numRef>
          </c:cat>
          <c:val>
            <c:numRef>
              <c:f>'T5-7'!$D$147:$D$217</c:f>
              <c:numCache>
                <c:formatCode>0.0</c:formatCode>
                <c:ptCount val="71"/>
                <c:pt idx="0">
                  <c:v>2.0333680917622443</c:v>
                </c:pt>
                <c:pt idx="1">
                  <c:v>2.4428274428274444</c:v>
                </c:pt>
                <c:pt idx="2">
                  <c:v>2.7503892060197321</c:v>
                </c:pt>
                <c:pt idx="3">
                  <c:v>3.0490956072351416</c:v>
                </c:pt>
                <c:pt idx="4">
                  <c:v>2.1571648690292822</c:v>
                </c:pt>
                <c:pt idx="5">
                  <c:v>1.535312180143289</c:v>
                </c:pt>
                <c:pt idx="6">
                  <c:v>1.5913757700205311</c:v>
                </c:pt>
                <c:pt idx="7">
                  <c:v>1.2794268167860778</c:v>
                </c:pt>
                <c:pt idx="8">
                  <c:v>1.1293634496919891</c:v>
                </c:pt>
                <c:pt idx="9">
                  <c:v>0.97236438075742893</c:v>
                </c:pt>
                <c:pt idx="10">
                  <c:v>1.4373716632443356</c:v>
                </c:pt>
                <c:pt idx="11">
                  <c:v>1.8461538461538529</c:v>
                </c:pt>
                <c:pt idx="12">
                  <c:v>2.0439448134900395</c:v>
                </c:pt>
                <c:pt idx="13">
                  <c:v>1.9279553526128979</c:v>
                </c:pt>
                <c:pt idx="14">
                  <c:v>1.3636363636363669</c:v>
                </c:pt>
                <c:pt idx="15">
                  <c:v>0.70210631895686326</c:v>
                </c:pt>
                <c:pt idx="16">
                  <c:v>0.70387129210658372</c:v>
                </c:pt>
                <c:pt idx="17">
                  <c:v>1.5625</c:v>
                </c:pt>
                <c:pt idx="18">
                  <c:v>2.0212228398180931</c:v>
                </c:pt>
                <c:pt idx="19">
                  <c:v>1.9201616978271829</c:v>
                </c:pt>
                <c:pt idx="20">
                  <c:v>1.8781725888324718</c:v>
                </c:pt>
                <c:pt idx="21">
                  <c:v>1.8246325392802909</c:v>
                </c:pt>
                <c:pt idx="22">
                  <c:v>1.7206477732793601</c:v>
                </c:pt>
                <c:pt idx="23">
                  <c:v>1.2588116817723982</c:v>
                </c:pt>
                <c:pt idx="24">
                  <c:v>1.1517275913870861</c:v>
                </c:pt>
                <c:pt idx="25">
                  <c:v>1.1946241911398703</c:v>
                </c:pt>
                <c:pt idx="26">
                  <c:v>1.7937219730941756</c:v>
                </c:pt>
                <c:pt idx="27">
                  <c:v>2.7888446215139417</c:v>
                </c:pt>
                <c:pt idx="28">
                  <c:v>3.5946080878682007</c:v>
                </c:pt>
                <c:pt idx="29">
                  <c:v>3.2754342431761785</c:v>
                </c:pt>
                <c:pt idx="30">
                  <c:v>3.3184744923229204</c:v>
                </c:pt>
                <c:pt idx="31">
                  <c:v>4.3133366385721406</c:v>
                </c:pt>
                <c:pt idx="32">
                  <c:v>5.6801195814648819</c:v>
                </c:pt>
                <c:pt idx="33">
                  <c:v>6.5704330512692755</c:v>
                </c:pt>
                <c:pt idx="34">
                  <c:v>7.4626865671641784</c:v>
                </c:pt>
                <c:pt idx="35">
                  <c:v>7.8567876678269588</c:v>
                </c:pt>
                <c:pt idx="36">
                  <c:v>8.2673267326732525</c:v>
                </c:pt>
                <c:pt idx="37">
                  <c:v>8.7555336940482</c:v>
                </c:pt>
                <c:pt idx="38">
                  <c:v>9.104258443465497</c:v>
                </c:pt>
                <c:pt idx="39">
                  <c:v>9.6414728682170612</c:v>
                </c:pt>
                <c:pt idx="40">
                  <c:v>10.40963855421686</c:v>
                </c:pt>
                <c:pt idx="41">
                  <c:v>11.869293608841902</c:v>
                </c:pt>
                <c:pt idx="42">
                  <c:v>12.751677852348987</c:v>
                </c:pt>
                <c:pt idx="43">
                  <c:v>13.165399239543717</c:v>
                </c:pt>
                <c:pt idx="44">
                  <c:v>13.955681282413956</c:v>
                </c:pt>
                <c:pt idx="45">
                  <c:v>14.992993928070986</c:v>
                </c:pt>
                <c:pt idx="46">
                  <c:v>15.092592592592592</c:v>
                </c:pt>
                <c:pt idx="47">
                  <c:v>15.122176118026731</c:v>
                </c:pt>
                <c:pt idx="48">
                  <c:v>15.775034293552803</c:v>
                </c:pt>
                <c:pt idx="49">
                  <c:v>16.101311623699676</c:v>
                </c:pt>
                <c:pt idx="50">
                  <c:v>16.150740242261087</c:v>
                </c:pt>
                <c:pt idx="51">
                  <c:v>15.156871409633244</c:v>
                </c:pt>
                <c:pt idx="52" formatCode="General">
                  <c:v>14.8</c:v>
                </c:pt>
                <c:pt idx="53">
                  <c:v>13.745704467353947</c:v>
                </c:pt>
                <c:pt idx="54">
                  <c:v>12.542517006802711</c:v>
                </c:pt>
                <c:pt idx="55">
                  <c:v>11.549769004619925</c:v>
                </c:pt>
                <c:pt idx="56">
                  <c:v>10.219280099296647</c:v>
                </c:pt>
                <c:pt idx="57">
                  <c:v>8.4890333062551004</c:v>
                </c:pt>
                <c:pt idx="58">
                  <c:v>8</c:v>
                </c:pt>
                <c:pt idx="59">
                  <c:v>7.6491790148177863</c:v>
                </c:pt>
                <c:pt idx="60">
                  <c:v>6.4770932069510456</c:v>
                </c:pt>
                <c:pt idx="61">
                  <c:v>5.6096610829762472</c:v>
                </c:pt>
                <c:pt idx="62">
                  <c:v>4.9826187717265435</c:v>
                </c:pt>
                <c:pt idx="63">
                  <c:v>4.9884881043745111</c:v>
                </c:pt>
                <c:pt idx="64">
                  <c:v>4.4883986306580415</c:v>
                </c:pt>
                <c:pt idx="65" formatCode="General">
                  <c:v>3.8</c:v>
                </c:pt>
                <c:pt idx="66" formatCode="General">
                  <c:v>4.3</c:v>
                </c:pt>
                <c:pt idx="67" formatCode="General">
                  <c:v>4.3</c:v>
                </c:pt>
                <c:pt idx="68">
                  <c:v>4.2</c:v>
                </c:pt>
                <c:pt idx="69">
                  <c:v>4.4926993635342471</c:v>
                </c:pt>
                <c:pt idx="70">
                  <c:v>4.2846497764530644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44-4A44-B27E-CBB2340B1C4E}"/>
            </c:ext>
          </c:extLst>
        </c:ser>
        <c:ser>
          <c:idx val="2"/>
          <c:order val="2"/>
          <c:tx>
            <c:strRef>
              <c:f>'T5-7'!$F$2</c:f>
              <c:strCache>
                <c:ptCount val="1"/>
                <c:pt idx="0">
                  <c:v>target band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'T5-7'!$C$147:$C$217</c:f>
              <c:numCache>
                <c:formatCode>General</c:formatCode>
                <c:ptCount val="71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</c:numCache>
            </c:numRef>
          </c:cat>
          <c:val>
            <c:numRef>
              <c:f>'T5-7'!$F$147:$F$217</c:f>
              <c:numCache>
                <c:formatCode>General</c:formatCode>
                <c:ptCount val="71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 formatCode="0.0">
                  <c:v>1.5</c:v>
                </c:pt>
                <c:pt idx="26" formatCode="0.0">
                  <c:v>1.5</c:v>
                </c:pt>
                <c:pt idx="27" formatCode="0.0">
                  <c:v>1.5</c:v>
                </c:pt>
                <c:pt idx="28" formatCode="0.0">
                  <c:v>1.5</c:v>
                </c:pt>
                <c:pt idx="29" formatCode="0.0">
                  <c:v>1.5</c:v>
                </c:pt>
                <c:pt idx="30" formatCode="0.0">
                  <c:v>1.5</c:v>
                </c:pt>
                <c:pt idx="31" formatCode="0.0">
                  <c:v>1.5</c:v>
                </c:pt>
                <c:pt idx="32" formatCode="0.0">
                  <c:v>1.5</c:v>
                </c:pt>
                <c:pt idx="33" formatCode="0.0">
                  <c:v>1.5</c:v>
                </c:pt>
                <c:pt idx="34" formatCode="0.0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  <c:pt idx="48">
                  <c:v>1.5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44-4A44-B27E-CBB2340B1C4E}"/>
            </c:ext>
          </c:extLst>
        </c:ser>
        <c:ser>
          <c:idx val="3"/>
          <c:order val="3"/>
          <c:tx>
            <c:strRef>
              <c:f>'T5-7'!$G$2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'T5-7'!$C$147:$C$217</c:f>
              <c:numCache>
                <c:formatCode>General</c:formatCode>
                <c:ptCount val="71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2019</c:v>
                </c:pt>
                <c:pt idx="5">
                  <c:v>2019</c:v>
                </c:pt>
                <c:pt idx="6">
                  <c:v>2019</c:v>
                </c:pt>
                <c:pt idx="7">
                  <c:v>2019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2022</c:v>
                </c:pt>
                <c:pt idx="37">
                  <c:v>2022</c:v>
                </c:pt>
                <c:pt idx="38">
                  <c:v>2022</c:v>
                </c:pt>
                <c:pt idx="39">
                  <c:v>2022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2022</c:v>
                </c:pt>
                <c:pt idx="45">
                  <c:v>2022</c:v>
                </c:pt>
                <c:pt idx="46">
                  <c:v>2022</c:v>
                </c:pt>
                <c:pt idx="47">
                  <c:v>2022</c:v>
                </c:pt>
                <c:pt idx="48">
                  <c:v>2023</c:v>
                </c:pt>
                <c:pt idx="49">
                  <c:v>2023</c:v>
                </c:pt>
                <c:pt idx="50">
                  <c:v>2023</c:v>
                </c:pt>
                <c:pt idx="51">
                  <c:v>2023</c:v>
                </c:pt>
                <c:pt idx="52">
                  <c:v>2023</c:v>
                </c:pt>
                <c:pt idx="53">
                  <c:v>2023</c:v>
                </c:pt>
                <c:pt idx="54">
                  <c:v>2023</c:v>
                </c:pt>
                <c:pt idx="55">
                  <c:v>2023</c:v>
                </c:pt>
                <c:pt idx="56">
                  <c:v>2023</c:v>
                </c:pt>
                <c:pt idx="57">
                  <c:v>2023</c:v>
                </c:pt>
                <c:pt idx="58">
                  <c:v>2023</c:v>
                </c:pt>
                <c:pt idx="59">
                  <c:v>2023</c:v>
                </c:pt>
                <c:pt idx="60">
                  <c:v>2024</c:v>
                </c:pt>
                <c:pt idx="61">
                  <c:v>2024</c:v>
                </c:pt>
                <c:pt idx="62">
                  <c:v>2024</c:v>
                </c:pt>
                <c:pt idx="63">
                  <c:v>2024</c:v>
                </c:pt>
                <c:pt idx="64">
                  <c:v>2024</c:v>
                </c:pt>
                <c:pt idx="65">
                  <c:v>2024</c:v>
                </c:pt>
                <c:pt idx="66">
                  <c:v>2024</c:v>
                </c:pt>
                <c:pt idx="67">
                  <c:v>2024</c:v>
                </c:pt>
                <c:pt idx="68">
                  <c:v>2024</c:v>
                </c:pt>
                <c:pt idx="69">
                  <c:v>2024</c:v>
                </c:pt>
                <c:pt idx="70">
                  <c:v>2024</c:v>
                </c:pt>
              </c:numCache>
            </c:numRef>
          </c:cat>
          <c:val>
            <c:numRef>
              <c:f>'T5-7'!$G$147:$G$217</c:f>
              <c:numCache>
                <c:formatCode>General</c:formatCode>
                <c:ptCount val="71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4.5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 formatCode="0.0">
                  <c:v>4.5</c:v>
                </c:pt>
                <c:pt idx="26" formatCode="0.0">
                  <c:v>4.5</c:v>
                </c:pt>
                <c:pt idx="27" formatCode="0.0">
                  <c:v>4.5</c:v>
                </c:pt>
                <c:pt idx="28" formatCode="0.0">
                  <c:v>4.5</c:v>
                </c:pt>
                <c:pt idx="29" formatCode="0.0">
                  <c:v>4.5</c:v>
                </c:pt>
                <c:pt idx="30" formatCode="0.0">
                  <c:v>4.5</c:v>
                </c:pt>
                <c:pt idx="31" formatCode="0.0">
                  <c:v>4.5</c:v>
                </c:pt>
                <c:pt idx="32" formatCode="0.0">
                  <c:v>4.5</c:v>
                </c:pt>
                <c:pt idx="33" formatCode="0.0">
                  <c:v>4.5</c:v>
                </c:pt>
                <c:pt idx="34" formatCode="0.0">
                  <c:v>4.5</c:v>
                </c:pt>
                <c:pt idx="35">
                  <c:v>4.5</c:v>
                </c:pt>
                <c:pt idx="36">
                  <c:v>4.5</c:v>
                </c:pt>
                <c:pt idx="37">
                  <c:v>4.5</c:v>
                </c:pt>
                <c:pt idx="38">
                  <c:v>4.5</c:v>
                </c:pt>
                <c:pt idx="39">
                  <c:v>4.5</c:v>
                </c:pt>
                <c:pt idx="40">
                  <c:v>4.5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</c:v>
                </c:pt>
                <c:pt idx="45">
                  <c:v>4.5</c:v>
                </c:pt>
                <c:pt idx="46">
                  <c:v>4.5</c:v>
                </c:pt>
                <c:pt idx="47">
                  <c:v>4.5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4.5</c:v>
                </c:pt>
                <c:pt idx="52">
                  <c:v>4.5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  <c:pt idx="56">
                  <c:v>4.5</c:v>
                </c:pt>
                <c:pt idx="57">
                  <c:v>4.5</c:v>
                </c:pt>
                <c:pt idx="58">
                  <c:v>4.5</c:v>
                </c:pt>
                <c:pt idx="59">
                  <c:v>4.5</c:v>
                </c:pt>
                <c:pt idx="60">
                  <c:v>4.5</c:v>
                </c:pt>
                <c:pt idx="61">
                  <c:v>4.5</c:v>
                </c:pt>
                <c:pt idx="62">
                  <c:v>4.5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844-4A44-B27E-CBB2340B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571152"/>
        <c:axId val="172572240"/>
      </c:lineChart>
      <c:lineChart>
        <c:grouping val="standard"/>
        <c:varyColors val="0"/>
        <c:ser>
          <c:idx val="1"/>
          <c:order val="1"/>
          <c:tx>
            <c:strRef>
              <c:f>'T5-7'!$E$2</c:f>
              <c:strCache>
                <c:ptCount val="1"/>
                <c:pt idx="0">
                  <c:v>CPI ex food, en, alc, tob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multiLvlStrRef>
              <c:f>'T5-7'!$C$147:$D$217</c:f>
              <c:multiLvlStrCache>
                <c:ptCount val="71"/>
                <c:lvl>
                  <c:pt idx="0">
                    <c:v>2,0</c:v>
                  </c:pt>
                  <c:pt idx="1">
                    <c:v>2,4</c:v>
                  </c:pt>
                  <c:pt idx="2">
                    <c:v>2,8</c:v>
                  </c:pt>
                  <c:pt idx="3">
                    <c:v>3,0</c:v>
                  </c:pt>
                  <c:pt idx="4">
                    <c:v>2,2</c:v>
                  </c:pt>
                  <c:pt idx="5">
                    <c:v>1,5</c:v>
                  </c:pt>
                  <c:pt idx="6">
                    <c:v>1,6</c:v>
                  </c:pt>
                  <c:pt idx="7">
                    <c:v>1,3</c:v>
                  </c:pt>
                  <c:pt idx="8">
                    <c:v>1,1</c:v>
                  </c:pt>
                  <c:pt idx="9">
                    <c:v>1,0</c:v>
                  </c:pt>
                  <c:pt idx="10">
                    <c:v>1,4</c:v>
                  </c:pt>
                  <c:pt idx="11">
                    <c:v>1,8</c:v>
                  </c:pt>
                  <c:pt idx="12">
                    <c:v>2,0</c:v>
                  </c:pt>
                  <c:pt idx="13">
                    <c:v>1,9</c:v>
                  </c:pt>
                  <c:pt idx="14">
                    <c:v>1,4</c:v>
                  </c:pt>
                  <c:pt idx="15">
                    <c:v>0,7</c:v>
                  </c:pt>
                  <c:pt idx="16">
                    <c:v>0,7</c:v>
                  </c:pt>
                  <c:pt idx="17">
                    <c:v>1,6</c:v>
                  </c:pt>
                  <c:pt idx="18">
                    <c:v>2,0</c:v>
                  </c:pt>
                  <c:pt idx="19">
                    <c:v>1,9</c:v>
                  </c:pt>
                  <c:pt idx="20">
                    <c:v>1,9</c:v>
                  </c:pt>
                  <c:pt idx="21">
                    <c:v>1,8</c:v>
                  </c:pt>
                  <c:pt idx="22">
                    <c:v>1,7</c:v>
                  </c:pt>
                  <c:pt idx="23">
                    <c:v>1,3</c:v>
                  </c:pt>
                  <c:pt idx="24">
                    <c:v>1,2</c:v>
                  </c:pt>
                  <c:pt idx="25">
                    <c:v>1,2</c:v>
                  </c:pt>
                  <c:pt idx="26">
                    <c:v>1,8</c:v>
                  </c:pt>
                  <c:pt idx="27">
                    <c:v>2,8</c:v>
                  </c:pt>
                  <c:pt idx="28">
                    <c:v>3,6</c:v>
                  </c:pt>
                  <c:pt idx="29">
                    <c:v>3,3</c:v>
                  </c:pt>
                  <c:pt idx="30">
                    <c:v>3,3</c:v>
                  </c:pt>
                  <c:pt idx="31">
                    <c:v>4,3</c:v>
                  </c:pt>
                  <c:pt idx="32">
                    <c:v>5,7</c:v>
                  </c:pt>
                  <c:pt idx="33">
                    <c:v>6,6</c:v>
                  </c:pt>
                  <c:pt idx="34">
                    <c:v>7,5</c:v>
                  </c:pt>
                  <c:pt idx="35">
                    <c:v>7,9</c:v>
                  </c:pt>
                  <c:pt idx="36">
                    <c:v>8,3</c:v>
                  </c:pt>
                  <c:pt idx="37">
                    <c:v>8,8</c:v>
                  </c:pt>
                  <c:pt idx="38">
                    <c:v>9,1</c:v>
                  </c:pt>
                  <c:pt idx="39">
                    <c:v>9,6</c:v>
                  </c:pt>
                  <c:pt idx="40">
                    <c:v>10,4</c:v>
                  </c:pt>
                  <c:pt idx="41">
                    <c:v>11,9</c:v>
                  </c:pt>
                  <c:pt idx="42">
                    <c:v>12,8</c:v>
                  </c:pt>
                  <c:pt idx="43">
                    <c:v>13,2</c:v>
                  </c:pt>
                  <c:pt idx="44">
                    <c:v>14,0</c:v>
                  </c:pt>
                  <c:pt idx="45">
                    <c:v>15,0</c:v>
                  </c:pt>
                  <c:pt idx="46">
                    <c:v>15,1</c:v>
                  </c:pt>
                  <c:pt idx="47">
                    <c:v>15,1</c:v>
                  </c:pt>
                  <c:pt idx="48">
                    <c:v>15,8</c:v>
                  </c:pt>
                  <c:pt idx="49">
                    <c:v>16,1</c:v>
                  </c:pt>
                  <c:pt idx="50">
                    <c:v>16,2</c:v>
                  </c:pt>
                  <c:pt idx="51">
                    <c:v>15,2</c:v>
                  </c:pt>
                  <c:pt idx="52">
                    <c:v>14,8</c:v>
                  </c:pt>
                  <c:pt idx="53">
                    <c:v>13,7</c:v>
                  </c:pt>
                  <c:pt idx="54">
                    <c:v>12,5</c:v>
                  </c:pt>
                  <c:pt idx="55">
                    <c:v>11,5</c:v>
                  </c:pt>
                  <c:pt idx="56">
                    <c:v>10,2</c:v>
                  </c:pt>
                  <c:pt idx="57">
                    <c:v>8,5</c:v>
                  </c:pt>
                  <c:pt idx="58">
                    <c:v>8,0</c:v>
                  </c:pt>
                  <c:pt idx="59">
                    <c:v>7,6</c:v>
                  </c:pt>
                  <c:pt idx="60">
                    <c:v>6,5</c:v>
                  </c:pt>
                  <c:pt idx="61">
                    <c:v>5,6</c:v>
                  </c:pt>
                  <c:pt idx="62">
                    <c:v>5,0</c:v>
                  </c:pt>
                  <c:pt idx="63">
                    <c:v>5,0</c:v>
                  </c:pt>
                  <c:pt idx="64">
                    <c:v>4,5</c:v>
                  </c:pt>
                  <c:pt idx="65">
                    <c:v>3,8</c:v>
                  </c:pt>
                  <c:pt idx="66">
                    <c:v>4,3</c:v>
                  </c:pt>
                  <c:pt idx="67">
                    <c:v>4,3</c:v>
                  </c:pt>
                  <c:pt idx="68">
                    <c:v>4,2</c:v>
                  </c:pt>
                  <c:pt idx="69">
                    <c:v>4,5</c:v>
                  </c:pt>
                  <c:pt idx="70">
                    <c:v>4,3</c:v>
                  </c:pt>
                </c:lvl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  <c:pt idx="4">
                    <c:v>2019</c:v>
                  </c:pt>
                  <c:pt idx="5">
                    <c:v>2019</c:v>
                  </c:pt>
                  <c:pt idx="6">
                    <c:v>2019</c:v>
                  </c:pt>
                  <c:pt idx="7">
                    <c:v>2019</c:v>
                  </c:pt>
                  <c:pt idx="8">
                    <c:v>2019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2020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2020</c:v>
                  </c:pt>
                  <c:pt idx="18">
                    <c:v>2020</c:v>
                  </c:pt>
                  <c:pt idx="19">
                    <c:v>2020</c:v>
                  </c:pt>
                  <c:pt idx="20">
                    <c:v>2020</c:v>
                  </c:pt>
                  <c:pt idx="21">
                    <c:v>2020</c:v>
                  </c:pt>
                  <c:pt idx="22">
                    <c:v>2020</c:v>
                  </c:pt>
                  <c:pt idx="23">
                    <c:v>2020</c:v>
                  </c:pt>
                  <c:pt idx="24">
                    <c:v>2021</c:v>
                  </c:pt>
                  <c:pt idx="25">
                    <c:v>2021</c:v>
                  </c:pt>
                  <c:pt idx="26">
                    <c:v>2021</c:v>
                  </c:pt>
                  <c:pt idx="27">
                    <c:v>2021</c:v>
                  </c:pt>
                  <c:pt idx="28">
                    <c:v>2021</c:v>
                  </c:pt>
                  <c:pt idx="29">
                    <c:v>2021</c:v>
                  </c:pt>
                  <c:pt idx="30">
                    <c:v>2021</c:v>
                  </c:pt>
                  <c:pt idx="31">
                    <c:v>2021</c:v>
                  </c:pt>
                  <c:pt idx="32">
                    <c:v>2021</c:v>
                  </c:pt>
                  <c:pt idx="33">
                    <c:v>2021</c:v>
                  </c:pt>
                  <c:pt idx="34">
                    <c:v>2021</c:v>
                  </c:pt>
                  <c:pt idx="35">
                    <c:v>2021</c:v>
                  </c:pt>
                  <c:pt idx="36">
                    <c:v>2022</c:v>
                  </c:pt>
                  <c:pt idx="37">
                    <c:v>2022</c:v>
                  </c:pt>
                  <c:pt idx="38">
                    <c:v>2022</c:v>
                  </c:pt>
                  <c:pt idx="39">
                    <c:v>2022</c:v>
                  </c:pt>
                  <c:pt idx="40">
                    <c:v>2022</c:v>
                  </c:pt>
                  <c:pt idx="41">
                    <c:v>2022</c:v>
                  </c:pt>
                  <c:pt idx="42">
                    <c:v>2022</c:v>
                  </c:pt>
                  <c:pt idx="43">
                    <c:v>2022</c:v>
                  </c:pt>
                  <c:pt idx="44">
                    <c:v>2022</c:v>
                  </c:pt>
                  <c:pt idx="45">
                    <c:v>2022</c:v>
                  </c:pt>
                  <c:pt idx="46">
                    <c:v>2022</c:v>
                  </c:pt>
                  <c:pt idx="47">
                    <c:v>2022</c:v>
                  </c:pt>
                  <c:pt idx="48">
                    <c:v>2023</c:v>
                  </c:pt>
                  <c:pt idx="49">
                    <c:v>2023</c:v>
                  </c:pt>
                  <c:pt idx="50">
                    <c:v>2023</c:v>
                  </c:pt>
                  <c:pt idx="51">
                    <c:v>2023</c:v>
                  </c:pt>
                  <c:pt idx="52">
                    <c:v>2023</c:v>
                  </c:pt>
                  <c:pt idx="53">
                    <c:v>2023</c:v>
                  </c:pt>
                  <c:pt idx="54">
                    <c:v>2023</c:v>
                  </c:pt>
                  <c:pt idx="55">
                    <c:v>2023</c:v>
                  </c:pt>
                  <c:pt idx="56">
                    <c:v>2023</c:v>
                  </c:pt>
                  <c:pt idx="57">
                    <c:v>2023</c:v>
                  </c:pt>
                  <c:pt idx="58">
                    <c:v>2023</c:v>
                  </c:pt>
                  <c:pt idx="59">
                    <c:v>2023</c:v>
                  </c:pt>
                  <c:pt idx="60">
                    <c:v>2024</c:v>
                  </c:pt>
                  <c:pt idx="61">
                    <c:v>2024</c:v>
                  </c:pt>
                  <c:pt idx="62">
                    <c:v>2024</c:v>
                  </c:pt>
                  <c:pt idx="63">
                    <c:v>2024</c:v>
                  </c:pt>
                  <c:pt idx="64">
                    <c:v>2024</c:v>
                  </c:pt>
                  <c:pt idx="65">
                    <c:v>2024</c:v>
                  </c:pt>
                  <c:pt idx="66">
                    <c:v>2024</c:v>
                  </c:pt>
                  <c:pt idx="67">
                    <c:v>2024</c:v>
                  </c:pt>
                  <c:pt idx="68">
                    <c:v>2024</c:v>
                  </c:pt>
                  <c:pt idx="69">
                    <c:v>2024</c:v>
                  </c:pt>
                  <c:pt idx="70">
                    <c:v>2024</c:v>
                  </c:pt>
                </c:lvl>
              </c:multiLvlStrCache>
            </c:multiLvlStrRef>
          </c:cat>
          <c:val>
            <c:numRef>
              <c:f>'T5-7'!$E$147:$E$217</c:f>
              <c:numCache>
                <c:formatCode>0.0</c:formatCode>
                <c:ptCount val="71"/>
                <c:pt idx="0">
                  <c:v>1.2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1.5399421567189506</c:v>
                </c:pt>
                <c:pt idx="5">
                  <c:v>1.4</c:v>
                </c:pt>
                <c:pt idx="6">
                  <c:v>1.5</c:v>
                </c:pt>
                <c:pt idx="7">
                  <c:v>1.2</c:v>
                </c:pt>
                <c:pt idx="8">
                  <c:v>1.3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</c:v>
                </c:pt>
                <c:pt idx="13">
                  <c:v>1.5</c:v>
                </c:pt>
                <c:pt idx="14">
                  <c:v>1.6</c:v>
                </c:pt>
                <c:pt idx="15">
                  <c:v>1.4</c:v>
                </c:pt>
                <c:pt idx="16">
                  <c:v>1.3</c:v>
                </c:pt>
                <c:pt idx="17">
                  <c:v>1.4</c:v>
                </c:pt>
                <c:pt idx="18">
                  <c:v>1.7</c:v>
                </c:pt>
                <c:pt idx="19">
                  <c:v>1.9</c:v>
                </c:pt>
                <c:pt idx="20">
                  <c:v>1.7</c:v>
                </c:pt>
                <c:pt idx="21">
                  <c:v>1.9</c:v>
                </c:pt>
                <c:pt idx="22">
                  <c:v>2</c:v>
                </c:pt>
                <c:pt idx="23">
                  <c:v>2.1</c:v>
                </c:pt>
                <c:pt idx="24">
                  <c:v>2.1</c:v>
                </c:pt>
                <c:pt idx="25">
                  <c:v>1.8</c:v>
                </c:pt>
                <c:pt idx="26">
                  <c:v>1.8</c:v>
                </c:pt>
                <c:pt idx="27">
                  <c:v>1.8</c:v>
                </c:pt>
                <c:pt idx="28">
                  <c:v>2</c:v>
                </c:pt>
                <c:pt idx="29">
                  <c:v>2</c:v>
                </c:pt>
                <c:pt idx="30">
                  <c:v>1.9</c:v>
                </c:pt>
                <c:pt idx="31">
                  <c:v>1.8</c:v>
                </c:pt>
                <c:pt idx="32">
                  <c:v>2.6</c:v>
                </c:pt>
                <c:pt idx="33">
                  <c:v>2.7</c:v>
                </c:pt>
                <c:pt idx="34">
                  <c:v>3</c:v>
                </c:pt>
                <c:pt idx="35">
                  <c:v>3.5</c:v>
                </c:pt>
                <c:pt idx="36">
                  <c:v>4.0999999999999996</c:v>
                </c:pt>
                <c:pt idx="37">
                  <c:v>4.4000000000000004</c:v>
                </c:pt>
                <c:pt idx="38">
                  <c:v>4.8</c:v>
                </c:pt>
                <c:pt idx="39">
                  <c:v>5.5</c:v>
                </c:pt>
                <c:pt idx="40">
                  <c:v>6.3</c:v>
                </c:pt>
                <c:pt idx="41">
                  <c:v>6.7</c:v>
                </c:pt>
                <c:pt idx="42">
                  <c:v>7.5410598695116136</c:v>
                </c:pt>
                <c:pt idx="43">
                  <c:v>7.9</c:v>
                </c:pt>
                <c:pt idx="44">
                  <c:v>8.6</c:v>
                </c:pt>
                <c:pt idx="45">
                  <c:v>9.5</c:v>
                </c:pt>
                <c:pt idx="46">
                  <c:v>9.6999999999999993</c:v>
                </c:pt>
                <c:pt idx="47">
                  <c:v>10.1</c:v>
                </c:pt>
                <c:pt idx="48" formatCode="General">
                  <c:v>10.4</c:v>
                </c:pt>
                <c:pt idx="49" formatCode="General">
                  <c:v>11.1</c:v>
                </c:pt>
                <c:pt idx="50" formatCode="General">
                  <c:v>11.3</c:v>
                </c:pt>
                <c:pt idx="51" formatCode="General">
                  <c:v>11.1</c:v>
                </c:pt>
                <c:pt idx="52" formatCode="General">
                  <c:v>10.4</c:v>
                </c:pt>
                <c:pt idx="53" formatCode="General">
                  <c:v>9.9</c:v>
                </c:pt>
                <c:pt idx="54" formatCode="General">
                  <c:v>9.4</c:v>
                </c:pt>
                <c:pt idx="55" formatCode="General">
                  <c:v>9.1</c:v>
                </c:pt>
                <c:pt idx="56" formatCode="General">
                  <c:v>8.1999999999999993</c:v>
                </c:pt>
                <c:pt idx="57" formatCode="General">
                  <c:v>7.3</c:v>
                </c:pt>
                <c:pt idx="58" formatCode="General">
                  <c:v>7</c:v>
                </c:pt>
                <c:pt idx="59">
                  <c:v>6.5</c:v>
                </c:pt>
                <c:pt idx="60" formatCode="General">
                  <c:v>5.9</c:v>
                </c:pt>
                <c:pt idx="61" formatCode="General">
                  <c:v>5.2</c:v>
                </c:pt>
                <c:pt idx="62">
                  <c:v>5</c:v>
                </c:pt>
                <c:pt idx="63" formatCode="General">
                  <c:v>4.8</c:v>
                </c:pt>
                <c:pt idx="64">
                  <c:v>5</c:v>
                </c:pt>
                <c:pt idx="65" formatCode="General">
                  <c:v>5.0999999999999996</c:v>
                </c:pt>
                <c:pt idx="66" formatCode="General">
                  <c:v>5.0999999999999996</c:v>
                </c:pt>
                <c:pt idx="67" formatCode="General">
                  <c:v>5.2</c:v>
                </c:pt>
                <c:pt idx="68" formatCode="General">
                  <c:v>5.3</c:v>
                </c:pt>
                <c:pt idx="69" formatCode="General">
                  <c:v>5.5</c:v>
                </c:pt>
                <c:pt idx="70" formatCode="General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844-4A44-B27E-CBB2340B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50384"/>
        <c:axId val="169558000"/>
      </c:lineChart>
      <c:catAx>
        <c:axId val="17257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7257224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72572240"/>
        <c:scaling>
          <c:orientation val="minMax"/>
          <c:max val="18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72571152"/>
        <c:crosses val="autoZero"/>
        <c:crossBetween val="between"/>
      </c:valAx>
      <c:catAx>
        <c:axId val="16955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558000"/>
        <c:crosses val="autoZero"/>
        <c:auto val="1"/>
        <c:lblAlgn val="ctr"/>
        <c:lblOffset val="100"/>
        <c:noMultiLvlLbl val="0"/>
      </c:catAx>
      <c:valAx>
        <c:axId val="169558000"/>
        <c:scaling>
          <c:orientation val="minMax"/>
          <c:max val="18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9550384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'T5-2'!$A$4</c:f>
              <c:strCache>
                <c:ptCount val="1"/>
                <c:pt idx="0">
                  <c:v>Hrana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'T5-2'!$B$2:$M$3</c:f>
              <c:multiLvlStrCache>
                <c:ptCount val="12"/>
                <c:lvl>
                  <c:pt idx="0">
                    <c:v>Mar.</c:v>
                  </c:pt>
                  <c:pt idx="1">
                    <c:v>Jun</c:v>
                  </c:pt>
                  <c:pt idx="2">
                    <c:v>Sep.</c:v>
                  </c:pt>
                  <c:pt idx="3">
                    <c:v>Dec.</c:v>
                  </c:pt>
                  <c:pt idx="4">
                    <c:v>Mar.</c:v>
                  </c:pt>
                  <c:pt idx="5">
                    <c:v>Jun</c:v>
                  </c:pt>
                  <c:pt idx="6">
                    <c:v>Sep.</c:v>
                  </c:pt>
                  <c:pt idx="7">
                    <c:v>Dec.</c:v>
                  </c:pt>
                  <c:pt idx="8">
                    <c:v>Mar.</c:v>
                  </c:pt>
                  <c:pt idx="9">
                    <c:v>Jun</c:v>
                  </c:pt>
                  <c:pt idx="10">
                    <c:v>Sep.</c:v>
                  </c:pt>
                  <c:pt idx="11">
                    <c:v>Nov.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'T5-2'!$B$4:$M$4</c:f>
              <c:numCache>
                <c:formatCode>0.0</c:formatCode>
                <c:ptCount val="12"/>
                <c:pt idx="0">
                  <c:v>4.4622206572769985</c:v>
                </c:pt>
                <c:pt idx="1">
                  <c:v>5.3519314079422342</c:v>
                </c:pt>
                <c:pt idx="2">
                  <c:v>5.7588608695652201</c:v>
                </c:pt>
                <c:pt idx="3">
                  <c:v>6.7783495145631107</c:v>
                </c:pt>
                <c:pt idx="4">
                  <c:v>7.5173635260816853</c:v>
                </c:pt>
                <c:pt idx="5">
                  <c:v>6.3891111951588577</c:v>
                </c:pt>
                <c:pt idx="6">
                  <c:v>4.0873434125269972</c:v>
                </c:pt>
                <c:pt idx="7">
                  <c:v>2.3333367277664636</c:v>
                </c:pt>
                <c:pt idx="8">
                  <c:v>0.65707099649792788</c:v>
                </c:pt>
                <c:pt idx="9">
                  <c:v>-0.19731467240849196</c:v>
                </c:pt>
                <c:pt idx="10">
                  <c:v>0.93666980539861944</c:v>
                </c:pt>
                <c:pt idx="11">
                  <c:v>1.1912814070351794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41-4E86-ABE5-7CB21B3348AD}"/>
            </c:ext>
          </c:extLst>
        </c:ser>
        <c:ser>
          <c:idx val="1"/>
          <c:order val="1"/>
          <c:tx>
            <c:strRef>
              <c:f>'T5-2'!$A$5</c:f>
              <c:strCache>
                <c:ptCount val="1"/>
                <c:pt idx="0">
                  <c:v>Energija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'T5-2'!$B$2:$M$3</c:f>
              <c:multiLvlStrCache>
                <c:ptCount val="12"/>
                <c:lvl>
                  <c:pt idx="0">
                    <c:v>Mar.</c:v>
                  </c:pt>
                  <c:pt idx="1">
                    <c:v>Jun</c:v>
                  </c:pt>
                  <c:pt idx="2">
                    <c:v>Sep.</c:v>
                  </c:pt>
                  <c:pt idx="3">
                    <c:v>Dec.</c:v>
                  </c:pt>
                  <c:pt idx="4">
                    <c:v>Mar.</c:v>
                  </c:pt>
                  <c:pt idx="5">
                    <c:v>Jun</c:v>
                  </c:pt>
                  <c:pt idx="6">
                    <c:v>Sep.</c:v>
                  </c:pt>
                  <c:pt idx="7">
                    <c:v>Dec.</c:v>
                  </c:pt>
                  <c:pt idx="8">
                    <c:v>Mar.</c:v>
                  </c:pt>
                  <c:pt idx="9">
                    <c:v>Jun</c:v>
                  </c:pt>
                  <c:pt idx="10">
                    <c:v>Sep.</c:v>
                  </c:pt>
                  <c:pt idx="11">
                    <c:v>Nov.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'T5-2'!$B$5:$M$5</c:f>
              <c:numCache>
                <c:formatCode>0.0</c:formatCode>
                <c:ptCount val="12"/>
                <c:pt idx="0">
                  <c:v>1.4983075648500535</c:v>
                </c:pt>
                <c:pt idx="1">
                  <c:v>2.3364853519386077</c:v>
                </c:pt>
                <c:pt idx="2">
                  <c:v>3.0427402848857321</c:v>
                </c:pt>
                <c:pt idx="3">
                  <c:v>2.5180890926798134</c:v>
                </c:pt>
                <c:pt idx="4">
                  <c:v>2.4073017836286548</c:v>
                </c:pt>
                <c:pt idx="5">
                  <c:v>1.7360811705163937</c:v>
                </c:pt>
                <c:pt idx="6">
                  <c:v>1.2518935304579299</c:v>
                </c:pt>
                <c:pt idx="7">
                  <c:v>1.305072180762807</c:v>
                </c:pt>
                <c:pt idx="8">
                  <c:v>1.1951995223104901</c:v>
                </c:pt>
                <c:pt idx="9">
                  <c:v>0.9588569197841772</c:v>
                </c:pt>
                <c:pt idx="10">
                  <c:v>-9.0548623971666076E-2</c:v>
                </c:pt>
                <c:pt idx="11">
                  <c:v>-0.19393774514908504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41-4E86-ABE5-7CB21B3348AD}"/>
            </c:ext>
          </c:extLst>
        </c:ser>
        <c:ser>
          <c:idx val="2"/>
          <c:order val="2"/>
          <c:tx>
            <c:strRef>
              <c:f>'T5-2'!$A$6</c:f>
              <c:strCache>
                <c:ptCount val="1"/>
                <c:pt idx="0">
                  <c:v>Ostali proizvodi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'T5-2'!$B$2:$M$3</c:f>
              <c:multiLvlStrCache>
                <c:ptCount val="12"/>
                <c:lvl>
                  <c:pt idx="0">
                    <c:v>Mar.</c:v>
                  </c:pt>
                  <c:pt idx="1">
                    <c:v>Jun</c:v>
                  </c:pt>
                  <c:pt idx="2">
                    <c:v>Sep.</c:v>
                  </c:pt>
                  <c:pt idx="3">
                    <c:v>Dec.</c:v>
                  </c:pt>
                  <c:pt idx="4">
                    <c:v>Mar.</c:v>
                  </c:pt>
                  <c:pt idx="5">
                    <c:v>Jun</c:v>
                  </c:pt>
                  <c:pt idx="6">
                    <c:v>Sep.</c:v>
                  </c:pt>
                  <c:pt idx="7">
                    <c:v>Dec.</c:v>
                  </c:pt>
                  <c:pt idx="8">
                    <c:v>Mar.</c:v>
                  </c:pt>
                  <c:pt idx="9">
                    <c:v>Jun</c:v>
                  </c:pt>
                  <c:pt idx="10">
                    <c:v>Sep.</c:v>
                  </c:pt>
                  <c:pt idx="11">
                    <c:v>Nov.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'T5-2'!$B$6:$M$6</c:f>
              <c:numCache>
                <c:formatCode>0.0</c:formatCode>
                <c:ptCount val="12"/>
                <c:pt idx="0">
                  <c:v>2.1504474483298877</c:v>
                </c:pt>
                <c:pt idx="1">
                  <c:v>2.7393721000861984</c:v>
                </c:pt>
                <c:pt idx="2">
                  <c:v>3.3427201472257488</c:v>
                </c:pt>
                <c:pt idx="3">
                  <c:v>3.6403354779179553</c:v>
                </c:pt>
                <c:pt idx="4">
                  <c:v>3.5903539340124828</c:v>
                </c:pt>
                <c:pt idx="5">
                  <c:v>3.5168080203242011</c:v>
                </c:pt>
                <c:pt idx="6">
                  <c:v>2.9538220393789003</c:v>
                </c:pt>
                <c:pt idx="7">
                  <c:v>2.4043011484157599</c:v>
                </c:pt>
                <c:pt idx="8">
                  <c:v>1.8725742978594404</c:v>
                </c:pt>
                <c:pt idx="9" formatCode="0.00">
                  <c:v>1.5721370948239235</c:v>
                </c:pt>
                <c:pt idx="10" formatCode="0.00">
                  <c:v>1.5225630326270818</c:v>
                </c:pt>
                <c:pt idx="11" formatCode="0.00">
                  <c:v>1.5186399356904774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41-4E86-ABE5-7CB21B3348AD}"/>
            </c:ext>
          </c:extLst>
        </c:ser>
        <c:ser>
          <c:idx val="3"/>
          <c:order val="3"/>
          <c:tx>
            <c:strRef>
              <c:f>'T5-2'!$A$7</c:f>
              <c:strCache>
                <c:ptCount val="1"/>
                <c:pt idx="0">
                  <c:v>Usluge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'T5-2'!$B$2:$M$3</c:f>
              <c:multiLvlStrCache>
                <c:ptCount val="12"/>
                <c:lvl>
                  <c:pt idx="0">
                    <c:v>Mar.</c:v>
                  </c:pt>
                  <c:pt idx="1">
                    <c:v>Jun</c:v>
                  </c:pt>
                  <c:pt idx="2">
                    <c:v>Sep.</c:v>
                  </c:pt>
                  <c:pt idx="3">
                    <c:v>Dec.</c:v>
                  </c:pt>
                  <c:pt idx="4">
                    <c:v>Mar.</c:v>
                  </c:pt>
                  <c:pt idx="5">
                    <c:v>Jun</c:v>
                  </c:pt>
                  <c:pt idx="6">
                    <c:v>Sep.</c:v>
                  </c:pt>
                  <c:pt idx="7">
                    <c:v>Dec.</c:v>
                  </c:pt>
                  <c:pt idx="8">
                    <c:v>Mar.</c:v>
                  </c:pt>
                  <c:pt idx="9">
                    <c:v>Jun</c:v>
                  </c:pt>
                  <c:pt idx="10">
                    <c:v>Sep.</c:v>
                  </c:pt>
                  <c:pt idx="11">
                    <c:v>Nov.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'T5-2'!$B$7:$M$7</c:f>
              <c:numCache>
                <c:formatCode>0.0</c:formatCode>
                <c:ptCount val="12"/>
                <c:pt idx="0">
                  <c:v>1.051923124326525</c:v>
                </c:pt>
                <c:pt idx="1">
                  <c:v>1.4115474045915846</c:v>
                </c:pt>
                <c:pt idx="2">
                  <c:v>1.7578753187910992</c:v>
                </c:pt>
                <c:pt idx="3">
                  <c:v>2.109005532208553</c:v>
                </c:pt>
                <c:pt idx="4">
                  <c:v>2.577281716479447</c:v>
                </c:pt>
                <c:pt idx="5">
                  <c:v>2.1319277007312176</c:v>
                </c:pt>
                <c:pt idx="6">
                  <c:v>1.7930740006242221</c:v>
                </c:pt>
                <c:pt idx="7">
                  <c:v>1.4832860703336306</c:v>
                </c:pt>
                <c:pt idx="8">
                  <c:v>1.254332307373409</c:v>
                </c:pt>
                <c:pt idx="9" formatCode="0.00">
                  <c:v>1.5589600240638832</c:v>
                </c:pt>
                <c:pt idx="10" formatCode="0.00">
                  <c:v>1.7947991829237693</c:v>
                </c:pt>
                <c:pt idx="11" formatCode="0.00">
                  <c:v>1.740491464432516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41-4E86-ABE5-7CB21B33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556912"/>
        <c:axId val="169553104"/>
      </c:barChart>
      <c:catAx>
        <c:axId val="1695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53104"/>
        <c:crosses val="autoZero"/>
        <c:auto val="1"/>
        <c:lblAlgn val="ctr"/>
        <c:lblOffset val="100"/>
        <c:noMultiLvlLbl val="0"/>
      </c:catAx>
      <c:valAx>
        <c:axId val="16955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17740979154485"/>
          <c:y val="0.90979425698113781"/>
          <c:w val="0.76521835425321993"/>
          <c:h val="6.6545342425302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Procenjena stopa rasta BDP u </a:t>
            </a:r>
            <a:r>
              <a:rPr lang="en-GB" dirty="0"/>
              <a:t>2024</a:t>
            </a:r>
            <a:r>
              <a:rPr lang="sr-Latn-RS" dirty="0"/>
              <a:t>., u %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T2-4'!$R$4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T2-4'!$Q$5:$Q$22</c:f>
              <c:strCache>
                <c:ptCount val="18"/>
                <c:pt idx="0">
                  <c:v>Srbija</c:v>
                </c:pt>
                <c:pt idx="1">
                  <c:v>EU27</c:v>
                </c:pt>
                <c:pt idx="2">
                  <c:v>CIE</c:v>
                </c:pt>
                <c:pt idx="3">
                  <c:v>Albanija</c:v>
                </c:pt>
                <c:pt idx="4">
                  <c:v>BiH</c:v>
                </c:pt>
                <c:pt idx="5">
                  <c:v>Bugarska</c:v>
                </c:pt>
                <c:pt idx="6">
                  <c:v>Crna Gora</c:v>
                </c:pt>
                <c:pt idx="7">
                  <c:v>Češka</c:v>
                </c:pt>
                <c:pt idx="8">
                  <c:v>Estonija</c:v>
                </c:pt>
                <c:pt idx="9">
                  <c:v>Hrvatska</c:v>
                </c:pt>
                <c:pt idx="10">
                  <c:v>Letonija</c:v>
                </c:pt>
                <c:pt idx="11">
                  <c:v>Litvanija</c:v>
                </c:pt>
                <c:pt idx="12">
                  <c:v>Mađarska</c:v>
                </c:pt>
                <c:pt idx="13">
                  <c:v>S. Makedonija</c:v>
                </c:pt>
                <c:pt idx="14">
                  <c:v>Poljska</c:v>
                </c:pt>
                <c:pt idx="15">
                  <c:v>Rumunija</c:v>
                </c:pt>
                <c:pt idx="16">
                  <c:v>Slovačka</c:v>
                </c:pt>
                <c:pt idx="17">
                  <c:v>Slovenija</c:v>
                </c:pt>
              </c:strCache>
            </c:strRef>
          </c:cat>
          <c:val>
            <c:numRef>
              <c:f>'Tabela T2-4'!$R$5:$R$22</c:f>
              <c:numCache>
                <c:formatCode>General</c:formatCode>
                <c:ptCount val="18"/>
                <c:pt idx="0">
                  <c:v>3.9</c:v>
                </c:pt>
                <c:pt idx="1">
                  <c:v>0.9</c:v>
                </c:pt>
                <c:pt idx="2">
                  <c:v>1.9199999999999997</c:v>
                </c:pt>
                <c:pt idx="3">
                  <c:v>3.8</c:v>
                </c:pt>
                <c:pt idx="4">
                  <c:v>2.2999999999999998</c:v>
                </c:pt>
                <c:pt idx="5">
                  <c:v>2.4</c:v>
                </c:pt>
                <c:pt idx="6">
                  <c:v>3.9</c:v>
                </c:pt>
                <c:pt idx="7">
                  <c:v>1</c:v>
                </c:pt>
                <c:pt idx="8">
                  <c:v>-1</c:v>
                </c:pt>
                <c:pt idx="9">
                  <c:v>3.6</c:v>
                </c:pt>
                <c:pt idx="10">
                  <c:v>0</c:v>
                </c:pt>
                <c:pt idx="11">
                  <c:v>2.2000000000000002</c:v>
                </c:pt>
                <c:pt idx="12">
                  <c:v>0.6</c:v>
                </c:pt>
                <c:pt idx="13">
                  <c:v>2</c:v>
                </c:pt>
                <c:pt idx="14">
                  <c:v>3</c:v>
                </c:pt>
                <c:pt idx="15">
                  <c:v>1.4</c:v>
                </c:pt>
                <c:pt idx="16">
                  <c:v>2.2000000000000002</c:v>
                </c:pt>
                <c:pt idx="17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86-4AB6-8252-341EFF7B9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00288"/>
        <c:axId val="171689408"/>
      </c:barChart>
      <c:catAx>
        <c:axId val="1717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89408"/>
        <c:crosses val="autoZero"/>
        <c:auto val="1"/>
        <c:lblAlgn val="ctr"/>
        <c:lblOffset val="100"/>
        <c:noMultiLvlLbl val="0"/>
      </c:catAx>
      <c:valAx>
        <c:axId val="17168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'T5-6'!$B$5</c:f>
              <c:strCache>
                <c:ptCount val="1"/>
                <c:pt idx="0">
                  <c:v>Cene usluga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'T5-6'!$C$4:$AX$4</c:f>
              <c:numCache>
                <c:formatCode>General</c:formatCode>
                <c:ptCount val="47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</c:numCache>
            </c:numRef>
          </c:cat>
          <c:val>
            <c:numRef>
              <c:f>'T5-6'!$C$5:$AX$5</c:f>
              <c:numCache>
                <c:formatCode>0.0</c:formatCode>
                <c:ptCount val="47"/>
                <c:pt idx="0">
                  <c:v>3.0769230769230882</c:v>
                </c:pt>
                <c:pt idx="1">
                  <c:v>1.8766756032171594</c:v>
                </c:pt>
                <c:pt idx="2">
                  <c:v>2.0627802690582842</c:v>
                </c:pt>
                <c:pt idx="3">
                  <c:v>2.1524663677130018</c:v>
                </c:pt>
                <c:pt idx="4">
                  <c:v>2.3297491039426577</c:v>
                </c:pt>
                <c:pt idx="5">
                  <c:v>1.7714791851195733</c:v>
                </c:pt>
                <c:pt idx="6">
                  <c:v>1.6666666666666607</c:v>
                </c:pt>
                <c:pt idx="7">
                  <c:v>1.0425716768027726</c:v>
                </c:pt>
                <c:pt idx="8">
                  <c:v>2.5641025641025772</c:v>
                </c:pt>
                <c:pt idx="9">
                  <c:v>2.8268551236749095</c:v>
                </c:pt>
                <c:pt idx="10">
                  <c:v>3.0864197530864113</c:v>
                </c:pt>
                <c:pt idx="11">
                  <c:v>3.5211267605633756</c:v>
                </c:pt>
                <c:pt idx="12">
                  <c:v>3.6874451273046338</c:v>
                </c:pt>
                <c:pt idx="13">
                  <c:v>3.9473684210526327</c:v>
                </c:pt>
                <c:pt idx="14">
                  <c:v>4.3057996485061478</c:v>
                </c:pt>
                <c:pt idx="15">
                  <c:v>4.8287971905180083</c:v>
                </c:pt>
                <c:pt idx="16">
                  <c:v>5.6042031523642732</c:v>
                </c:pt>
                <c:pt idx="17">
                  <c:v>5.918189730200174</c:v>
                </c:pt>
                <c:pt idx="18">
                  <c:v>6.5573770491803129</c:v>
                </c:pt>
                <c:pt idx="19">
                  <c:v>6.6208082545141878</c:v>
                </c:pt>
                <c:pt idx="20">
                  <c:v>7.3275862068965525</c:v>
                </c:pt>
                <c:pt idx="21">
                  <c:v>8.4192439862542869</c:v>
                </c:pt>
                <c:pt idx="22">
                  <c:v>8.5543199315654341</c:v>
                </c:pt>
                <c:pt idx="23">
                  <c:v>8.7585034013605512</c:v>
                </c:pt>
                <c:pt idx="24">
                  <c:v>9.5681625740897669</c:v>
                </c:pt>
                <c:pt idx="25">
                  <c:v>10.210970464135016</c:v>
                </c:pt>
                <c:pt idx="26">
                  <c:v>10.362257792754836</c:v>
                </c:pt>
                <c:pt idx="27">
                  <c:v>10.385259631490795</c:v>
                </c:pt>
                <c:pt idx="28">
                  <c:v>9.2039800995024734</c:v>
                </c:pt>
                <c:pt idx="29">
                  <c:v>8.6277732128184006</c:v>
                </c:pt>
                <c:pt idx="30">
                  <c:v>8.1781376518218494</c:v>
                </c:pt>
                <c:pt idx="31">
                  <c:v>8.1451612903225659</c:v>
                </c:pt>
                <c:pt idx="32">
                  <c:v>7.1485943775100536</c:v>
                </c:pt>
                <c:pt idx="33">
                  <c:v>6.1806656101426327</c:v>
                </c:pt>
                <c:pt idx="34">
                  <c:v>6.0677698975571293</c:v>
                </c:pt>
                <c:pt idx="35">
                  <c:v>5.7857701329163458</c:v>
                </c:pt>
                <c:pt idx="36">
                  <c:v>5.0231839258114475</c:v>
                </c:pt>
                <c:pt idx="37">
                  <c:v>4.4410413476263511</c:v>
                </c:pt>
                <c:pt idx="38">
                  <c:v>5.1145038167938806</c:v>
                </c:pt>
                <c:pt idx="39">
                  <c:v>5.0075872534142585</c:v>
                </c:pt>
                <c:pt idx="40">
                  <c:v>6.07441154138193</c:v>
                </c:pt>
                <c:pt idx="41">
                  <c:v>6.35400907715582</c:v>
                </c:pt>
                <c:pt idx="42">
                  <c:v>6.511976047904211</c:v>
                </c:pt>
                <c:pt idx="43">
                  <c:v>6.8605518269947874</c:v>
                </c:pt>
                <c:pt idx="44">
                  <c:v>7.3463268365816958</c:v>
                </c:pt>
                <c:pt idx="45">
                  <c:v>7.31343283582091</c:v>
                </c:pt>
                <c:pt idx="46">
                  <c:v>7.0579494799405618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451-4D3D-AD1D-794FC31679FD}"/>
            </c:ext>
          </c:extLst>
        </c:ser>
        <c:ser>
          <c:idx val="1"/>
          <c:order val="1"/>
          <c:tx>
            <c:strRef>
              <c:f>'T5-6'!$B$6</c:f>
              <c:strCache>
                <c:ptCount val="1"/>
                <c:pt idx="0">
                  <c:v>Cene robe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'T5-6'!$C$4:$AX$4</c:f>
              <c:numCache>
                <c:formatCode>General</c:formatCode>
                <c:ptCount val="47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</c:numCache>
            </c:numRef>
          </c:cat>
          <c:val>
            <c:numRef>
              <c:f>'T5-6'!$C$6:$AX$6</c:f>
              <c:numCache>
                <c:formatCode>0.0</c:formatCode>
                <c:ptCount val="47"/>
                <c:pt idx="0">
                  <c:v>0.5464480874316946</c:v>
                </c:pt>
                <c:pt idx="1">
                  <c:v>0.90744101633393193</c:v>
                </c:pt>
                <c:pt idx="2">
                  <c:v>1.6333938294010864</c:v>
                </c:pt>
                <c:pt idx="3">
                  <c:v>2.7149321266968229</c:v>
                </c:pt>
                <c:pt idx="4">
                  <c:v>3.8181818181818317</c:v>
                </c:pt>
                <c:pt idx="5">
                  <c:v>3.529411764705892</c:v>
                </c:pt>
                <c:pt idx="6">
                  <c:v>3.5262206148282127</c:v>
                </c:pt>
                <c:pt idx="7">
                  <c:v>5.1818181818181763</c:v>
                </c:pt>
                <c:pt idx="8">
                  <c:v>6.6484517304189472</c:v>
                </c:pt>
                <c:pt idx="9">
                  <c:v>7.6433121019108263</c:v>
                </c:pt>
                <c:pt idx="10">
                  <c:v>8.9253187613843377</c:v>
                </c:pt>
                <c:pt idx="11">
                  <c:v>9.289617486338809</c:v>
                </c:pt>
                <c:pt idx="12">
                  <c:v>9.6920289855072284</c:v>
                </c:pt>
                <c:pt idx="13">
                  <c:v>10.341726618705028</c:v>
                </c:pt>
                <c:pt idx="14">
                  <c:v>10.624999999999996</c:v>
                </c:pt>
                <c:pt idx="15">
                  <c:v>11.101321585903069</c:v>
                </c:pt>
                <c:pt idx="16">
                  <c:v>11.821366024518397</c:v>
                </c:pt>
                <c:pt idx="17">
                  <c:v>13.548951048951041</c:v>
                </c:pt>
                <c:pt idx="18">
                  <c:v>14.497816593886448</c:v>
                </c:pt>
                <c:pt idx="19">
                  <c:v>14.866032843560939</c:v>
                </c:pt>
                <c:pt idx="20">
                  <c:v>15.542271562766885</c:v>
                </c:pt>
                <c:pt idx="21">
                  <c:v>16.652578191039737</c:v>
                </c:pt>
                <c:pt idx="22">
                  <c:v>16.555183946488295</c:v>
                </c:pt>
                <c:pt idx="23">
                  <c:v>16.583333333333329</c:v>
                </c:pt>
                <c:pt idx="24">
                  <c:v>17.093311312964499</c:v>
                </c:pt>
                <c:pt idx="25">
                  <c:v>17.196414017929907</c:v>
                </c:pt>
                <c:pt idx="26">
                  <c:v>17.271993543179988</c:v>
                </c:pt>
                <c:pt idx="27">
                  <c:v>16.177636796193507</c:v>
                </c:pt>
                <c:pt idx="28">
                  <c:v>16.209866875489421</c:v>
                </c:pt>
                <c:pt idx="29">
                  <c:v>15.088529638183212</c:v>
                </c:pt>
                <c:pt idx="30">
                  <c:v>13.653699466056457</c:v>
                </c:pt>
                <c:pt idx="31">
                  <c:v>12.565838976674183</c:v>
                </c:pt>
                <c:pt idx="32">
                  <c:v>11.160384331116035</c:v>
                </c:pt>
                <c:pt idx="33">
                  <c:v>9.1304347826086882</c:v>
                </c:pt>
                <c:pt idx="34">
                  <c:v>8.5365853658536661</c:v>
                </c:pt>
                <c:pt idx="35">
                  <c:v>8.0771979985703837</c:v>
                </c:pt>
                <c:pt idx="36">
                  <c:v>6.8406205923836394</c:v>
                </c:pt>
                <c:pt idx="37">
                  <c:v>6.0500695410292016</c:v>
                </c:pt>
                <c:pt idx="38">
                  <c:v>5.161734342739166</c:v>
                </c:pt>
                <c:pt idx="39">
                  <c:v>5.0511945392491597</c:v>
                </c:pt>
                <c:pt idx="40">
                  <c:v>4.0431266846361114</c:v>
                </c:pt>
                <c:pt idx="41">
                  <c:v>3.2107023411371394</c:v>
                </c:pt>
                <c:pt idx="42">
                  <c:v>3.691275167785224</c:v>
                </c:pt>
                <c:pt idx="43">
                  <c:v>3.5427807486630991</c:v>
                </c:pt>
                <c:pt idx="44">
                  <c:v>3.2579787234042534</c:v>
                </c:pt>
                <c:pt idx="45">
                  <c:v>3.7184594953519223</c:v>
                </c:pt>
                <c:pt idx="46">
                  <c:v>3.5690680766688576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451-4D3D-AD1D-794FC316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62352"/>
        <c:axId val="169550928"/>
      </c:lineChart>
      <c:catAx>
        <c:axId val="1695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50928"/>
        <c:crosses val="autoZero"/>
        <c:auto val="1"/>
        <c:lblAlgn val="ctr"/>
        <c:lblOffset val="100"/>
        <c:noMultiLvlLbl val="0"/>
      </c:catAx>
      <c:valAx>
        <c:axId val="169550928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64189664153252"/>
          <c:y val="0.90586371148050937"/>
          <c:w val="0.55258084926884143"/>
          <c:h val="6.7164649194970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2682436661947"/>
          <c:y val="7.0217917675544791E-2"/>
          <c:w val="0.78101487314085738"/>
          <c:h val="0.67171185541606626"/>
        </c:manualLayout>
      </c:layout>
      <c:lineChart>
        <c:grouping val="standard"/>
        <c:varyColors val="0"/>
        <c:ser>
          <c:idx val="1"/>
          <c:order val="1"/>
          <c:tx>
            <c:strRef>
              <c:f>'T5-9'!$D$2</c:f>
              <c:strCache>
                <c:ptCount val="1"/>
                <c:pt idx="0">
                  <c:v>Realni kurs dinara (2006=100; leva skala)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'T5-9'!$B$87:$B$217</c:f>
              <c:strCache>
                <c:ptCount val="131"/>
                <c:pt idx="0">
                  <c:v>2014m01</c:v>
                </c:pt>
                <c:pt idx="1">
                  <c:v>2014m02</c:v>
                </c:pt>
                <c:pt idx="2">
                  <c:v>2014m03</c:v>
                </c:pt>
                <c:pt idx="3">
                  <c:v>2014m04</c:v>
                </c:pt>
                <c:pt idx="4">
                  <c:v>2014m05</c:v>
                </c:pt>
                <c:pt idx="5">
                  <c:v>2014m06</c:v>
                </c:pt>
                <c:pt idx="6">
                  <c:v>2014m07</c:v>
                </c:pt>
                <c:pt idx="7">
                  <c:v>2014m08</c:v>
                </c:pt>
                <c:pt idx="8">
                  <c:v>2014m09</c:v>
                </c:pt>
                <c:pt idx="9">
                  <c:v>2014m10</c:v>
                </c:pt>
                <c:pt idx="10">
                  <c:v>2014m11</c:v>
                </c:pt>
                <c:pt idx="11">
                  <c:v>2014m12</c:v>
                </c:pt>
                <c:pt idx="12">
                  <c:v>2015m01</c:v>
                </c:pt>
                <c:pt idx="13">
                  <c:v>2015m02</c:v>
                </c:pt>
                <c:pt idx="14">
                  <c:v>2015m03</c:v>
                </c:pt>
                <c:pt idx="15">
                  <c:v>2015m04</c:v>
                </c:pt>
                <c:pt idx="16">
                  <c:v>2015m05</c:v>
                </c:pt>
                <c:pt idx="17">
                  <c:v>2015m06</c:v>
                </c:pt>
                <c:pt idx="18">
                  <c:v>2015m07</c:v>
                </c:pt>
                <c:pt idx="19">
                  <c:v>2015m08</c:v>
                </c:pt>
                <c:pt idx="20">
                  <c:v>2015m09</c:v>
                </c:pt>
                <c:pt idx="21">
                  <c:v>2015m10</c:v>
                </c:pt>
                <c:pt idx="22">
                  <c:v>2015m11</c:v>
                </c:pt>
                <c:pt idx="23">
                  <c:v>2015m12</c:v>
                </c:pt>
                <c:pt idx="24">
                  <c:v>2016m01</c:v>
                </c:pt>
                <c:pt idx="25">
                  <c:v>2016m02</c:v>
                </c:pt>
                <c:pt idx="26">
                  <c:v>2016m03</c:v>
                </c:pt>
                <c:pt idx="27">
                  <c:v>2016m04</c:v>
                </c:pt>
                <c:pt idx="28">
                  <c:v>2016m05</c:v>
                </c:pt>
                <c:pt idx="29">
                  <c:v>2016m06</c:v>
                </c:pt>
                <c:pt idx="30">
                  <c:v>2016m07</c:v>
                </c:pt>
                <c:pt idx="31">
                  <c:v>2016m08</c:v>
                </c:pt>
                <c:pt idx="32">
                  <c:v>2016m09</c:v>
                </c:pt>
                <c:pt idx="33">
                  <c:v>2016m10</c:v>
                </c:pt>
                <c:pt idx="34">
                  <c:v>2016m11</c:v>
                </c:pt>
                <c:pt idx="35">
                  <c:v>2016m12</c:v>
                </c:pt>
                <c:pt idx="36">
                  <c:v>2017m01</c:v>
                </c:pt>
                <c:pt idx="37">
                  <c:v>2017m02</c:v>
                </c:pt>
                <c:pt idx="38">
                  <c:v>2017m03</c:v>
                </c:pt>
                <c:pt idx="39">
                  <c:v>2017m04</c:v>
                </c:pt>
                <c:pt idx="40">
                  <c:v>2017m05</c:v>
                </c:pt>
                <c:pt idx="41">
                  <c:v>2017m06</c:v>
                </c:pt>
                <c:pt idx="42">
                  <c:v>2017m07</c:v>
                </c:pt>
                <c:pt idx="43">
                  <c:v>2017m08</c:v>
                </c:pt>
                <c:pt idx="44">
                  <c:v>2017m09</c:v>
                </c:pt>
                <c:pt idx="45">
                  <c:v>2017m10</c:v>
                </c:pt>
                <c:pt idx="46">
                  <c:v>2017m11</c:v>
                </c:pt>
                <c:pt idx="47">
                  <c:v>2017m12</c:v>
                </c:pt>
                <c:pt idx="48">
                  <c:v>2018m01</c:v>
                </c:pt>
                <c:pt idx="49">
                  <c:v>2018m02</c:v>
                </c:pt>
                <c:pt idx="50">
                  <c:v>2018m03</c:v>
                </c:pt>
                <c:pt idx="51">
                  <c:v>2018m04</c:v>
                </c:pt>
                <c:pt idx="52">
                  <c:v>2018m05</c:v>
                </c:pt>
                <c:pt idx="53">
                  <c:v>2018m06</c:v>
                </c:pt>
                <c:pt idx="54">
                  <c:v>2018m07</c:v>
                </c:pt>
                <c:pt idx="55">
                  <c:v>2018m08</c:v>
                </c:pt>
                <c:pt idx="56">
                  <c:v>2018m09</c:v>
                </c:pt>
                <c:pt idx="57">
                  <c:v>2018m10</c:v>
                </c:pt>
                <c:pt idx="58">
                  <c:v>2018m11</c:v>
                </c:pt>
                <c:pt idx="59">
                  <c:v>2018m12</c:v>
                </c:pt>
                <c:pt idx="60">
                  <c:v>2019m01</c:v>
                </c:pt>
                <c:pt idx="61">
                  <c:v>2019m02</c:v>
                </c:pt>
                <c:pt idx="62">
                  <c:v>2019m03</c:v>
                </c:pt>
                <c:pt idx="63">
                  <c:v>2019m04</c:v>
                </c:pt>
                <c:pt idx="64">
                  <c:v>2019m05</c:v>
                </c:pt>
                <c:pt idx="65">
                  <c:v>2019m06</c:v>
                </c:pt>
                <c:pt idx="66">
                  <c:v>2019m07</c:v>
                </c:pt>
                <c:pt idx="67">
                  <c:v>2019m08</c:v>
                </c:pt>
                <c:pt idx="68">
                  <c:v>2019m09</c:v>
                </c:pt>
                <c:pt idx="69">
                  <c:v>2019m10</c:v>
                </c:pt>
                <c:pt idx="70">
                  <c:v>2019m11</c:v>
                </c:pt>
                <c:pt idx="71">
                  <c:v>2019m12</c:v>
                </c:pt>
                <c:pt idx="72">
                  <c:v>2020m01</c:v>
                </c:pt>
                <c:pt idx="73">
                  <c:v>2020m02</c:v>
                </c:pt>
                <c:pt idx="74">
                  <c:v>2020m03</c:v>
                </c:pt>
                <c:pt idx="75">
                  <c:v>2020m04</c:v>
                </c:pt>
                <c:pt idx="76">
                  <c:v>2020m05</c:v>
                </c:pt>
                <c:pt idx="77">
                  <c:v>2020m06</c:v>
                </c:pt>
                <c:pt idx="78">
                  <c:v>2020m07</c:v>
                </c:pt>
                <c:pt idx="79">
                  <c:v>2020m08</c:v>
                </c:pt>
                <c:pt idx="80">
                  <c:v>2020m09</c:v>
                </c:pt>
                <c:pt idx="81">
                  <c:v>2020m10</c:v>
                </c:pt>
                <c:pt idx="82">
                  <c:v>2020m11</c:v>
                </c:pt>
                <c:pt idx="83">
                  <c:v>2020m12</c:v>
                </c:pt>
                <c:pt idx="84">
                  <c:v>2021m01</c:v>
                </c:pt>
                <c:pt idx="85">
                  <c:v>2021m02</c:v>
                </c:pt>
                <c:pt idx="86">
                  <c:v>2021m03</c:v>
                </c:pt>
                <c:pt idx="87">
                  <c:v>2021m04</c:v>
                </c:pt>
                <c:pt idx="88">
                  <c:v>2021m05</c:v>
                </c:pt>
                <c:pt idx="89">
                  <c:v>2021m06</c:v>
                </c:pt>
                <c:pt idx="90">
                  <c:v>2021m07</c:v>
                </c:pt>
                <c:pt idx="91">
                  <c:v>2021m08</c:v>
                </c:pt>
                <c:pt idx="92">
                  <c:v>2021m09</c:v>
                </c:pt>
                <c:pt idx="93">
                  <c:v>2021m10</c:v>
                </c:pt>
                <c:pt idx="94">
                  <c:v>2021m11</c:v>
                </c:pt>
                <c:pt idx="95">
                  <c:v>2021m12</c:v>
                </c:pt>
                <c:pt idx="96">
                  <c:v>2022m01</c:v>
                </c:pt>
                <c:pt idx="97">
                  <c:v>2022m02</c:v>
                </c:pt>
                <c:pt idx="98">
                  <c:v>2022m03</c:v>
                </c:pt>
                <c:pt idx="99">
                  <c:v>2022m04</c:v>
                </c:pt>
                <c:pt idx="100">
                  <c:v>2022m05</c:v>
                </c:pt>
                <c:pt idx="101">
                  <c:v>2022m06</c:v>
                </c:pt>
                <c:pt idx="102">
                  <c:v>2022m07</c:v>
                </c:pt>
                <c:pt idx="103">
                  <c:v>2022m08</c:v>
                </c:pt>
                <c:pt idx="104">
                  <c:v>2022m09</c:v>
                </c:pt>
                <c:pt idx="105">
                  <c:v>2022m10</c:v>
                </c:pt>
                <c:pt idx="106">
                  <c:v>2022m11</c:v>
                </c:pt>
                <c:pt idx="107">
                  <c:v>2022m12</c:v>
                </c:pt>
                <c:pt idx="108">
                  <c:v>2023m01</c:v>
                </c:pt>
                <c:pt idx="109">
                  <c:v>2023m02</c:v>
                </c:pt>
                <c:pt idx="110">
                  <c:v>2023m03</c:v>
                </c:pt>
                <c:pt idx="111">
                  <c:v>2023m04</c:v>
                </c:pt>
                <c:pt idx="112">
                  <c:v>2023m05</c:v>
                </c:pt>
                <c:pt idx="113">
                  <c:v>2023m06</c:v>
                </c:pt>
                <c:pt idx="114">
                  <c:v>2023m07</c:v>
                </c:pt>
                <c:pt idx="115">
                  <c:v>2023m08</c:v>
                </c:pt>
                <c:pt idx="116">
                  <c:v>2023m09</c:v>
                </c:pt>
                <c:pt idx="117">
                  <c:v>2023m10</c:v>
                </c:pt>
                <c:pt idx="118">
                  <c:v>2023m11</c:v>
                </c:pt>
                <c:pt idx="119">
                  <c:v>2023m12</c:v>
                </c:pt>
                <c:pt idx="120">
                  <c:v>2024m01</c:v>
                </c:pt>
                <c:pt idx="121">
                  <c:v>2024m02</c:v>
                </c:pt>
                <c:pt idx="122">
                  <c:v>2024m03</c:v>
                </c:pt>
                <c:pt idx="123">
                  <c:v>2024m04</c:v>
                </c:pt>
                <c:pt idx="124">
                  <c:v>2024m05</c:v>
                </c:pt>
                <c:pt idx="125">
                  <c:v>2024m06</c:v>
                </c:pt>
                <c:pt idx="126">
                  <c:v>2024m07</c:v>
                </c:pt>
                <c:pt idx="127">
                  <c:v>2024m08</c:v>
                </c:pt>
                <c:pt idx="128">
                  <c:v>2024m09</c:v>
                </c:pt>
                <c:pt idx="129">
                  <c:v>2024m10</c:v>
                </c:pt>
                <c:pt idx="130">
                  <c:v>2024m11</c:v>
                </c:pt>
              </c:strCache>
            </c:strRef>
          </c:cat>
          <c:val>
            <c:numRef>
              <c:f>'T5-9'!$D$87:$D$217</c:f>
              <c:numCache>
                <c:formatCode>#,##0.0</c:formatCode>
                <c:ptCount val="131"/>
                <c:pt idx="0">
                  <c:v>87.294113326717024</c:v>
                </c:pt>
                <c:pt idx="1">
                  <c:v>87.763605741605488</c:v>
                </c:pt>
                <c:pt idx="2">
                  <c:v>88.840637738681721</c:v>
                </c:pt>
                <c:pt idx="3">
                  <c:v>88.248582435450999</c:v>
                </c:pt>
                <c:pt idx="4">
                  <c:v>88.192095073112753</c:v>
                </c:pt>
                <c:pt idx="5">
                  <c:v>88.096794969862017</c:v>
                </c:pt>
                <c:pt idx="6">
                  <c:v>88.146477067126511</c:v>
                </c:pt>
                <c:pt idx="7">
                  <c:v>89.214575627496274</c:v>
                </c:pt>
                <c:pt idx="8">
                  <c:v>90.00881534552046</c:v>
                </c:pt>
                <c:pt idx="9">
                  <c:v>90.659947253414998</c:v>
                </c:pt>
                <c:pt idx="10">
                  <c:v>90.976980822143474</c:v>
                </c:pt>
                <c:pt idx="11">
                  <c:v>92.465660286857116</c:v>
                </c:pt>
                <c:pt idx="12">
                  <c:v>92.057333320093036</c:v>
                </c:pt>
                <c:pt idx="13">
                  <c:v>91.082794280577176</c:v>
                </c:pt>
                <c:pt idx="14">
                  <c:v>90.653674726129395</c:v>
                </c:pt>
                <c:pt idx="15">
                  <c:v>90.322707748536857</c:v>
                </c:pt>
                <c:pt idx="16">
                  <c:v>91.140709820488738</c:v>
                </c:pt>
                <c:pt idx="17">
                  <c:v>90.666496094912276</c:v>
                </c:pt>
                <c:pt idx="18">
                  <c:v>90.709433360118879</c:v>
                </c:pt>
                <c:pt idx="19">
                  <c:v>89.915593020902861</c:v>
                </c:pt>
                <c:pt idx="20">
                  <c:v>90.088202146928566</c:v>
                </c:pt>
                <c:pt idx="21">
                  <c:v>90.305170931210867</c:v>
                </c:pt>
                <c:pt idx="22">
                  <c:v>90.427271201816637</c:v>
                </c:pt>
                <c:pt idx="23">
                  <c:v>91.445253729358356</c:v>
                </c:pt>
                <c:pt idx="24">
                  <c:v>90.195225908278616</c:v>
                </c:pt>
                <c:pt idx="25">
                  <c:v>90.644377568225124</c:v>
                </c:pt>
                <c:pt idx="26">
                  <c:v>92.064780737792887</c:v>
                </c:pt>
                <c:pt idx="27">
                  <c:v>91.665680009799104</c:v>
                </c:pt>
                <c:pt idx="28">
                  <c:v>92.012437499361013</c:v>
                </c:pt>
                <c:pt idx="29">
                  <c:v>92.558766756675666</c:v>
                </c:pt>
                <c:pt idx="30">
                  <c:v>92.120508994005618</c:v>
                </c:pt>
                <c:pt idx="31">
                  <c:v>91.34999102754071</c:v>
                </c:pt>
                <c:pt idx="32">
                  <c:v>92.18632150310836</c:v>
                </c:pt>
                <c:pt idx="33">
                  <c:v>91.721020939444188</c:v>
                </c:pt>
                <c:pt idx="34">
                  <c:v>91.499124370820624</c:v>
                </c:pt>
                <c:pt idx="35">
                  <c:v>92.302839393758731</c:v>
                </c:pt>
                <c:pt idx="36">
                  <c:v>90.475456802029456</c:v>
                </c:pt>
                <c:pt idx="37">
                  <c:v>90.316708065598206</c:v>
                </c:pt>
                <c:pt idx="38">
                  <c:v>90.834301508637836</c:v>
                </c:pt>
                <c:pt idx="39">
                  <c:v>90.465703274391018</c:v>
                </c:pt>
                <c:pt idx="40">
                  <c:v>90.364021845820787</c:v>
                </c:pt>
                <c:pt idx="41">
                  <c:v>89.508948968310364</c:v>
                </c:pt>
                <c:pt idx="42">
                  <c:v>88.306612995984963</c:v>
                </c:pt>
                <c:pt idx="43">
                  <c:v>87.781985094843122</c:v>
                </c:pt>
                <c:pt idx="44">
                  <c:v>87.82928218923891</c:v>
                </c:pt>
                <c:pt idx="45">
                  <c:v>87.632210495985419</c:v>
                </c:pt>
                <c:pt idx="46">
                  <c:v>87.225746690124069</c:v>
                </c:pt>
                <c:pt idx="47">
                  <c:v>87.655883562812576</c:v>
                </c:pt>
                <c:pt idx="48">
                  <c:v>86.209603191628077</c:v>
                </c:pt>
                <c:pt idx="49">
                  <c:v>85.962682589111054</c:v>
                </c:pt>
                <c:pt idx="50">
                  <c:v>86.691818248271872</c:v>
                </c:pt>
                <c:pt idx="51">
                  <c:v>86.620781564167515</c:v>
                </c:pt>
                <c:pt idx="52">
                  <c:v>86.626514605647529</c:v>
                </c:pt>
                <c:pt idx="53">
                  <c:v>86.376252412392233</c:v>
                </c:pt>
                <c:pt idx="54">
                  <c:v>86.37850128754414</c:v>
                </c:pt>
                <c:pt idx="55">
                  <c:v>86.287437019404052</c:v>
                </c:pt>
                <c:pt idx="56">
                  <c:v>87.022783336813021</c:v>
                </c:pt>
                <c:pt idx="57">
                  <c:v>87.08783831567311</c:v>
                </c:pt>
                <c:pt idx="58">
                  <c:v>86.803261292970291</c:v>
                </c:pt>
                <c:pt idx="59">
                  <c:v>86.624465115354766</c:v>
                </c:pt>
                <c:pt idx="60">
                  <c:v>85.513022506539784</c:v>
                </c:pt>
                <c:pt idx="61">
                  <c:v>85.058533247231466</c:v>
                </c:pt>
                <c:pt idx="62">
                  <c:v>85.387521681468272</c:v>
                </c:pt>
                <c:pt idx="63">
                  <c:v>85.362830628215875</c:v>
                </c:pt>
                <c:pt idx="64">
                  <c:v>85.670279108359509</c:v>
                </c:pt>
                <c:pt idx="65">
                  <c:v>86.005229177524896</c:v>
                </c:pt>
                <c:pt idx="66">
                  <c:v>85.702066387462821</c:v>
                </c:pt>
                <c:pt idx="67">
                  <c:v>85.819138008177745</c:v>
                </c:pt>
                <c:pt idx="68">
                  <c:v>86.267014507575979</c:v>
                </c:pt>
                <c:pt idx="69">
                  <c:v>86.221512833281992</c:v>
                </c:pt>
                <c:pt idx="70">
                  <c:v>85.789569088378556</c:v>
                </c:pt>
                <c:pt idx="71">
                  <c:v>85.643897960115936</c:v>
                </c:pt>
                <c:pt idx="72">
                  <c:v>84.334473674222423</c:v>
                </c:pt>
                <c:pt idx="73">
                  <c:v>83.988629297854658</c:v>
                </c:pt>
                <c:pt idx="74">
                  <c:v>84.524023631199427</c:v>
                </c:pt>
                <c:pt idx="75">
                  <c:v>84.727981037160419</c:v>
                </c:pt>
                <c:pt idx="76">
                  <c:v>84.874725843293618</c:v>
                </c:pt>
                <c:pt idx="77">
                  <c:v>84.653236629031369</c:v>
                </c:pt>
                <c:pt idx="78">
                  <c:v>84.190185746243841</c:v>
                </c:pt>
                <c:pt idx="79">
                  <c:v>83.922092135023647</c:v>
                </c:pt>
                <c:pt idx="80">
                  <c:v>84.410100859830123</c:v>
                </c:pt>
                <c:pt idx="81">
                  <c:v>84.4765471613118</c:v>
                </c:pt>
                <c:pt idx="82">
                  <c:v>84.149061434136073</c:v>
                </c:pt>
                <c:pt idx="83">
                  <c:v>84.382856880466747</c:v>
                </c:pt>
                <c:pt idx="84">
                  <c:v>84.145788023680026</c:v>
                </c:pt>
                <c:pt idx="85">
                  <c:v>83.778374123746786</c:v>
                </c:pt>
                <c:pt idx="86">
                  <c:v>84.150464145250695</c:v>
                </c:pt>
                <c:pt idx="87">
                  <c:v>83.76852493324958</c:v>
                </c:pt>
                <c:pt idx="88">
                  <c:v>83.554323156094327</c:v>
                </c:pt>
                <c:pt idx="89">
                  <c:v>83.516696483004964</c:v>
                </c:pt>
                <c:pt idx="90">
                  <c:v>83.233913678280487</c:v>
                </c:pt>
                <c:pt idx="91">
                  <c:v>82.831850013294428</c:v>
                </c:pt>
                <c:pt idx="92">
                  <c:v>82.540253072860722</c:v>
                </c:pt>
                <c:pt idx="93">
                  <c:v>82.463036497155215</c:v>
                </c:pt>
                <c:pt idx="94">
                  <c:v>82.120424689060172</c:v>
                </c:pt>
                <c:pt idx="95">
                  <c:v>82.121594596796882</c:v>
                </c:pt>
                <c:pt idx="96">
                  <c:v>81.692132648755219</c:v>
                </c:pt>
                <c:pt idx="97">
                  <c:v>81.568966188173277</c:v>
                </c:pt>
                <c:pt idx="98">
                  <c:v>82.940346040844929</c:v>
                </c:pt>
                <c:pt idx="99">
                  <c:v>82.193690282348157</c:v>
                </c:pt>
                <c:pt idx="100">
                  <c:v>81.747821246301115</c:v>
                </c:pt>
                <c:pt idx="101">
                  <c:v>81.012122864823155</c:v>
                </c:pt>
                <c:pt idx="102">
                  <c:v>80.250014778945484</c:v>
                </c:pt>
                <c:pt idx="103">
                  <c:v>79.726710789646916</c:v>
                </c:pt>
                <c:pt idx="104">
                  <c:v>79.458304689592438</c:v>
                </c:pt>
                <c:pt idx="105">
                  <c:v>79.155812922015912</c:v>
                </c:pt>
                <c:pt idx="106">
                  <c:v>78.336949925508009</c:v>
                </c:pt>
                <c:pt idx="107">
                  <c:v>77.715306249526307</c:v>
                </c:pt>
                <c:pt idx="108">
                  <c:v>76.523500554311198</c:v>
                </c:pt>
                <c:pt idx="109">
                  <c:v>76.064921606143031</c:v>
                </c:pt>
                <c:pt idx="110">
                  <c:v>76.094856953347488</c:v>
                </c:pt>
                <c:pt idx="111">
                  <c:v>76.065835585543482</c:v>
                </c:pt>
                <c:pt idx="112">
                  <c:v>75.413064408085148</c:v>
                </c:pt>
                <c:pt idx="113">
                  <c:v>75.060093911287979</c:v>
                </c:pt>
                <c:pt idx="114">
                  <c:v>74.992004431929558</c:v>
                </c:pt>
                <c:pt idx="115">
                  <c:v>75.135444679021361</c:v>
                </c:pt>
                <c:pt idx="116">
                  <c:v>75.143429118510937</c:v>
                </c:pt>
                <c:pt idx="117">
                  <c:v>75.002314820656238</c:v>
                </c:pt>
                <c:pt idx="118">
                  <c:v>74.230737648306999</c:v>
                </c:pt>
                <c:pt idx="119">
                  <c:v>74.227669640135161</c:v>
                </c:pt>
                <c:pt idx="120">
                  <c:v>73.767712487310604</c:v>
                </c:pt>
                <c:pt idx="121">
                  <c:v>73.785294539321924</c:v>
                </c:pt>
                <c:pt idx="122" formatCode="0.0">
                  <c:v>74.164827865364117</c:v>
                </c:pt>
                <c:pt idx="123" formatCode="0.0">
                  <c:v>74.072687604391064</c:v>
                </c:pt>
                <c:pt idx="124" formatCode="0.0">
                  <c:v>73.920027086412716</c:v>
                </c:pt>
                <c:pt idx="125" formatCode="0.0">
                  <c:v>74.01490330952349</c:v>
                </c:pt>
                <c:pt idx="126" formatCode="0.0">
                  <c:v>73.669402876722359</c:v>
                </c:pt>
                <c:pt idx="127" formatCode="0.0">
                  <c:v>73.485273909401428</c:v>
                </c:pt>
                <c:pt idx="128" formatCode="0.0">
                  <c:v>73.32205531493409</c:v>
                </c:pt>
                <c:pt idx="129" formatCode="0.0">
                  <c:v>73.119207961183037</c:v>
                </c:pt>
                <c:pt idx="130" formatCode="0.0">
                  <c:v>72.648703994364922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01-411D-9431-FEDD78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91584"/>
        <c:axId val="171703008"/>
      </c:lineChart>
      <c:lineChart>
        <c:grouping val="standard"/>
        <c:varyColors val="0"/>
        <c:ser>
          <c:idx val="0"/>
          <c:order val="0"/>
          <c:tx>
            <c:strRef>
              <c:f>'T5-9'!$C$2</c:f>
              <c:strCache>
                <c:ptCount val="1"/>
                <c:pt idx="0">
                  <c:v>Nominalni kurs dinara(desna skala)</c:v>
                </c:pt>
              </c:strCache>
            </c:strRef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none"/>
          </c:marker>
          <c:cat>
            <c:strRef>
              <c:f>'T5-9'!$B$87:$B$217</c:f>
              <c:strCache>
                <c:ptCount val="131"/>
                <c:pt idx="0">
                  <c:v>2014m01</c:v>
                </c:pt>
                <c:pt idx="1">
                  <c:v>2014m02</c:v>
                </c:pt>
                <c:pt idx="2">
                  <c:v>2014m03</c:v>
                </c:pt>
                <c:pt idx="3">
                  <c:v>2014m04</c:v>
                </c:pt>
                <c:pt idx="4">
                  <c:v>2014m05</c:v>
                </c:pt>
                <c:pt idx="5">
                  <c:v>2014m06</c:v>
                </c:pt>
                <c:pt idx="6">
                  <c:v>2014m07</c:v>
                </c:pt>
                <c:pt idx="7">
                  <c:v>2014m08</c:v>
                </c:pt>
                <c:pt idx="8">
                  <c:v>2014m09</c:v>
                </c:pt>
                <c:pt idx="9">
                  <c:v>2014m10</c:v>
                </c:pt>
                <c:pt idx="10">
                  <c:v>2014m11</c:v>
                </c:pt>
                <c:pt idx="11">
                  <c:v>2014m12</c:v>
                </c:pt>
                <c:pt idx="12">
                  <c:v>2015m01</c:v>
                </c:pt>
                <c:pt idx="13">
                  <c:v>2015m02</c:v>
                </c:pt>
                <c:pt idx="14">
                  <c:v>2015m03</c:v>
                </c:pt>
                <c:pt idx="15">
                  <c:v>2015m04</c:v>
                </c:pt>
                <c:pt idx="16">
                  <c:v>2015m05</c:v>
                </c:pt>
                <c:pt idx="17">
                  <c:v>2015m06</c:v>
                </c:pt>
                <c:pt idx="18">
                  <c:v>2015m07</c:v>
                </c:pt>
                <c:pt idx="19">
                  <c:v>2015m08</c:v>
                </c:pt>
                <c:pt idx="20">
                  <c:v>2015m09</c:v>
                </c:pt>
                <c:pt idx="21">
                  <c:v>2015m10</c:v>
                </c:pt>
                <c:pt idx="22">
                  <c:v>2015m11</c:v>
                </c:pt>
                <c:pt idx="23">
                  <c:v>2015m12</c:v>
                </c:pt>
                <c:pt idx="24">
                  <c:v>2016m01</c:v>
                </c:pt>
                <c:pt idx="25">
                  <c:v>2016m02</c:v>
                </c:pt>
                <c:pt idx="26">
                  <c:v>2016m03</c:v>
                </c:pt>
                <c:pt idx="27">
                  <c:v>2016m04</c:v>
                </c:pt>
                <c:pt idx="28">
                  <c:v>2016m05</c:v>
                </c:pt>
                <c:pt idx="29">
                  <c:v>2016m06</c:v>
                </c:pt>
                <c:pt idx="30">
                  <c:v>2016m07</c:v>
                </c:pt>
                <c:pt idx="31">
                  <c:v>2016m08</c:v>
                </c:pt>
                <c:pt idx="32">
                  <c:v>2016m09</c:v>
                </c:pt>
                <c:pt idx="33">
                  <c:v>2016m10</c:v>
                </c:pt>
                <c:pt idx="34">
                  <c:v>2016m11</c:v>
                </c:pt>
                <c:pt idx="35">
                  <c:v>2016m12</c:v>
                </c:pt>
                <c:pt idx="36">
                  <c:v>2017m01</c:v>
                </c:pt>
                <c:pt idx="37">
                  <c:v>2017m02</c:v>
                </c:pt>
                <c:pt idx="38">
                  <c:v>2017m03</c:v>
                </c:pt>
                <c:pt idx="39">
                  <c:v>2017m04</c:v>
                </c:pt>
                <c:pt idx="40">
                  <c:v>2017m05</c:v>
                </c:pt>
                <c:pt idx="41">
                  <c:v>2017m06</c:v>
                </c:pt>
                <c:pt idx="42">
                  <c:v>2017m07</c:v>
                </c:pt>
                <c:pt idx="43">
                  <c:v>2017m08</c:v>
                </c:pt>
                <c:pt idx="44">
                  <c:v>2017m09</c:v>
                </c:pt>
                <c:pt idx="45">
                  <c:v>2017m10</c:v>
                </c:pt>
                <c:pt idx="46">
                  <c:v>2017m11</c:v>
                </c:pt>
                <c:pt idx="47">
                  <c:v>2017m12</c:v>
                </c:pt>
                <c:pt idx="48">
                  <c:v>2018m01</c:v>
                </c:pt>
                <c:pt idx="49">
                  <c:v>2018m02</c:v>
                </c:pt>
                <c:pt idx="50">
                  <c:v>2018m03</c:v>
                </c:pt>
                <c:pt idx="51">
                  <c:v>2018m04</c:v>
                </c:pt>
                <c:pt idx="52">
                  <c:v>2018m05</c:v>
                </c:pt>
                <c:pt idx="53">
                  <c:v>2018m06</c:v>
                </c:pt>
                <c:pt idx="54">
                  <c:v>2018m07</c:v>
                </c:pt>
                <c:pt idx="55">
                  <c:v>2018m08</c:v>
                </c:pt>
                <c:pt idx="56">
                  <c:v>2018m09</c:v>
                </c:pt>
                <c:pt idx="57">
                  <c:v>2018m10</c:v>
                </c:pt>
                <c:pt idx="58">
                  <c:v>2018m11</c:v>
                </c:pt>
                <c:pt idx="59">
                  <c:v>2018m12</c:v>
                </c:pt>
                <c:pt idx="60">
                  <c:v>2019m01</c:v>
                </c:pt>
                <c:pt idx="61">
                  <c:v>2019m02</c:v>
                </c:pt>
                <c:pt idx="62">
                  <c:v>2019m03</c:v>
                </c:pt>
                <c:pt idx="63">
                  <c:v>2019m04</c:v>
                </c:pt>
                <c:pt idx="64">
                  <c:v>2019m05</c:v>
                </c:pt>
                <c:pt idx="65">
                  <c:v>2019m06</c:v>
                </c:pt>
                <c:pt idx="66">
                  <c:v>2019m07</c:v>
                </c:pt>
                <c:pt idx="67">
                  <c:v>2019m08</c:v>
                </c:pt>
                <c:pt idx="68">
                  <c:v>2019m09</c:v>
                </c:pt>
                <c:pt idx="69">
                  <c:v>2019m10</c:v>
                </c:pt>
                <c:pt idx="70">
                  <c:v>2019m11</c:v>
                </c:pt>
                <c:pt idx="71">
                  <c:v>2019m12</c:v>
                </c:pt>
                <c:pt idx="72">
                  <c:v>2020m01</c:v>
                </c:pt>
                <c:pt idx="73">
                  <c:v>2020m02</c:v>
                </c:pt>
                <c:pt idx="74">
                  <c:v>2020m03</c:v>
                </c:pt>
                <c:pt idx="75">
                  <c:v>2020m04</c:v>
                </c:pt>
                <c:pt idx="76">
                  <c:v>2020m05</c:v>
                </c:pt>
                <c:pt idx="77">
                  <c:v>2020m06</c:v>
                </c:pt>
                <c:pt idx="78">
                  <c:v>2020m07</c:v>
                </c:pt>
                <c:pt idx="79">
                  <c:v>2020m08</c:v>
                </c:pt>
                <c:pt idx="80">
                  <c:v>2020m09</c:v>
                </c:pt>
                <c:pt idx="81">
                  <c:v>2020m10</c:v>
                </c:pt>
                <c:pt idx="82">
                  <c:v>2020m11</c:v>
                </c:pt>
                <c:pt idx="83">
                  <c:v>2020m12</c:v>
                </c:pt>
                <c:pt idx="84">
                  <c:v>2021m01</c:v>
                </c:pt>
                <c:pt idx="85">
                  <c:v>2021m02</c:v>
                </c:pt>
                <c:pt idx="86">
                  <c:v>2021m03</c:v>
                </c:pt>
                <c:pt idx="87">
                  <c:v>2021m04</c:v>
                </c:pt>
                <c:pt idx="88">
                  <c:v>2021m05</c:v>
                </c:pt>
                <c:pt idx="89">
                  <c:v>2021m06</c:v>
                </c:pt>
                <c:pt idx="90">
                  <c:v>2021m07</c:v>
                </c:pt>
                <c:pt idx="91">
                  <c:v>2021m08</c:v>
                </c:pt>
                <c:pt idx="92">
                  <c:v>2021m09</c:v>
                </c:pt>
                <c:pt idx="93">
                  <c:v>2021m10</c:v>
                </c:pt>
                <c:pt idx="94">
                  <c:v>2021m11</c:v>
                </c:pt>
                <c:pt idx="95">
                  <c:v>2021m12</c:v>
                </c:pt>
                <c:pt idx="96">
                  <c:v>2022m01</c:v>
                </c:pt>
                <c:pt idx="97">
                  <c:v>2022m02</c:v>
                </c:pt>
                <c:pt idx="98">
                  <c:v>2022m03</c:v>
                </c:pt>
                <c:pt idx="99">
                  <c:v>2022m04</c:v>
                </c:pt>
                <c:pt idx="100">
                  <c:v>2022m05</c:v>
                </c:pt>
                <c:pt idx="101">
                  <c:v>2022m06</c:v>
                </c:pt>
                <c:pt idx="102">
                  <c:v>2022m07</c:v>
                </c:pt>
                <c:pt idx="103">
                  <c:v>2022m08</c:v>
                </c:pt>
                <c:pt idx="104">
                  <c:v>2022m09</c:v>
                </c:pt>
                <c:pt idx="105">
                  <c:v>2022m10</c:v>
                </c:pt>
                <c:pt idx="106">
                  <c:v>2022m11</c:v>
                </c:pt>
                <c:pt idx="107">
                  <c:v>2022m12</c:v>
                </c:pt>
                <c:pt idx="108">
                  <c:v>2023m01</c:v>
                </c:pt>
                <c:pt idx="109">
                  <c:v>2023m02</c:v>
                </c:pt>
                <c:pt idx="110">
                  <c:v>2023m03</c:v>
                </c:pt>
                <c:pt idx="111">
                  <c:v>2023m04</c:v>
                </c:pt>
                <c:pt idx="112">
                  <c:v>2023m05</c:v>
                </c:pt>
                <c:pt idx="113">
                  <c:v>2023m06</c:v>
                </c:pt>
                <c:pt idx="114">
                  <c:v>2023m07</c:v>
                </c:pt>
                <c:pt idx="115">
                  <c:v>2023m08</c:v>
                </c:pt>
                <c:pt idx="116">
                  <c:v>2023m09</c:v>
                </c:pt>
                <c:pt idx="117">
                  <c:v>2023m10</c:v>
                </c:pt>
                <c:pt idx="118">
                  <c:v>2023m11</c:v>
                </c:pt>
                <c:pt idx="119">
                  <c:v>2023m12</c:v>
                </c:pt>
                <c:pt idx="120">
                  <c:v>2024m01</c:v>
                </c:pt>
                <c:pt idx="121">
                  <c:v>2024m02</c:v>
                </c:pt>
                <c:pt idx="122">
                  <c:v>2024m03</c:v>
                </c:pt>
                <c:pt idx="123">
                  <c:v>2024m04</c:v>
                </c:pt>
                <c:pt idx="124">
                  <c:v>2024m05</c:v>
                </c:pt>
                <c:pt idx="125">
                  <c:v>2024m06</c:v>
                </c:pt>
                <c:pt idx="126">
                  <c:v>2024m07</c:v>
                </c:pt>
                <c:pt idx="127">
                  <c:v>2024m08</c:v>
                </c:pt>
                <c:pt idx="128">
                  <c:v>2024m09</c:v>
                </c:pt>
                <c:pt idx="129">
                  <c:v>2024m10</c:v>
                </c:pt>
                <c:pt idx="130">
                  <c:v>2024m11</c:v>
                </c:pt>
              </c:strCache>
            </c:strRef>
          </c:cat>
          <c:val>
            <c:numRef>
              <c:f>'T5-9'!$C$87:$C$217</c:f>
              <c:numCache>
                <c:formatCode>#,##0.0</c:formatCode>
                <c:ptCount val="131"/>
                <c:pt idx="0">
                  <c:v>115.50069999999999</c:v>
                </c:pt>
                <c:pt idx="1">
                  <c:v>115.8995</c:v>
                </c:pt>
                <c:pt idx="2">
                  <c:v>115.8434</c:v>
                </c:pt>
                <c:pt idx="3">
                  <c:v>115.5407</c:v>
                </c:pt>
                <c:pt idx="4">
                  <c:v>115.65779999999999</c:v>
                </c:pt>
                <c:pt idx="5">
                  <c:v>115.5341</c:v>
                </c:pt>
                <c:pt idx="6">
                  <c:v>116.22490000000001</c:v>
                </c:pt>
                <c:pt idx="7">
                  <c:v>117.3078</c:v>
                </c:pt>
                <c:pt idx="8">
                  <c:v>118.61799999999999</c:v>
                </c:pt>
                <c:pt idx="9">
                  <c:v>119.3497</c:v>
                </c:pt>
                <c:pt idx="10">
                  <c:v>119.9829</c:v>
                </c:pt>
                <c:pt idx="11">
                  <c:v>121.5283</c:v>
                </c:pt>
                <c:pt idx="12">
                  <c:v>122.6152</c:v>
                </c:pt>
                <c:pt idx="13">
                  <c:v>121.57550000000001</c:v>
                </c:pt>
                <c:pt idx="14">
                  <c:v>120.46980000000001</c:v>
                </c:pt>
                <c:pt idx="15">
                  <c:v>120.1713</c:v>
                </c:pt>
                <c:pt idx="16">
                  <c:v>120.59480000000001</c:v>
                </c:pt>
                <c:pt idx="17">
                  <c:v>120.5552</c:v>
                </c:pt>
                <c:pt idx="18">
                  <c:v>120.21339999999999</c:v>
                </c:pt>
                <c:pt idx="19">
                  <c:v>120.2218</c:v>
                </c:pt>
                <c:pt idx="20">
                  <c:v>120.187</c:v>
                </c:pt>
                <c:pt idx="21">
                  <c:v>120.07989999999999</c:v>
                </c:pt>
                <c:pt idx="22">
                  <c:v>120.65049999999999</c:v>
                </c:pt>
                <c:pt idx="23">
                  <c:v>121.7517</c:v>
                </c:pt>
                <c:pt idx="24">
                  <c:v>122.54519999999999</c:v>
                </c:pt>
                <c:pt idx="25">
                  <c:v>122.87649999999999</c:v>
                </c:pt>
                <c:pt idx="26">
                  <c:v>123.13209999999999</c:v>
                </c:pt>
                <c:pt idx="27">
                  <c:v>122.80800000000001</c:v>
                </c:pt>
                <c:pt idx="28">
                  <c:v>122.8245</c:v>
                </c:pt>
                <c:pt idx="29">
                  <c:v>123.4</c:v>
                </c:pt>
                <c:pt idx="30">
                  <c:v>123.3489</c:v>
                </c:pt>
                <c:pt idx="31">
                  <c:v>123.3053</c:v>
                </c:pt>
                <c:pt idx="32">
                  <c:v>123.2312</c:v>
                </c:pt>
                <c:pt idx="33">
                  <c:v>123.1782</c:v>
                </c:pt>
                <c:pt idx="34">
                  <c:v>123.1874</c:v>
                </c:pt>
                <c:pt idx="35">
                  <c:v>123.4187</c:v>
                </c:pt>
                <c:pt idx="36">
                  <c:v>123.8002</c:v>
                </c:pt>
                <c:pt idx="37">
                  <c:v>123.9417</c:v>
                </c:pt>
                <c:pt idx="38">
                  <c:v>123.8934</c:v>
                </c:pt>
                <c:pt idx="39">
                  <c:v>123.6581</c:v>
                </c:pt>
                <c:pt idx="40">
                  <c:v>123.0471</c:v>
                </c:pt>
                <c:pt idx="41">
                  <c:v>122.0189</c:v>
                </c:pt>
                <c:pt idx="42">
                  <c:v>120.4183</c:v>
                </c:pt>
                <c:pt idx="43">
                  <c:v>119.574</c:v>
                </c:pt>
                <c:pt idx="44">
                  <c:v>119.2957</c:v>
                </c:pt>
                <c:pt idx="45">
                  <c:v>119.2818</c:v>
                </c:pt>
                <c:pt idx="46" formatCode="0.0">
                  <c:v>118.89879999999999</c:v>
                </c:pt>
                <c:pt idx="47" formatCode="0.0">
                  <c:v>119.13939999999999</c:v>
                </c:pt>
                <c:pt idx="48" formatCode="0.0">
                  <c:v>118.6177</c:v>
                </c:pt>
                <c:pt idx="49" formatCode="0.0">
                  <c:v>118.39149999999999</c:v>
                </c:pt>
                <c:pt idx="50" formatCode="0.0">
                  <c:v>118.2688</c:v>
                </c:pt>
                <c:pt idx="51" formatCode="0.0">
                  <c:v>118.19159999999999</c:v>
                </c:pt>
                <c:pt idx="52" formatCode="0.0">
                  <c:v>118.1889</c:v>
                </c:pt>
                <c:pt idx="53" formatCode="0.0">
                  <c:v>118.1348</c:v>
                </c:pt>
                <c:pt idx="54" formatCode="0.0">
                  <c:v>118.04730000000001</c:v>
                </c:pt>
                <c:pt idx="55" formatCode="0.0">
                  <c:v>118.1041</c:v>
                </c:pt>
                <c:pt idx="56" formatCode="0.0">
                  <c:v>118.2786</c:v>
                </c:pt>
                <c:pt idx="57" formatCode="0.0">
                  <c:v>118.4367</c:v>
                </c:pt>
                <c:pt idx="58" formatCode="0.0">
                  <c:v>118.3429</c:v>
                </c:pt>
                <c:pt idx="59" formatCode="0.0">
                  <c:v>118.27719999999999</c:v>
                </c:pt>
                <c:pt idx="60" formatCode="0.0">
                  <c:v>118.40779999999999</c:v>
                </c:pt>
                <c:pt idx="61" formatCode="0.0">
                  <c:v>118.24209999999999</c:v>
                </c:pt>
                <c:pt idx="62" formatCode="0.0">
                  <c:v>118.0416</c:v>
                </c:pt>
                <c:pt idx="63" formatCode="0.0">
                  <c:v>117.99379999999999</c:v>
                </c:pt>
                <c:pt idx="64" formatCode="0.0">
                  <c:v>117.96469999999999</c:v>
                </c:pt>
                <c:pt idx="65" formatCode="0.0">
                  <c:v>117.93770000000001</c:v>
                </c:pt>
                <c:pt idx="66" formatCode="0.0">
                  <c:v>117.78449999999999</c:v>
                </c:pt>
                <c:pt idx="67" formatCode="0.0">
                  <c:v>117.777</c:v>
                </c:pt>
                <c:pt idx="68" formatCode="0.0">
                  <c:v>117.5958</c:v>
                </c:pt>
                <c:pt idx="69" formatCode="0.0">
                  <c:v>117.5453</c:v>
                </c:pt>
                <c:pt idx="70" formatCode="0.0">
                  <c:v>117.53830000000001</c:v>
                </c:pt>
                <c:pt idx="71" formatCode="0.0">
                  <c:v>117.5643</c:v>
                </c:pt>
                <c:pt idx="72" formatCode="0.0">
                  <c:v>117.5643</c:v>
                </c:pt>
                <c:pt idx="73" formatCode="0.0">
                  <c:v>117.57170000000001</c:v>
                </c:pt>
                <c:pt idx="74" formatCode="0.0">
                  <c:v>117.5625</c:v>
                </c:pt>
                <c:pt idx="75" formatCode="0.0">
                  <c:v>117.5694</c:v>
                </c:pt>
                <c:pt idx="76" formatCode="0.0">
                  <c:v>117.5913</c:v>
                </c:pt>
                <c:pt idx="77" formatCode="0.0">
                  <c:v>117.5852</c:v>
                </c:pt>
                <c:pt idx="78" formatCode="0.0">
                  <c:v>117.58580000000001</c:v>
                </c:pt>
                <c:pt idx="79" formatCode="0.0">
                  <c:v>117.5865</c:v>
                </c:pt>
                <c:pt idx="80" formatCode="0.0">
                  <c:v>117.583</c:v>
                </c:pt>
                <c:pt idx="81" formatCode="0.0">
                  <c:v>117.58</c:v>
                </c:pt>
                <c:pt idx="82" formatCode="0.0">
                  <c:v>117.57380000000001</c:v>
                </c:pt>
                <c:pt idx="83" formatCode="0.0">
                  <c:v>117.57769999999999</c:v>
                </c:pt>
                <c:pt idx="84" formatCode="0.0">
                  <c:v>117.58199999999999</c:v>
                </c:pt>
                <c:pt idx="85" formatCode="0.0">
                  <c:v>117.57640000000001</c:v>
                </c:pt>
                <c:pt idx="86" formatCode="0.0">
                  <c:v>117.5766</c:v>
                </c:pt>
                <c:pt idx="87" formatCode="0.0">
                  <c:v>117.5728</c:v>
                </c:pt>
                <c:pt idx="88" formatCode="0.0">
                  <c:v>117.5789</c:v>
                </c:pt>
                <c:pt idx="89" formatCode="0.0">
                  <c:v>117.5703</c:v>
                </c:pt>
                <c:pt idx="90" formatCode="0.0">
                  <c:v>117.5629</c:v>
                </c:pt>
                <c:pt idx="91" formatCode="0.0">
                  <c:v>117.5675</c:v>
                </c:pt>
                <c:pt idx="92" formatCode="0.0">
                  <c:v>117.5668</c:v>
                </c:pt>
                <c:pt idx="93" formatCode="0.0">
                  <c:v>117.56740000000001</c:v>
                </c:pt>
                <c:pt idx="94" formatCode="0.0">
                  <c:v>117.5806</c:v>
                </c:pt>
                <c:pt idx="95" formatCode="0.0">
                  <c:v>117.5801</c:v>
                </c:pt>
                <c:pt idx="96" formatCode="0.0">
                  <c:v>117.5843</c:v>
                </c:pt>
                <c:pt idx="97" formatCode="0.0">
                  <c:v>117.5907</c:v>
                </c:pt>
                <c:pt idx="98" formatCode="0.0">
                  <c:v>117.67659999999999</c:v>
                </c:pt>
                <c:pt idx="99" formatCode="0.0">
                  <c:v>117.72750000000001</c:v>
                </c:pt>
                <c:pt idx="100" formatCode="0.0">
                  <c:v>117.55719999999999</c:v>
                </c:pt>
                <c:pt idx="101" formatCode="0.0">
                  <c:v>117.4297</c:v>
                </c:pt>
                <c:pt idx="102" formatCode="0.0">
                  <c:v>117.3938</c:v>
                </c:pt>
                <c:pt idx="103" formatCode="0.0">
                  <c:v>117.355</c:v>
                </c:pt>
                <c:pt idx="104" formatCode="0.0">
                  <c:v>117.3246</c:v>
                </c:pt>
                <c:pt idx="105" formatCode="0.0">
                  <c:v>117.3129</c:v>
                </c:pt>
                <c:pt idx="106" formatCode="0.0">
                  <c:v>117.3086</c:v>
                </c:pt>
                <c:pt idx="107" formatCode="0.0">
                  <c:v>117.30970000000001</c:v>
                </c:pt>
                <c:pt idx="108" formatCode="0.0">
                  <c:v>117.3635</c:v>
                </c:pt>
                <c:pt idx="109" formatCode="0.0">
                  <c:v>117.3266</c:v>
                </c:pt>
                <c:pt idx="110" formatCode="0.0">
                  <c:v>117.31440000000001</c:v>
                </c:pt>
                <c:pt idx="111" formatCode="0.0">
                  <c:v>117.2824</c:v>
                </c:pt>
                <c:pt idx="112" formatCode="0.0">
                  <c:v>117.2831</c:v>
                </c:pt>
                <c:pt idx="113" formatCode="0.0">
                  <c:v>117.2731</c:v>
                </c:pt>
                <c:pt idx="114" formatCode="0.0">
                  <c:v>117.2269</c:v>
                </c:pt>
                <c:pt idx="115" formatCode="0.0">
                  <c:v>117.2139</c:v>
                </c:pt>
                <c:pt idx="116" formatCode="0.0">
                  <c:v>117.2015</c:v>
                </c:pt>
                <c:pt idx="117" formatCode="0.0">
                  <c:v>117.18519999999999</c:v>
                </c:pt>
                <c:pt idx="118" formatCode="0.0">
                  <c:v>117.1934</c:v>
                </c:pt>
                <c:pt idx="119" formatCode="0.0">
                  <c:v>117.17400000000001</c:v>
                </c:pt>
                <c:pt idx="120" formatCode="0.0">
                  <c:v>117.2102</c:v>
                </c:pt>
                <c:pt idx="121" formatCode="0.0">
                  <c:v>117.1795</c:v>
                </c:pt>
                <c:pt idx="122" formatCode="0.0">
                  <c:v>117.19119999999999</c:v>
                </c:pt>
                <c:pt idx="123" formatCode="0.0">
                  <c:v>117.1384</c:v>
                </c:pt>
                <c:pt idx="124" formatCode="0.0">
                  <c:v>117.1161</c:v>
                </c:pt>
                <c:pt idx="125" formatCode="0.0">
                  <c:v>117.0715</c:v>
                </c:pt>
                <c:pt idx="126" formatCode="0.0">
                  <c:v>117.05070000000001</c:v>
                </c:pt>
                <c:pt idx="127" formatCode="0.0">
                  <c:v>117.03660000000001</c:v>
                </c:pt>
                <c:pt idx="128" formatCode="0.0">
                  <c:v>117.0461</c:v>
                </c:pt>
                <c:pt idx="129" formatCode="0.0">
                  <c:v>117.0341</c:v>
                </c:pt>
                <c:pt idx="130" formatCode="0.0">
                  <c:v>116.9936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01-411D-9431-FEDD78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05184"/>
        <c:axId val="171705728"/>
      </c:lineChart>
      <c:catAx>
        <c:axId val="1716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Myriad Pro SemiCond"/>
                <a:cs typeface="Arial" panose="020B0604020202020204" pitchFamily="34" charset="0"/>
              </a:defRPr>
            </a:pPr>
            <a:endParaRPr lang="en-US"/>
          </a:p>
        </c:txPr>
        <c:crossAx val="17170300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71703008"/>
        <c:scaling>
          <c:orientation val="minMax"/>
          <c:max val="105"/>
          <c:min val="7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Myriad Pro SemiCond"/>
                <a:cs typeface="Arial" panose="020B0604020202020204" pitchFamily="34" charset="0"/>
              </a:defRPr>
            </a:pPr>
            <a:endParaRPr lang="en-US"/>
          </a:p>
        </c:txPr>
        <c:crossAx val="171691584"/>
        <c:crosses val="autoZero"/>
        <c:crossBetween val="midCat"/>
        <c:majorUnit val="5"/>
      </c:valAx>
      <c:catAx>
        <c:axId val="17170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705728"/>
        <c:crosses val="autoZero"/>
        <c:auto val="1"/>
        <c:lblAlgn val="ctr"/>
        <c:lblOffset val="100"/>
        <c:noMultiLvlLbl val="0"/>
      </c:catAx>
      <c:valAx>
        <c:axId val="171705728"/>
        <c:scaling>
          <c:orientation val="minMax"/>
          <c:max val="125"/>
          <c:min val="8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Myriad Pro SemiCond"/>
                <a:cs typeface="Arial" panose="020B0604020202020204" pitchFamily="34" charset="0"/>
              </a:defRPr>
            </a:pPr>
            <a:endParaRPr lang="en-US"/>
          </a:p>
        </c:txPr>
        <c:crossAx val="171705184"/>
        <c:crosses val="max"/>
        <c:crossBetween val="midCat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1261324189315046E-2"/>
          <c:y val="0.92736077481840196"/>
          <c:w val="0.97747756328846003"/>
          <c:h val="5.811138014527850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Myriad Pro SemiCond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Myriad Pro SemiCond"/>
          <a:ea typeface="Myriad Pro SemiCond"/>
          <a:cs typeface="Myriad Pro SemiCond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'T5-11'!$C$23</c:f>
              <c:strCache>
                <c:ptCount val="1"/>
                <c:pt idx="0">
                  <c:v>Realni troškovi rada (RSD)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'T5-11'!$A$25:$A$34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'T5-11'!$C$25:$C$34</c:f>
              <c:numCache>
                <c:formatCode>0.0%</c:formatCode>
                <c:ptCount val="10"/>
                <c:pt idx="0">
                  <c:v>-4.3031750641890909E-3</c:v>
                </c:pt>
                <c:pt idx="1">
                  <c:v>-2.1120959763045732E-3</c:v>
                </c:pt>
                <c:pt idx="2">
                  <c:v>3.3179468220660979E-2</c:v>
                </c:pt>
                <c:pt idx="3">
                  <c:v>2.0102942594043327E-2</c:v>
                </c:pt>
                <c:pt idx="4">
                  <c:v>5.8403978342422391E-2</c:v>
                </c:pt>
                <c:pt idx="5">
                  <c:v>9.6036165502706439E-2</c:v>
                </c:pt>
                <c:pt idx="6">
                  <c:v>9.9514502291684792E-2</c:v>
                </c:pt>
                <c:pt idx="7">
                  <c:v>7.2719166187862783E-2</c:v>
                </c:pt>
                <c:pt idx="8">
                  <c:v>3.2378559434487642E-2</c:v>
                </c:pt>
                <c:pt idx="9">
                  <c:v>4.3451490803789738E-2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E-416F-9508-C0F83012BD0A}"/>
            </c:ext>
          </c:extLst>
        </c:ser>
        <c:ser>
          <c:idx val="2"/>
          <c:order val="2"/>
          <c:tx>
            <c:strRef>
              <c:f>'T5-11'!$D$23</c:f>
              <c:strCache>
                <c:ptCount val="1"/>
                <c:pt idx="0">
                  <c:v>Realna aprecijacija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'T5-11'!$A$25:$A$34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'T5-11'!$D$25:$D$34</c:f>
              <c:numCache>
                <c:formatCode>0.0%</c:formatCode>
                <c:ptCount val="10"/>
                <c:pt idx="0">
                  <c:v>-1.9773158509477362E-2</c:v>
                </c:pt>
                <c:pt idx="1">
                  <c:v>-1.7516688120460699E-2</c:v>
                </c:pt>
                <c:pt idx="2">
                  <c:v>-1.0512404702479827E-2</c:v>
                </c:pt>
                <c:pt idx="3">
                  <c:v>2.9442758639453004E-2</c:v>
                </c:pt>
                <c:pt idx="4">
                  <c:v>2.8197094134421619E-2</c:v>
                </c:pt>
                <c:pt idx="5">
                  <c:v>9.9184813907502445E-3</c:v>
                </c:pt>
                <c:pt idx="6">
                  <c:v>1.5488916828881649E-2</c:v>
                </c:pt>
                <c:pt idx="7">
                  <c:v>1.4331105653111464E-2</c:v>
                </c:pt>
                <c:pt idx="8">
                  <c:v>3.302405808092157E-2</c:v>
                </c:pt>
                <c:pt idx="9">
                  <c:v>6.6176553524284643E-2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4E-416F-9508-C0F83012BD0A}"/>
            </c:ext>
          </c:extLst>
        </c:ser>
        <c:ser>
          <c:idx val="3"/>
          <c:order val="3"/>
          <c:tx>
            <c:strRef>
              <c:f>'T5-11'!$E$23</c:f>
              <c:strCache>
                <c:ptCount val="1"/>
                <c:pt idx="0">
                  <c:v>Produktivnost u EUR (2015=100)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'T5-11'!$A$25:$A$34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'T5-11'!$E$25:$E$34</c:f>
              <c:numCache>
                <c:formatCode>0.0%</c:formatCode>
                <c:ptCount val="10"/>
                <c:pt idx="0">
                  <c:v>2.9774676096334218E-2</c:v>
                </c:pt>
                <c:pt idx="1">
                  <c:v>9.719683902215337E-3</c:v>
                </c:pt>
                <c:pt idx="2">
                  <c:v>-1.0144528747101589E-2</c:v>
                </c:pt>
                <c:pt idx="3">
                  <c:v>-4.1491557403452006E-2</c:v>
                </c:pt>
                <c:pt idx="4">
                  <c:v>-5.8025179062939358E-2</c:v>
                </c:pt>
                <c:pt idx="5">
                  <c:v>-5.7392295640465107E-2</c:v>
                </c:pt>
                <c:pt idx="6">
                  <c:v>-2.9952336595114204E-2</c:v>
                </c:pt>
                <c:pt idx="7">
                  <c:v>-9.4985069024660973E-2</c:v>
                </c:pt>
                <c:pt idx="8">
                  <c:v>-5.834016335624348E-2</c:v>
                </c:pt>
                <c:pt idx="9">
                  <c:v>-0.11923720599611976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4E-416F-9508-C0F83012B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177584"/>
        <c:axId val="95189008"/>
      </c:barChart>
      <c:lineChart>
        <c:grouping val="standard"/>
        <c:varyColors val="0"/>
        <c:ser>
          <c:idx val="0"/>
          <c:order val="0"/>
          <c:tx>
            <c:strRef>
              <c:f>'T5-11'!$B$23</c:f>
              <c:strCache>
                <c:ptCount val="1"/>
                <c:pt idx="0">
                  <c:v>Rast JTR u EUR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'T5-11'!$A$25:$A$34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'T5-11'!$B$25:$B$34</c:f>
              <c:numCache>
                <c:formatCode>0.0%</c:formatCode>
                <c:ptCount val="10"/>
                <c:pt idx="0">
                  <c:v>7.6512684034142353E-3</c:v>
                </c:pt>
                <c:pt idx="1">
                  <c:v>-7.9690833200418698E-3</c:v>
                </c:pt>
                <c:pt idx="2">
                  <c:v>1.4089609790858049E-2</c:v>
                </c:pt>
                <c:pt idx="3">
                  <c:v>1.0944955643524157E-2</c:v>
                </c:pt>
                <c:pt idx="4">
                  <c:v>2.8487274444396693E-2</c:v>
                </c:pt>
                <c:pt idx="5">
                  <c:v>3.7690492085168947E-2</c:v>
                </c:pt>
                <c:pt idx="6">
                  <c:v>7.8127828263867216E-2</c:v>
                </c:pt>
                <c:pt idx="7">
                  <c:v>-7.9458598134265479E-3</c:v>
                </c:pt>
                <c:pt idx="8">
                  <c:v>-2.049033944992229E-3</c:v>
                </c:pt>
                <c:pt idx="9">
                  <c:v>-2.0769338636315804E-2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94E-416F-9508-C0F83012B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77584"/>
        <c:axId val="95189008"/>
      </c:lineChart>
      <c:catAx>
        <c:axId val="951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5189008"/>
        <c:crosses val="autoZero"/>
        <c:auto val="1"/>
        <c:lblAlgn val="ctr"/>
        <c:lblOffset val="100"/>
        <c:noMultiLvlLbl val="0"/>
      </c:catAx>
      <c:valAx>
        <c:axId val="95189008"/>
        <c:scaling>
          <c:orientation val="minMax"/>
          <c:max val="0.1500000000000000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517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386786020630363E-2"/>
          <c:y val="0.8499990736452061"/>
          <c:w val="0.89795964655684346"/>
          <c:h val="0.126471514590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91995668373619E-2"/>
          <c:y val="3.8394415357766144E-2"/>
          <c:w val="0.88032230236954645"/>
          <c:h val="0.78774291956960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'T6-1, T6-2'!$W$1</c:f>
              <c:strCache>
                <c:ptCount val="1"/>
                <c:pt idx="0">
                  <c:v>Fiskalni bilans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515-44C4-BB4F-4419CE6F790D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15-44C4-BB4F-4419CE6F790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515-44C4-BB4F-4419CE6F790D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15-44C4-BB4F-4419CE6F790D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15-44C4-BB4F-4419CE6F790D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15-44C4-BB4F-4419CE6F790D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15-44C4-BB4F-4419CE6F790D}"/>
              </c:ext>
            </c:extLst>
          </c:dPt>
          <c:dLbls>
            <c:dLbl>
              <c:idx val="19"/>
              <c:layout>
                <c:manualLayout>
                  <c:x val="-6.1349693251533744E-3"/>
                  <c:y val="3.623188405797101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515-44C4-BB4F-4419CE6F790D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4.8134777376656395E-3"/>
                  <c:y val="1.04438642297649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515-44C4-BB4F-4419CE6F79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'T6-1, T6-2'!$T$8:$T$28</c:f>
              <c:strCache>
                <c:ptCount val="2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Q1 2024</c:v>
                </c:pt>
                <c:pt idx="18">
                  <c:v>Q2 2024</c:v>
                </c:pt>
                <c:pt idx="19">
                  <c:v>Q3 2024</c:v>
                </c:pt>
                <c:pt idx="20">
                  <c:v>Q1-Q3 2024</c:v>
                </c:pt>
              </c:strCache>
            </c:strRef>
          </c:cat>
          <c:val>
            <c:numRef>
              <c:f>'T6-1, T6-2'!$W$8:$W$28</c:f>
              <c:numCache>
                <c:formatCode>#,##0.0</c:formatCode>
                <c:ptCount val="21"/>
                <c:pt idx="0">
                  <c:v>-1.7074600316765753</c:v>
                </c:pt>
                <c:pt idx="1">
                  <c:v>-2.2792376446587639</c:v>
                </c:pt>
                <c:pt idx="2">
                  <c:v>-3.8394220901486449</c:v>
                </c:pt>
                <c:pt idx="3">
                  <c:v>-2.4047966616201535</c:v>
                </c:pt>
                <c:pt idx="4">
                  <c:v>-4.3498074718792097</c:v>
                </c:pt>
                <c:pt idx="5">
                  <c:v>-6.1793159854147817</c:v>
                </c:pt>
                <c:pt idx="6">
                  <c:v>-4.9362245498037041</c:v>
                </c:pt>
                <c:pt idx="7">
                  <c:v>-5.9449190631902553</c:v>
                </c:pt>
                <c:pt idx="8">
                  <c:v>-3.3187939299827676</c:v>
                </c:pt>
                <c:pt idx="9">
                  <c:v>-1.1493979623336728</c:v>
                </c:pt>
                <c:pt idx="10">
                  <c:v>1.0557686037655998</c:v>
                </c:pt>
                <c:pt idx="11">
                  <c:v>0.60940162142946264</c:v>
                </c:pt>
                <c:pt idx="12">
                  <c:v>-0.19603223183491281</c:v>
                </c:pt>
                <c:pt idx="13">
                  <c:v>-7.6817158722061833</c:v>
                </c:pt>
                <c:pt idx="14">
                  <c:v>-3.9444886528173058</c:v>
                </c:pt>
                <c:pt idx="15">
                  <c:v>-2.9659955359371608</c:v>
                </c:pt>
                <c:pt idx="16">
                  <c:v>-2.2218851799115527</c:v>
                </c:pt>
                <c:pt idx="17">
                  <c:v>-0.81775487845882822</c:v>
                </c:pt>
                <c:pt idx="18">
                  <c:v>2.131902326344715</c:v>
                </c:pt>
                <c:pt idx="19">
                  <c:v>-0.16915161293537295</c:v>
                </c:pt>
                <c:pt idx="20">
                  <c:v>0.41426483539711967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515-44C4-BB4F-4419CE6F790D}"/>
            </c:ext>
          </c:extLst>
        </c:ser>
        <c:ser>
          <c:idx val="1"/>
          <c:order val="1"/>
          <c:tx>
            <c:strRef>
              <c:f>'T6-1, T6-2'!$X$1</c:f>
              <c:strCache>
                <c:ptCount val="1"/>
                <c:pt idx="0">
                  <c:v>Primarni bilans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515-44C4-BB4F-4419CE6F790D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515-44C4-BB4F-4419CE6F790D}"/>
              </c:ext>
            </c:extLst>
          </c:dPt>
          <c:dPt>
            <c:idx val="16"/>
            <c:invertIfNegative val="0"/>
            <c:bubble3D val="0"/>
            <c:spPr>
              <a:blipFill dpi="0" rotWithShape="0">
                <a:blip xmlns:r="http://schemas.openxmlformats.org/officeDocument/2006/relationships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15-44C4-BB4F-4419CE6F790D}"/>
              </c:ext>
            </c:extLst>
          </c:dPt>
          <c:dPt>
            <c:idx val="17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515-44C4-BB4F-4419CE6F790D}"/>
              </c:ext>
            </c:extLst>
          </c:dPt>
          <c:dPt>
            <c:idx val="18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515-44C4-BB4F-4419CE6F790D}"/>
              </c:ext>
            </c:extLst>
          </c:dPt>
          <c:dPt>
            <c:idx val="19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515-44C4-BB4F-4419CE6F790D}"/>
              </c:ext>
            </c:extLst>
          </c:dPt>
          <c:dPt>
            <c:idx val="20"/>
            <c:invertIfNegative val="0"/>
            <c:bubble3D val="0"/>
            <c:spPr>
              <a:blipFill dpi="0" rotWithShape="0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515-44C4-BB4F-4419CE6F790D}"/>
              </c:ext>
            </c:extLst>
          </c:dPt>
          <c:dLbls>
            <c:dLbl>
              <c:idx val="1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515-44C4-BB4F-4419CE6F790D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515-44C4-BB4F-4419CE6F79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'T6-1, T6-2'!$T$8:$T$28</c:f>
              <c:strCache>
                <c:ptCount val="2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Q1 2024</c:v>
                </c:pt>
                <c:pt idx="18">
                  <c:v>Q2 2024</c:v>
                </c:pt>
                <c:pt idx="19">
                  <c:v>Q3 2024</c:v>
                </c:pt>
                <c:pt idx="20">
                  <c:v>Q1-Q3 2024</c:v>
                </c:pt>
              </c:strCache>
            </c:strRef>
          </c:cat>
          <c:val>
            <c:numRef>
              <c:f>'T6-1, T6-2'!$X$8:$X$28</c:f>
              <c:numCache>
                <c:formatCode>#,##0.0</c:formatCode>
                <c:ptCount val="21"/>
                <c:pt idx="0">
                  <c:v>-1.034387802198476</c:v>
                </c:pt>
                <c:pt idx="1">
                  <c:v>-1.8440311708205699</c:v>
                </c:pt>
                <c:pt idx="2">
                  <c:v>-3.3012431839202105</c:v>
                </c:pt>
                <c:pt idx="3">
                  <c:v>-3.1566473098884904</c:v>
                </c:pt>
                <c:pt idx="4">
                  <c:v>-3.1576456246320275</c:v>
                </c:pt>
                <c:pt idx="5">
                  <c:v>-4.4603730320883219</c:v>
                </c:pt>
                <c:pt idx="6">
                  <c:v>-2.7361005675126271</c:v>
                </c:pt>
                <c:pt idx="7">
                  <c:v>-3.2924062057401886</c:v>
                </c:pt>
                <c:pt idx="8">
                  <c:v>-0.42875403686250446</c:v>
                </c:pt>
                <c:pt idx="9">
                  <c:v>1.6513923095730305</c:v>
                </c:pt>
                <c:pt idx="10">
                  <c:v>3.5026970107001674</c:v>
                </c:pt>
                <c:pt idx="11">
                  <c:v>2.6637253656658832</c:v>
                </c:pt>
                <c:pt idx="12">
                  <c:v>1.7255040111165114</c:v>
                </c:pt>
                <c:pt idx="13">
                  <c:v>-5.7690446311666328</c:v>
                </c:pt>
                <c:pt idx="14">
                  <c:v>-2.2907626017735399</c:v>
                </c:pt>
                <c:pt idx="15">
                  <c:v>-1.5307989428592068</c:v>
                </c:pt>
                <c:pt idx="16">
                  <c:v>-0.39034901794670351</c:v>
                </c:pt>
                <c:pt idx="17">
                  <c:v>2.0092402597117807</c:v>
                </c:pt>
                <c:pt idx="18">
                  <c:v>3.8630658248043668</c:v>
                </c:pt>
                <c:pt idx="19">
                  <c:v>1.0326484642245646</c:v>
                </c:pt>
                <c:pt idx="20">
                  <c:v>2.3067004987851232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515-44C4-BB4F-4419CE6F7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185200"/>
        <c:axId val="95177040"/>
      </c:barChart>
      <c:catAx>
        <c:axId val="9518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177040"/>
        <c:crosses val="autoZero"/>
        <c:auto val="1"/>
        <c:lblAlgn val="ctr"/>
        <c:lblOffset val="100"/>
        <c:noMultiLvlLbl val="0"/>
      </c:catAx>
      <c:valAx>
        <c:axId val="9517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185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389070469964838"/>
          <c:y val="0.73602099737532811"/>
          <c:w val="0.39252459837447862"/>
          <c:h val="4.130577427821524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5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38235294117641E-2"/>
          <c:y val="8.3946063559401707E-2"/>
          <c:w val="0.89522058823529416"/>
          <c:h val="0.69035977568074336"/>
        </c:manualLayout>
      </c:layout>
      <c:lineChart>
        <c:grouping val="standard"/>
        <c:varyColors val="0"/>
        <c:ser>
          <c:idx val="0"/>
          <c:order val="0"/>
          <c:tx>
            <c:strRef>
              <c:f>'T6-1, T6-2'!$AA$1</c:f>
              <c:strCache>
                <c:ptCount val="1"/>
                <c:pt idx="0">
                  <c:v>Javni prihodi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'T6-1, T6-2'!$Z$6:$Z$27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Q1 2024</c:v>
                </c:pt>
                <c:pt idx="20">
                  <c:v>Q2 2024</c:v>
                </c:pt>
                <c:pt idx="21">
                  <c:v>Q3 2024</c:v>
                </c:pt>
              </c:strCache>
            </c:strRef>
          </c:cat>
          <c:val>
            <c:numRef>
              <c:f>'T6-1, T6-2'!$AA$6:$AA$27</c:f>
              <c:numCache>
                <c:formatCode>_(* #,##0.0_);_(* \(#,##0.0\);_(* "-"??_);_(@_)</c:formatCode>
                <c:ptCount val="22"/>
                <c:pt idx="0">
                  <c:v>38.328946582296901</c:v>
                </c:pt>
                <c:pt idx="1">
                  <c:v>38.808096180349025</c:v>
                </c:pt>
                <c:pt idx="2">
                  <c:v>38.189767947062776</c:v>
                </c:pt>
                <c:pt idx="3">
                  <c:v>37.926911088068543</c:v>
                </c:pt>
                <c:pt idx="4">
                  <c:v>36.129679592010056</c:v>
                </c:pt>
                <c:pt idx="5">
                  <c:v>37.778196508274121</c:v>
                </c:pt>
                <c:pt idx="6">
                  <c:v>36.255715316033289</c:v>
                </c:pt>
                <c:pt idx="7">
                  <c:v>37.100842404636936</c:v>
                </c:pt>
                <c:pt idx="8">
                  <c:v>35.795853754905984</c:v>
                </c:pt>
                <c:pt idx="9">
                  <c:v>37.327603033872172</c:v>
                </c:pt>
                <c:pt idx="10">
                  <c:v>37.716302692442575</c:v>
                </c:pt>
                <c:pt idx="11">
                  <c:v>39.215683026040146</c:v>
                </c:pt>
                <c:pt idx="12">
                  <c:v>39.834693413402888</c:v>
                </c:pt>
                <c:pt idx="13">
                  <c:v>39.812204025067885</c:v>
                </c:pt>
                <c:pt idx="14">
                  <c:v>40.191636114111837</c:v>
                </c:pt>
                <c:pt idx="15">
                  <c:v>39.120428288266645</c:v>
                </c:pt>
                <c:pt idx="16">
                  <c:v>41.239660362345553</c:v>
                </c:pt>
                <c:pt idx="17">
                  <c:v>41.237938920178735</c:v>
                </c:pt>
                <c:pt idx="18">
                  <c:v>42.614948270545206</c:v>
                </c:pt>
                <c:pt idx="19">
                  <c:v>39.985743016100415</c:v>
                </c:pt>
                <c:pt idx="20">
                  <c:v>43.074505329284058</c:v>
                </c:pt>
                <c:pt idx="21">
                  <c:v>39.903047864289825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6C-4C5B-9139-4022E1850FFE}"/>
            </c:ext>
          </c:extLst>
        </c:ser>
        <c:ser>
          <c:idx val="1"/>
          <c:order val="1"/>
          <c:tx>
            <c:strRef>
              <c:f>'T6-1, T6-2'!$AB$1</c:f>
              <c:strCache>
                <c:ptCount val="1"/>
                <c:pt idx="0">
                  <c:v>Javni rashodi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'T6-1, T6-2'!$Z$6:$Z$27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Q1 2024</c:v>
                </c:pt>
                <c:pt idx="20">
                  <c:v>Q2 2024</c:v>
                </c:pt>
                <c:pt idx="21">
                  <c:v>Q3 2024</c:v>
                </c:pt>
              </c:strCache>
            </c:strRef>
          </c:cat>
          <c:val>
            <c:numRef>
              <c:f>'T6-1, T6-2'!$AB$6:$AB$27</c:f>
              <c:numCache>
                <c:formatCode>_(* #,##0.0_);_(* \(#,##0.0\);_(* "-"??_);_(@_)</c:formatCode>
                <c:ptCount val="22"/>
                <c:pt idx="0">
                  <c:v>37.393510556917342</c:v>
                </c:pt>
                <c:pt idx="1">
                  <c:v>40.221712225227328</c:v>
                </c:pt>
                <c:pt idx="2">
                  <c:v>39.897227978739352</c:v>
                </c:pt>
                <c:pt idx="3">
                  <c:v>40.206148732727307</c:v>
                </c:pt>
                <c:pt idx="4">
                  <c:v>39.969101682158701</c:v>
                </c:pt>
                <c:pt idx="5">
                  <c:v>40.182993169894274</c:v>
                </c:pt>
                <c:pt idx="6">
                  <c:v>40.605522787912498</c:v>
                </c:pt>
                <c:pt idx="7">
                  <c:v>43.280158390051717</c:v>
                </c:pt>
                <c:pt idx="8">
                  <c:v>40.732078304709688</c:v>
                </c:pt>
                <c:pt idx="9">
                  <c:v>43.272522097062428</c:v>
                </c:pt>
                <c:pt idx="10">
                  <c:v>41.035096622425343</c:v>
                </c:pt>
                <c:pt idx="11">
                  <c:v>40.365080988373819</c:v>
                </c:pt>
                <c:pt idx="12">
                  <c:v>38.778924809637289</c:v>
                </c:pt>
                <c:pt idx="13">
                  <c:v>39.202802403638422</c:v>
                </c:pt>
                <c:pt idx="14">
                  <c:v>40.38766834594675</c:v>
                </c:pt>
                <c:pt idx="15">
                  <c:v>46.802144160472828</c:v>
                </c:pt>
                <c:pt idx="16">
                  <c:v>45.184149015162859</c:v>
                </c:pt>
                <c:pt idx="17">
                  <c:v>44.203934456115896</c:v>
                </c:pt>
                <c:pt idx="18">
                  <c:v>44.836833450456758</c:v>
                </c:pt>
                <c:pt idx="19">
                  <c:v>40.803497894559243</c:v>
                </c:pt>
                <c:pt idx="20">
                  <c:v>40.942603002939343</c:v>
                </c:pt>
                <c:pt idx="21">
                  <c:v>40.072199477225197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6C-4C5B-9139-4022E1850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185744"/>
        <c:axId val="95186288"/>
      </c:lineChart>
      <c:catAx>
        <c:axId val="9518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186288"/>
        <c:crosses val="autoZero"/>
        <c:auto val="1"/>
        <c:lblAlgn val="ctr"/>
        <c:lblOffset val="100"/>
        <c:tickLblSkip val="1"/>
        <c:noMultiLvlLbl val="0"/>
      </c:catAx>
      <c:valAx>
        <c:axId val="9518628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18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718033596723894"/>
          <c:y val="0.60370351227044861"/>
          <c:w val="0.72460435688782143"/>
          <c:h val="0.1102189343267575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3503659047358E-2"/>
          <c:y val="4.4637693384738573E-2"/>
          <c:w val="0.87721194685709769"/>
          <c:h val="0.7193640678390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'T6-3, T6-4'!$B$3</c:f>
              <c:strCache>
                <c:ptCount val="1"/>
                <c:pt idx="0">
                  <c:v>Q3 2024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B5-4C85-B2AB-7BABFA2E0FD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B5-4C85-B2AB-7BABFA2E0FD3}"/>
              </c:ext>
            </c:extLst>
          </c:dPt>
          <c:dPt>
            <c:idx val="2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B5-4C85-B2AB-7BABFA2E0FD3}"/>
              </c:ext>
            </c:extLst>
          </c:dPt>
          <c:dPt>
            <c:idx val="3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B5-4C85-B2AB-7BABFA2E0FD3}"/>
              </c:ext>
            </c:extLst>
          </c:dPt>
          <c:dPt>
            <c:idx val="4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B5-4C85-B2AB-7BABFA2E0FD3}"/>
              </c:ext>
            </c:extLst>
          </c:dPt>
          <c:dPt>
            <c:idx val="5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B5-4C85-B2AB-7BABFA2E0FD3}"/>
              </c:ext>
            </c:extLst>
          </c:dPt>
          <c:dPt>
            <c:idx val="6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B5-4C85-B2AB-7BABFA2E0FD3}"/>
              </c:ext>
            </c:extLst>
          </c:dPt>
          <c:dPt>
            <c:idx val="7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B5-4C85-B2AB-7BABFA2E0FD3}"/>
              </c:ext>
            </c:extLst>
          </c:dPt>
          <c:dPt>
            <c:idx val="8"/>
            <c:invertIfNegative val="0"/>
            <c:bubble3D val="0"/>
            <c:spPr>
              <a:blipFill dpi="0" rotWithShape="0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DB5-4C85-B2AB-7BABFA2E0FD3}"/>
              </c:ext>
            </c:extLst>
          </c:dPt>
          <c:dLbls>
            <c:dLbl>
              <c:idx val="1"/>
              <c:layout>
                <c:manualLayout>
                  <c:x val="-7.490636704119872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B5-4C85-B2AB-7BABFA2E0FD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644298963447896E-3"/>
                  <c:y val="-3.642945735918529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DB5-4C85-B2AB-7BABFA2E0F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T6-4'!$A$4:$A$12</c:f>
              <c:strCache>
                <c:ptCount val="9"/>
                <c:pt idx="0">
                  <c:v>Javni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Doprinosi</c:v>
                </c:pt>
                <c:pt idx="4">
                  <c:v>Porez na dobit</c:v>
                </c:pt>
                <c:pt idx="5">
                  <c:v>Akcize</c:v>
                </c:pt>
                <c:pt idx="6">
                  <c:v>PDV</c:v>
                </c:pt>
                <c:pt idx="7">
                  <c:v>Carine</c:v>
                </c:pt>
                <c:pt idx="8">
                  <c:v>Neporeski pr.</c:v>
                </c:pt>
              </c:strCache>
            </c:strRef>
          </c:cat>
          <c:val>
            <c:numRef>
              <c:f>'T6-3, T6-4'!$B$4:$B$12</c:f>
              <c:numCache>
                <c:formatCode>0.0</c:formatCode>
                <c:ptCount val="9"/>
                <c:pt idx="0">
                  <c:v>10.199999999999999</c:v>
                </c:pt>
                <c:pt idx="1">
                  <c:v>9.6</c:v>
                </c:pt>
                <c:pt idx="2">
                  <c:v>9.6999999999999993</c:v>
                </c:pt>
                <c:pt idx="3">
                  <c:v>11.1</c:v>
                </c:pt>
                <c:pt idx="4">
                  <c:v>14.1</c:v>
                </c:pt>
                <c:pt idx="5">
                  <c:v>-0.9</c:v>
                </c:pt>
                <c:pt idx="6">
                  <c:v>11.2</c:v>
                </c:pt>
                <c:pt idx="7">
                  <c:v>6.4</c:v>
                </c:pt>
                <c:pt idx="8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DB5-4C85-B2AB-7BABFA2E0FD3}"/>
            </c:ext>
          </c:extLst>
        </c:ser>
        <c:ser>
          <c:idx val="1"/>
          <c:order val="1"/>
          <c:tx>
            <c:strRef>
              <c:f>'T6-3, T6-4'!$C$3</c:f>
              <c:strCache>
                <c:ptCount val="1"/>
                <c:pt idx="0">
                  <c:v>Q1-Q3 2024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DB5-4C85-B2AB-7BABFA2E0F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DB5-4C85-B2AB-7BABFA2E0F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DB5-4C85-B2AB-7BABFA2E0F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6DB5-4C85-B2AB-7BABFA2E0F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6DB5-4C85-B2AB-7BABFA2E0FD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6DB5-4C85-B2AB-7BABFA2E0F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6DB5-4C85-B2AB-7BABFA2E0FD3}"/>
              </c:ext>
            </c:extLst>
          </c:dPt>
          <c:dLbls>
            <c:dLbl>
              <c:idx val="2"/>
              <c:layout>
                <c:manualLayout>
                  <c:x val="9.9875156054930886E-3"/>
                  <c:y val="-3.7491046109506729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DB5-4C85-B2AB-7BABFA2E0FD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7288597926895792E-3"/>
                  <c:y val="-3.642945735918529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6DB5-4C85-B2AB-7BABFA2E0F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T6-4'!$A$4:$A$12</c:f>
              <c:strCache>
                <c:ptCount val="9"/>
                <c:pt idx="0">
                  <c:v>Javni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Doprinosi</c:v>
                </c:pt>
                <c:pt idx="4">
                  <c:v>Porez na dobit</c:v>
                </c:pt>
                <c:pt idx="5">
                  <c:v>Akcize</c:v>
                </c:pt>
                <c:pt idx="6">
                  <c:v>PDV</c:v>
                </c:pt>
                <c:pt idx="7">
                  <c:v>Carine</c:v>
                </c:pt>
                <c:pt idx="8">
                  <c:v>Neporeski pr.</c:v>
                </c:pt>
              </c:strCache>
            </c:strRef>
          </c:cat>
          <c:val>
            <c:numRef>
              <c:f>'T6-3, T6-4'!$C$4:$C$12</c:f>
              <c:numCache>
                <c:formatCode>0.0</c:formatCode>
                <c:ptCount val="9"/>
                <c:pt idx="0">
                  <c:v>9.1999999999999993</c:v>
                </c:pt>
                <c:pt idx="1">
                  <c:v>9.4</c:v>
                </c:pt>
                <c:pt idx="2">
                  <c:v>10.4</c:v>
                </c:pt>
                <c:pt idx="3">
                  <c:v>10.199999999999999</c:v>
                </c:pt>
                <c:pt idx="4">
                  <c:v>6</c:v>
                </c:pt>
                <c:pt idx="5">
                  <c:v>8.6</c:v>
                </c:pt>
                <c:pt idx="6">
                  <c:v>11.2</c:v>
                </c:pt>
                <c:pt idx="7">
                  <c:v>4.5</c:v>
                </c:pt>
                <c:pt idx="8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6DB5-4C85-B2AB-7BABFA2E0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178672"/>
        <c:axId val="95180304"/>
      </c:barChart>
      <c:catAx>
        <c:axId val="951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180304"/>
        <c:crosses val="autoZero"/>
        <c:auto val="1"/>
        <c:lblAlgn val="ctr"/>
        <c:lblOffset val="100"/>
        <c:noMultiLvlLbl val="0"/>
      </c:catAx>
      <c:valAx>
        <c:axId val="9518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517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621304412420145"/>
          <c:y val="0.90967271136562478"/>
          <c:w val="0.69760238696578025"/>
          <c:h val="5.9554601129404278E-2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5">
    <c:autoUpdate val="0"/>
  </c:externalData>
  <c:userShapes r:id="rId6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08613388365871E-2"/>
          <c:y val="4.8611120776887132E-2"/>
          <c:w val="0.89283839622340644"/>
          <c:h val="0.77834790391074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'T6-3, T6-4'!$B$14</c:f>
              <c:strCache>
                <c:ptCount val="1"/>
                <c:pt idx="0">
                  <c:v>Q3 2024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39-429E-9EC5-489DF1AAC15F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39-429E-9EC5-489DF1AAC15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639-429E-9EC5-489DF1AAC15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T6-4'!$A$15:$A$21</c:f>
              <c:strCache>
                <c:ptCount val="7"/>
                <c:pt idx="0">
                  <c:v>Javni rashodi</c:v>
                </c:pt>
                <c:pt idx="1">
                  <c:v>Plate</c:v>
                </c:pt>
                <c:pt idx="2">
                  <c:v>Roba i usluge</c:v>
                </c:pt>
                <c:pt idx="3">
                  <c:v>Kamata</c:v>
                </c:pt>
                <c:pt idx="4">
                  <c:v>Subvencije </c:v>
                </c:pt>
                <c:pt idx="5">
                  <c:v>Penzije</c:v>
                </c:pt>
                <c:pt idx="6">
                  <c:v>Kapitalni rashodi</c:v>
                </c:pt>
              </c:strCache>
            </c:strRef>
          </c:cat>
          <c:val>
            <c:numRef>
              <c:f>'T6-3, T6-4'!$B$15:$B$21</c:f>
              <c:numCache>
                <c:formatCode>0.0</c:formatCode>
                <c:ptCount val="7"/>
                <c:pt idx="0">
                  <c:v>7</c:v>
                </c:pt>
                <c:pt idx="1">
                  <c:v>13</c:v>
                </c:pt>
                <c:pt idx="2">
                  <c:v>1.6</c:v>
                </c:pt>
                <c:pt idx="3">
                  <c:v>-16.899999999999999</c:v>
                </c:pt>
                <c:pt idx="4">
                  <c:v>-7.4</c:v>
                </c:pt>
                <c:pt idx="5">
                  <c:v>16.399999999999999</c:v>
                </c:pt>
                <c:pt idx="6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39-429E-9EC5-489DF1AAC15F}"/>
            </c:ext>
          </c:extLst>
        </c:ser>
        <c:ser>
          <c:idx val="1"/>
          <c:order val="1"/>
          <c:tx>
            <c:strRef>
              <c:f>'T6-3, T6-4'!$C$14</c:f>
              <c:strCache>
                <c:ptCount val="1"/>
                <c:pt idx="0">
                  <c:v>Q1-Q3 2024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39-429E-9EC5-489DF1AAC1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39-429E-9EC5-489DF1AAC1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39-429E-9EC5-489DF1AAC1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39-429E-9EC5-489DF1AAC15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39-429E-9EC5-489DF1AAC15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39-429E-9EC5-489DF1AAC15F}"/>
              </c:ext>
            </c:extLst>
          </c:dPt>
          <c:dLbls>
            <c:dLbl>
              <c:idx val="1"/>
              <c:layout>
                <c:manualLayout>
                  <c:x val="1.25078173858661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39-429E-9EC5-489DF1AAC1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T6-4'!$A$15:$A$21</c:f>
              <c:strCache>
                <c:ptCount val="7"/>
                <c:pt idx="0">
                  <c:v>Javni rashodi</c:v>
                </c:pt>
                <c:pt idx="1">
                  <c:v>Plate</c:v>
                </c:pt>
                <c:pt idx="2">
                  <c:v>Roba i usluge</c:v>
                </c:pt>
                <c:pt idx="3">
                  <c:v>Kamata</c:v>
                </c:pt>
                <c:pt idx="4">
                  <c:v>Subvencije </c:v>
                </c:pt>
                <c:pt idx="5">
                  <c:v>Penzije</c:v>
                </c:pt>
                <c:pt idx="6">
                  <c:v>Kapitalni rashodi</c:v>
                </c:pt>
              </c:strCache>
            </c:strRef>
          </c:cat>
          <c:val>
            <c:numRef>
              <c:f>'T6-3, T6-4'!$C$15:$C$21</c:f>
              <c:numCache>
                <c:formatCode>0.0</c:formatCode>
                <c:ptCount val="7"/>
                <c:pt idx="0">
                  <c:v>8.6999999999999993</c:v>
                </c:pt>
                <c:pt idx="1">
                  <c:v>12.8</c:v>
                </c:pt>
                <c:pt idx="2">
                  <c:v>6</c:v>
                </c:pt>
                <c:pt idx="3">
                  <c:v>5.5</c:v>
                </c:pt>
                <c:pt idx="4">
                  <c:v>7</c:v>
                </c:pt>
                <c:pt idx="5">
                  <c:v>15.6</c:v>
                </c:pt>
                <c:pt idx="6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639-429E-9EC5-489DF1AAC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84768"/>
        <c:axId val="65689664"/>
      </c:barChart>
      <c:catAx>
        <c:axId val="656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689664"/>
        <c:crosses val="autoZero"/>
        <c:auto val="1"/>
        <c:lblAlgn val="ctr"/>
        <c:lblOffset val="100"/>
        <c:noMultiLvlLbl val="0"/>
      </c:catAx>
      <c:valAx>
        <c:axId val="6568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684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086638329932942"/>
          <c:y val="0.69311570669292721"/>
          <c:w val="0.27226006925835838"/>
          <c:h val="7.0353841175388732E-2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02223542811854E-2"/>
          <c:y val="7.9440278271874068E-2"/>
          <c:w val="0.80426039906868618"/>
          <c:h val="0.75756316445292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'T6-5, T6-6'!$A$23</c:f>
              <c:strCache>
                <c:ptCount val="1"/>
                <c:pt idx="0">
                  <c:v>Javni dug (% BDP)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17A-499E-B530-3D90447A3F68}"/>
              </c:ext>
            </c:extLst>
          </c:dPt>
          <c:dPt>
            <c:idx val="13"/>
            <c:invertIfNegative val="0"/>
            <c:bubble3D val="0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7A-499E-B530-3D90447A3F68}"/>
              </c:ext>
            </c:extLst>
          </c:dPt>
          <c:dPt>
            <c:idx val="14"/>
            <c:invertIfNegative val="0"/>
            <c:bubble3D val="0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7A-499E-B530-3D90447A3F68}"/>
              </c:ext>
            </c:extLst>
          </c:dPt>
          <c:dPt>
            <c:idx val="15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17A-499E-B530-3D90447A3F68}"/>
              </c:ext>
            </c:extLst>
          </c:dPt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17A-499E-B530-3D90447A3F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'T6-5, T6-6'!$J$22:$AK$22</c:f>
              <c:strCache>
                <c:ptCount val="16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Q1 2024</c:v>
                </c:pt>
                <c:pt idx="14">
                  <c:v>Q2 2024</c:v>
                </c:pt>
                <c:pt idx="15">
                  <c:v>Q3 2024</c:v>
                </c:pt>
              </c:strCache>
            </c:strRef>
          </c:cat>
          <c:val>
            <c:numRef>
              <c:f>'T6-5, T6-6'!$J$23:$AK$23</c:f>
              <c:numCache>
                <c:formatCode>_(* #,##0.0_);_(* \(#,##0.0\);_(* "-"??_);_(@_)</c:formatCode>
                <c:ptCount val="16"/>
                <c:pt idx="0">
                  <c:v>28.346425138364246</c:v>
                </c:pt>
                <c:pt idx="1">
                  <c:v>56.091941673816478</c:v>
                </c:pt>
                <c:pt idx="2">
                  <c:v>53.599060716370019</c:v>
                </c:pt>
                <c:pt idx="3">
                  <c:v>63.396296131818922</c:v>
                </c:pt>
                <c:pt idx="4">
                  <c:v>67.127218729018225</c:v>
                </c:pt>
                <c:pt idx="5">
                  <c:v>65.475913160737761</c:v>
                </c:pt>
                <c:pt idx="6">
                  <c:v>55.504986222706698</c:v>
                </c:pt>
                <c:pt idx="7">
                  <c:v>51.465120724664992</c:v>
                </c:pt>
                <c:pt idx="8">
                  <c:v>49.665207100791719</c:v>
                </c:pt>
                <c:pt idx="9">
                  <c:v>54.40009211047925</c:v>
                </c:pt>
                <c:pt idx="10">
                  <c:v>53.88048325125019</c:v>
                </c:pt>
                <c:pt idx="11">
                  <c:v>52.419432168021729</c:v>
                </c:pt>
                <c:pt idx="12">
                  <c:v>48.041062379520049</c:v>
                </c:pt>
                <c:pt idx="13">
                  <c:v>47.246906850855474</c:v>
                </c:pt>
                <c:pt idx="14">
                  <c:v>48.450215876741545</c:v>
                </c:pt>
                <c:pt idx="15">
                  <c:v>47.376150675589891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7A-499E-B530-3D90447A3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90208"/>
        <c:axId val="65691296"/>
      </c:barChart>
      <c:lineChart>
        <c:grouping val="standard"/>
        <c:varyColors val="0"/>
        <c:ser>
          <c:idx val="1"/>
          <c:order val="1"/>
          <c:tx>
            <c:strRef>
              <c:f>'T6-5, T6-6'!$A$24</c:f>
              <c:strCache>
                <c:ptCount val="1"/>
                <c:pt idx="0">
                  <c:v>Javni dug (mlrd. EUR)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4.4270833333333239E-2"/>
                  <c:y val="-3.92156862745098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17A-499E-B530-3D90447A3F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'T6-5, T6-6'!$J$22:$AK$22</c:f>
              <c:strCache>
                <c:ptCount val="16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Q1 2024</c:v>
                </c:pt>
                <c:pt idx="14">
                  <c:v>Q2 2024</c:v>
                </c:pt>
                <c:pt idx="15">
                  <c:v>Q3 2024</c:v>
                </c:pt>
              </c:strCache>
            </c:strRef>
          </c:cat>
          <c:val>
            <c:numRef>
              <c:f>'T6-5, T6-6'!$J$24:$AK$24</c:f>
              <c:numCache>
                <c:formatCode>_(* #,##0.0_);_(* \(#,##0.0\);_(* "-"??_);_(@_)</c:formatCode>
                <c:ptCount val="16"/>
                <c:pt idx="0">
                  <c:v>8.7814999999999994</c:v>
                </c:pt>
                <c:pt idx="1">
                  <c:v>17.671099999999999</c:v>
                </c:pt>
                <c:pt idx="2">
                  <c:v>20.088701165182588</c:v>
                </c:pt>
                <c:pt idx="3">
                  <c:v>22.756983746274258</c:v>
                </c:pt>
                <c:pt idx="4">
                  <c:v>24.801000000000002</c:v>
                </c:pt>
                <c:pt idx="5">
                  <c:v>24.821798351612646</c:v>
                </c:pt>
                <c:pt idx="6">
                  <c:v>23.209615425880166</c:v>
                </c:pt>
                <c:pt idx="7">
                  <c:v>23.014604617367642</c:v>
                </c:pt>
                <c:pt idx="8">
                  <c:v>23.943960881201772</c:v>
                </c:pt>
                <c:pt idx="9">
                  <c:v>26.668618945910001</c:v>
                </c:pt>
                <c:pt idx="10">
                  <c:v>30.133783202700005</c:v>
                </c:pt>
                <c:pt idx="11">
                  <c:v>33.325610303960005</c:v>
                </c:pt>
                <c:pt idx="12">
                  <c:v>36.152713582250009</c:v>
                </c:pt>
                <c:pt idx="13">
                  <c:v>36.342345030259999</c:v>
                </c:pt>
                <c:pt idx="14">
                  <c:v>38.184427306580005</c:v>
                </c:pt>
                <c:pt idx="15">
                  <c:v>38.152237515280007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17A-499E-B530-3D90447A3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60176"/>
        <c:axId val="169562896"/>
      </c:lineChart>
      <c:catAx>
        <c:axId val="656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691296"/>
        <c:crosses val="autoZero"/>
        <c:auto val="1"/>
        <c:lblAlgn val="ctr"/>
        <c:lblOffset val="100"/>
        <c:noMultiLvlLbl val="0"/>
      </c:catAx>
      <c:valAx>
        <c:axId val="656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% BDP</a:t>
                </a:r>
              </a:p>
            </c:rich>
          </c:tx>
          <c:layout>
            <c:manualLayout>
              <c:xMode val="edge"/>
              <c:yMode val="edge"/>
              <c:x val="1.6268477726193938E-2"/>
              <c:y val="0.37870337230573448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690208"/>
        <c:crosses val="autoZero"/>
        <c:crossBetween val="between"/>
      </c:valAx>
      <c:catAx>
        <c:axId val="16956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562896"/>
        <c:crosses val="autoZero"/>
        <c:auto val="1"/>
        <c:lblAlgn val="ctr"/>
        <c:lblOffset val="100"/>
        <c:noMultiLvlLbl val="0"/>
      </c:catAx>
      <c:valAx>
        <c:axId val="16956289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mlrd. EUR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6956017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539831460875873"/>
          <c:y val="0.92679882817678094"/>
          <c:w val="0.46239502209966565"/>
          <c:h val="6.060804899387572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'T5-8'!$D$1</c:f>
              <c:strCache>
                <c:ptCount val="1"/>
                <c:pt idx="0">
                  <c:v>inflation (yoy)</c:v>
                </c:pt>
              </c:strCache>
            </c:strRef>
          </c:tx>
          <c:spPr>
            <a:ln w="38100" cmpd="sng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'T5-8'!$B$576:$B$884</c:f>
              <c:numCache>
                <c:formatCode>[$-409]d\-mmm\-yyyy;@</c:formatCode>
                <c:ptCount val="309"/>
                <c:pt idx="0">
                  <c:v>43466</c:v>
                </c:pt>
                <c:pt idx="1">
                  <c:v>43473</c:v>
                </c:pt>
                <c:pt idx="2">
                  <c:v>43480</c:v>
                </c:pt>
                <c:pt idx="3">
                  <c:v>43487</c:v>
                </c:pt>
                <c:pt idx="4">
                  <c:v>43494</c:v>
                </c:pt>
                <c:pt idx="5">
                  <c:v>43501</c:v>
                </c:pt>
                <c:pt idx="6">
                  <c:v>43508</c:v>
                </c:pt>
                <c:pt idx="7">
                  <c:v>43515</c:v>
                </c:pt>
                <c:pt idx="8">
                  <c:v>43522</c:v>
                </c:pt>
                <c:pt idx="9">
                  <c:v>43529</c:v>
                </c:pt>
                <c:pt idx="10">
                  <c:v>43536</c:v>
                </c:pt>
                <c:pt idx="11">
                  <c:v>43543</c:v>
                </c:pt>
                <c:pt idx="12">
                  <c:v>43550</c:v>
                </c:pt>
                <c:pt idx="13">
                  <c:v>43557</c:v>
                </c:pt>
                <c:pt idx="14">
                  <c:v>43564</c:v>
                </c:pt>
                <c:pt idx="15">
                  <c:v>43571</c:v>
                </c:pt>
                <c:pt idx="16">
                  <c:v>43578</c:v>
                </c:pt>
                <c:pt idx="17">
                  <c:v>43585</c:v>
                </c:pt>
                <c:pt idx="18">
                  <c:v>43592</c:v>
                </c:pt>
                <c:pt idx="19">
                  <c:v>43599</c:v>
                </c:pt>
                <c:pt idx="20">
                  <c:v>43606</c:v>
                </c:pt>
                <c:pt idx="21">
                  <c:v>43613</c:v>
                </c:pt>
                <c:pt idx="22">
                  <c:v>43620</c:v>
                </c:pt>
                <c:pt idx="23">
                  <c:v>43627</c:v>
                </c:pt>
                <c:pt idx="24">
                  <c:v>43634</c:v>
                </c:pt>
                <c:pt idx="25">
                  <c:v>43641</c:v>
                </c:pt>
                <c:pt idx="26">
                  <c:v>43648</c:v>
                </c:pt>
                <c:pt idx="27">
                  <c:v>43655</c:v>
                </c:pt>
                <c:pt idx="28">
                  <c:v>43662</c:v>
                </c:pt>
                <c:pt idx="29">
                  <c:v>43669</c:v>
                </c:pt>
                <c:pt idx="30">
                  <c:v>43676</c:v>
                </c:pt>
                <c:pt idx="31">
                  <c:v>43683</c:v>
                </c:pt>
                <c:pt idx="32">
                  <c:v>43690</c:v>
                </c:pt>
                <c:pt idx="33">
                  <c:v>43697</c:v>
                </c:pt>
                <c:pt idx="34">
                  <c:v>43704</c:v>
                </c:pt>
                <c:pt idx="35">
                  <c:v>43711</c:v>
                </c:pt>
                <c:pt idx="36">
                  <c:v>43718</c:v>
                </c:pt>
                <c:pt idx="37">
                  <c:v>43725</c:v>
                </c:pt>
                <c:pt idx="38">
                  <c:v>43732</c:v>
                </c:pt>
                <c:pt idx="39">
                  <c:v>43739</c:v>
                </c:pt>
                <c:pt idx="40">
                  <c:v>43746</c:v>
                </c:pt>
                <c:pt idx="41">
                  <c:v>43753</c:v>
                </c:pt>
                <c:pt idx="42">
                  <c:v>43760</c:v>
                </c:pt>
                <c:pt idx="43">
                  <c:v>43767</c:v>
                </c:pt>
                <c:pt idx="44">
                  <c:v>43774</c:v>
                </c:pt>
                <c:pt idx="45">
                  <c:v>43781</c:v>
                </c:pt>
                <c:pt idx="46">
                  <c:v>43788</c:v>
                </c:pt>
                <c:pt idx="47">
                  <c:v>43795</c:v>
                </c:pt>
                <c:pt idx="48">
                  <c:v>43802</c:v>
                </c:pt>
                <c:pt idx="49">
                  <c:v>43809</c:v>
                </c:pt>
                <c:pt idx="50">
                  <c:v>43816</c:v>
                </c:pt>
                <c:pt idx="51">
                  <c:v>43823</c:v>
                </c:pt>
                <c:pt idx="52">
                  <c:v>43830</c:v>
                </c:pt>
                <c:pt idx="53">
                  <c:v>43837</c:v>
                </c:pt>
                <c:pt idx="54">
                  <c:v>43844</c:v>
                </c:pt>
                <c:pt idx="55">
                  <c:v>43851</c:v>
                </c:pt>
                <c:pt idx="56">
                  <c:v>43858</c:v>
                </c:pt>
                <c:pt idx="57">
                  <c:v>43865</c:v>
                </c:pt>
                <c:pt idx="58">
                  <c:v>43872</c:v>
                </c:pt>
                <c:pt idx="59">
                  <c:v>43879</c:v>
                </c:pt>
                <c:pt idx="60">
                  <c:v>43886</c:v>
                </c:pt>
                <c:pt idx="61">
                  <c:v>43893</c:v>
                </c:pt>
                <c:pt idx="62">
                  <c:v>43900</c:v>
                </c:pt>
                <c:pt idx="63">
                  <c:v>43907</c:v>
                </c:pt>
                <c:pt idx="64">
                  <c:v>43914</c:v>
                </c:pt>
                <c:pt idx="65">
                  <c:v>43921</c:v>
                </c:pt>
                <c:pt idx="66">
                  <c:v>43928</c:v>
                </c:pt>
                <c:pt idx="67">
                  <c:v>43935</c:v>
                </c:pt>
                <c:pt idx="68">
                  <c:v>43942</c:v>
                </c:pt>
                <c:pt idx="69">
                  <c:v>43949</c:v>
                </c:pt>
                <c:pt idx="70">
                  <c:v>43956</c:v>
                </c:pt>
                <c:pt idx="71">
                  <c:v>43963</c:v>
                </c:pt>
                <c:pt idx="72">
                  <c:v>43970</c:v>
                </c:pt>
                <c:pt idx="73">
                  <c:v>43977</c:v>
                </c:pt>
                <c:pt idx="74">
                  <c:v>43984</c:v>
                </c:pt>
                <c:pt idx="75">
                  <c:v>43991</c:v>
                </c:pt>
                <c:pt idx="76">
                  <c:v>43998</c:v>
                </c:pt>
                <c:pt idx="77">
                  <c:v>44005</c:v>
                </c:pt>
                <c:pt idx="78">
                  <c:v>44012</c:v>
                </c:pt>
                <c:pt idx="79">
                  <c:v>44019</c:v>
                </c:pt>
                <c:pt idx="80">
                  <c:v>44026</c:v>
                </c:pt>
                <c:pt idx="81">
                  <c:v>44033</c:v>
                </c:pt>
                <c:pt idx="82">
                  <c:v>44040</c:v>
                </c:pt>
                <c:pt idx="83">
                  <c:v>44047</c:v>
                </c:pt>
                <c:pt idx="84">
                  <c:v>44054</c:v>
                </c:pt>
                <c:pt idx="85">
                  <c:v>44061</c:v>
                </c:pt>
                <c:pt idx="86">
                  <c:v>44068</c:v>
                </c:pt>
                <c:pt idx="87">
                  <c:v>44075</c:v>
                </c:pt>
                <c:pt idx="88">
                  <c:v>44082</c:v>
                </c:pt>
                <c:pt idx="89">
                  <c:v>44089</c:v>
                </c:pt>
                <c:pt idx="90">
                  <c:v>44096</c:v>
                </c:pt>
                <c:pt idx="91">
                  <c:v>44103</c:v>
                </c:pt>
                <c:pt idx="92">
                  <c:v>44110</c:v>
                </c:pt>
                <c:pt idx="93">
                  <c:v>44117</c:v>
                </c:pt>
                <c:pt idx="94">
                  <c:v>44124</c:v>
                </c:pt>
                <c:pt idx="95">
                  <c:v>44131</c:v>
                </c:pt>
                <c:pt idx="96">
                  <c:v>44138</c:v>
                </c:pt>
                <c:pt idx="97">
                  <c:v>44145</c:v>
                </c:pt>
                <c:pt idx="98">
                  <c:v>44152</c:v>
                </c:pt>
                <c:pt idx="99">
                  <c:v>44159</c:v>
                </c:pt>
                <c:pt idx="100">
                  <c:v>44166</c:v>
                </c:pt>
                <c:pt idx="101">
                  <c:v>44173</c:v>
                </c:pt>
                <c:pt idx="102">
                  <c:v>44180</c:v>
                </c:pt>
                <c:pt idx="103">
                  <c:v>44187</c:v>
                </c:pt>
                <c:pt idx="104">
                  <c:v>44194</c:v>
                </c:pt>
                <c:pt idx="105">
                  <c:v>44201</c:v>
                </c:pt>
                <c:pt idx="106">
                  <c:v>44208</c:v>
                </c:pt>
                <c:pt idx="107">
                  <c:v>44215</c:v>
                </c:pt>
                <c:pt idx="108">
                  <c:v>44222</c:v>
                </c:pt>
                <c:pt idx="109">
                  <c:v>44229</c:v>
                </c:pt>
                <c:pt idx="110">
                  <c:v>44236</c:v>
                </c:pt>
                <c:pt idx="111">
                  <c:v>44243</c:v>
                </c:pt>
                <c:pt idx="112">
                  <c:v>44250</c:v>
                </c:pt>
                <c:pt idx="113">
                  <c:v>44257</c:v>
                </c:pt>
                <c:pt idx="114">
                  <c:v>44264</c:v>
                </c:pt>
                <c:pt idx="115">
                  <c:v>44271</c:v>
                </c:pt>
                <c:pt idx="116">
                  <c:v>44278</c:v>
                </c:pt>
                <c:pt idx="117">
                  <c:v>44285</c:v>
                </c:pt>
                <c:pt idx="118">
                  <c:v>44292</c:v>
                </c:pt>
                <c:pt idx="119">
                  <c:v>44299</c:v>
                </c:pt>
                <c:pt idx="120">
                  <c:v>44306</c:v>
                </c:pt>
                <c:pt idx="121">
                  <c:v>44313</c:v>
                </c:pt>
                <c:pt idx="122">
                  <c:v>44320</c:v>
                </c:pt>
                <c:pt idx="123">
                  <c:v>44327</c:v>
                </c:pt>
                <c:pt idx="124">
                  <c:v>44334</c:v>
                </c:pt>
                <c:pt idx="125">
                  <c:v>44341</c:v>
                </c:pt>
                <c:pt idx="126">
                  <c:v>44348</c:v>
                </c:pt>
                <c:pt idx="127">
                  <c:v>44355</c:v>
                </c:pt>
                <c:pt idx="128">
                  <c:v>44362</c:v>
                </c:pt>
                <c:pt idx="129">
                  <c:v>44369</c:v>
                </c:pt>
                <c:pt idx="130">
                  <c:v>44376</c:v>
                </c:pt>
                <c:pt idx="131">
                  <c:v>44383</c:v>
                </c:pt>
                <c:pt idx="132">
                  <c:v>44390</c:v>
                </c:pt>
                <c:pt idx="133">
                  <c:v>44397</c:v>
                </c:pt>
                <c:pt idx="134">
                  <c:v>44404</c:v>
                </c:pt>
                <c:pt idx="135">
                  <c:v>44411</c:v>
                </c:pt>
                <c:pt idx="136">
                  <c:v>44418</c:v>
                </c:pt>
                <c:pt idx="137">
                  <c:v>44425</c:v>
                </c:pt>
                <c:pt idx="138">
                  <c:v>44432</c:v>
                </c:pt>
                <c:pt idx="139">
                  <c:v>44439</c:v>
                </c:pt>
                <c:pt idx="140">
                  <c:v>44446</c:v>
                </c:pt>
                <c:pt idx="141">
                  <c:v>44453</c:v>
                </c:pt>
                <c:pt idx="142">
                  <c:v>44460</c:v>
                </c:pt>
                <c:pt idx="143">
                  <c:v>44467</c:v>
                </c:pt>
                <c:pt idx="144">
                  <c:v>44474</c:v>
                </c:pt>
                <c:pt idx="145">
                  <c:v>44481</c:v>
                </c:pt>
                <c:pt idx="146">
                  <c:v>44488</c:v>
                </c:pt>
                <c:pt idx="147">
                  <c:v>44495</c:v>
                </c:pt>
                <c:pt idx="148">
                  <c:v>44502</c:v>
                </c:pt>
                <c:pt idx="149">
                  <c:v>44509</c:v>
                </c:pt>
                <c:pt idx="150">
                  <c:v>44516</c:v>
                </c:pt>
                <c:pt idx="151">
                  <c:v>44523</c:v>
                </c:pt>
                <c:pt idx="152">
                  <c:v>44530</c:v>
                </c:pt>
                <c:pt idx="153">
                  <c:v>44537</c:v>
                </c:pt>
                <c:pt idx="154">
                  <c:v>44544</c:v>
                </c:pt>
                <c:pt idx="155">
                  <c:v>44551</c:v>
                </c:pt>
                <c:pt idx="156">
                  <c:v>44558</c:v>
                </c:pt>
                <c:pt idx="157">
                  <c:v>44565</c:v>
                </c:pt>
                <c:pt idx="158">
                  <c:v>44572</c:v>
                </c:pt>
                <c:pt idx="159">
                  <c:v>44579</c:v>
                </c:pt>
                <c:pt idx="160">
                  <c:v>44586</c:v>
                </c:pt>
                <c:pt idx="161">
                  <c:v>44593</c:v>
                </c:pt>
                <c:pt idx="162">
                  <c:v>44600</c:v>
                </c:pt>
                <c:pt idx="163">
                  <c:v>44607</c:v>
                </c:pt>
                <c:pt idx="164">
                  <c:v>44614</c:v>
                </c:pt>
                <c:pt idx="165">
                  <c:v>44621</c:v>
                </c:pt>
                <c:pt idx="166">
                  <c:v>44628</c:v>
                </c:pt>
                <c:pt idx="167">
                  <c:v>44635</c:v>
                </c:pt>
                <c:pt idx="168">
                  <c:v>44642</c:v>
                </c:pt>
                <c:pt idx="169">
                  <c:v>44649</c:v>
                </c:pt>
                <c:pt idx="170">
                  <c:v>44656</c:v>
                </c:pt>
                <c:pt idx="171">
                  <c:v>44663</c:v>
                </c:pt>
                <c:pt idx="172">
                  <c:v>44670</c:v>
                </c:pt>
                <c:pt idx="173">
                  <c:v>44677</c:v>
                </c:pt>
                <c:pt idx="174">
                  <c:v>44684</c:v>
                </c:pt>
                <c:pt idx="175">
                  <c:v>44691</c:v>
                </c:pt>
                <c:pt idx="176">
                  <c:v>44698</c:v>
                </c:pt>
                <c:pt idx="177">
                  <c:v>44705</c:v>
                </c:pt>
                <c:pt idx="178">
                  <c:v>44712</c:v>
                </c:pt>
                <c:pt idx="179">
                  <c:v>44719</c:v>
                </c:pt>
                <c:pt idx="180">
                  <c:v>44726</c:v>
                </c:pt>
                <c:pt idx="181">
                  <c:v>44733</c:v>
                </c:pt>
                <c:pt idx="182">
                  <c:v>44740</c:v>
                </c:pt>
                <c:pt idx="183">
                  <c:v>44747</c:v>
                </c:pt>
                <c:pt idx="184">
                  <c:v>44754</c:v>
                </c:pt>
                <c:pt idx="185">
                  <c:v>44761</c:v>
                </c:pt>
                <c:pt idx="186">
                  <c:v>44768</c:v>
                </c:pt>
                <c:pt idx="187">
                  <c:v>44775</c:v>
                </c:pt>
                <c:pt idx="188">
                  <c:v>44782</c:v>
                </c:pt>
                <c:pt idx="189">
                  <c:v>44789</c:v>
                </c:pt>
                <c:pt idx="190">
                  <c:v>44796</c:v>
                </c:pt>
                <c:pt idx="191">
                  <c:v>44803</c:v>
                </c:pt>
                <c:pt idx="192">
                  <c:v>44810</c:v>
                </c:pt>
                <c:pt idx="193">
                  <c:v>44817</c:v>
                </c:pt>
                <c:pt idx="194">
                  <c:v>44824</c:v>
                </c:pt>
                <c:pt idx="195">
                  <c:v>44831</c:v>
                </c:pt>
                <c:pt idx="196">
                  <c:v>44838</c:v>
                </c:pt>
                <c:pt idx="197">
                  <c:v>44845</c:v>
                </c:pt>
                <c:pt idx="198">
                  <c:v>44852</c:v>
                </c:pt>
                <c:pt idx="199">
                  <c:v>44859</c:v>
                </c:pt>
                <c:pt idx="200">
                  <c:v>44866</c:v>
                </c:pt>
                <c:pt idx="201">
                  <c:v>44873</c:v>
                </c:pt>
                <c:pt idx="202">
                  <c:v>44880</c:v>
                </c:pt>
                <c:pt idx="203">
                  <c:v>44887</c:v>
                </c:pt>
                <c:pt idx="204">
                  <c:v>44894</c:v>
                </c:pt>
                <c:pt idx="205">
                  <c:v>44901</c:v>
                </c:pt>
                <c:pt idx="206">
                  <c:v>44908</c:v>
                </c:pt>
                <c:pt idx="207">
                  <c:v>44915</c:v>
                </c:pt>
                <c:pt idx="208">
                  <c:v>44922</c:v>
                </c:pt>
                <c:pt idx="209">
                  <c:v>44929</c:v>
                </c:pt>
                <c:pt idx="210">
                  <c:v>44936</c:v>
                </c:pt>
                <c:pt idx="211">
                  <c:v>44943</c:v>
                </c:pt>
                <c:pt idx="212">
                  <c:v>44950</c:v>
                </c:pt>
                <c:pt idx="213">
                  <c:v>44957</c:v>
                </c:pt>
                <c:pt idx="214">
                  <c:v>44964</c:v>
                </c:pt>
                <c:pt idx="215">
                  <c:v>44971</c:v>
                </c:pt>
                <c:pt idx="216">
                  <c:v>44978</c:v>
                </c:pt>
                <c:pt idx="217">
                  <c:v>44985</c:v>
                </c:pt>
                <c:pt idx="218">
                  <c:v>44992</c:v>
                </c:pt>
                <c:pt idx="219">
                  <c:v>44999</c:v>
                </c:pt>
                <c:pt idx="220">
                  <c:v>45006</c:v>
                </c:pt>
                <c:pt idx="221">
                  <c:v>45013</c:v>
                </c:pt>
                <c:pt idx="222">
                  <c:v>45020</c:v>
                </c:pt>
                <c:pt idx="223">
                  <c:v>45027</c:v>
                </c:pt>
                <c:pt idx="224">
                  <c:v>45034</c:v>
                </c:pt>
                <c:pt idx="225">
                  <c:v>45041</c:v>
                </c:pt>
                <c:pt idx="226">
                  <c:v>45048</c:v>
                </c:pt>
                <c:pt idx="227">
                  <c:v>45055</c:v>
                </c:pt>
                <c:pt idx="228">
                  <c:v>45062</c:v>
                </c:pt>
                <c:pt idx="229">
                  <c:v>45069</c:v>
                </c:pt>
                <c:pt idx="230">
                  <c:v>45076</c:v>
                </c:pt>
                <c:pt idx="231">
                  <c:v>45083</c:v>
                </c:pt>
                <c:pt idx="232">
                  <c:v>45090</c:v>
                </c:pt>
                <c:pt idx="233">
                  <c:v>45097</c:v>
                </c:pt>
                <c:pt idx="234">
                  <c:v>45104</c:v>
                </c:pt>
                <c:pt idx="235">
                  <c:v>45111</c:v>
                </c:pt>
                <c:pt idx="236">
                  <c:v>45118</c:v>
                </c:pt>
                <c:pt idx="237">
                  <c:v>45125</c:v>
                </c:pt>
                <c:pt idx="238">
                  <c:v>45132</c:v>
                </c:pt>
                <c:pt idx="239">
                  <c:v>45139</c:v>
                </c:pt>
                <c:pt idx="240">
                  <c:v>45146</c:v>
                </c:pt>
                <c:pt idx="241">
                  <c:v>45153</c:v>
                </c:pt>
                <c:pt idx="242">
                  <c:v>45160</c:v>
                </c:pt>
                <c:pt idx="243">
                  <c:v>45167</c:v>
                </c:pt>
                <c:pt idx="244">
                  <c:v>45174</c:v>
                </c:pt>
                <c:pt idx="245">
                  <c:v>45181</c:v>
                </c:pt>
                <c:pt idx="246">
                  <c:v>45188</c:v>
                </c:pt>
                <c:pt idx="247">
                  <c:v>45195</c:v>
                </c:pt>
                <c:pt idx="248">
                  <c:v>45202</c:v>
                </c:pt>
                <c:pt idx="249">
                  <c:v>45209</c:v>
                </c:pt>
                <c:pt idx="250">
                  <c:v>45216</c:v>
                </c:pt>
                <c:pt idx="251">
                  <c:v>45223</c:v>
                </c:pt>
                <c:pt idx="252">
                  <c:v>45230</c:v>
                </c:pt>
                <c:pt idx="253">
                  <c:v>45237</c:v>
                </c:pt>
                <c:pt idx="254">
                  <c:v>45244</c:v>
                </c:pt>
                <c:pt idx="255">
                  <c:v>45251</c:v>
                </c:pt>
                <c:pt idx="256">
                  <c:v>45258</c:v>
                </c:pt>
                <c:pt idx="257">
                  <c:v>45265</c:v>
                </c:pt>
                <c:pt idx="258">
                  <c:v>45272</c:v>
                </c:pt>
                <c:pt idx="259">
                  <c:v>45279</c:v>
                </c:pt>
                <c:pt idx="260">
                  <c:v>45286</c:v>
                </c:pt>
                <c:pt idx="261">
                  <c:v>45293</c:v>
                </c:pt>
                <c:pt idx="262">
                  <c:v>45300</c:v>
                </c:pt>
                <c:pt idx="263">
                  <c:v>45307</c:v>
                </c:pt>
                <c:pt idx="264">
                  <c:v>45314</c:v>
                </c:pt>
                <c:pt idx="265">
                  <c:v>45321</c:v>
                </c:pt>
                <c:pt idx="266">
                  <c:v>45328</c:v>
                </c:pt>
                <c:pt idx="267">
                  <c:v>45335</c:v>
                </c:pt>
                <c:pt idx="268">
                  <c:v>45342</c:v>
                </c:pt>
                <c:pt idx="269">
                  <c:v>45349</c:v>
                </c:pt>
                <c:pt idx="270">
                  <c:v>45356</c:v>
                </c:pt>
                <c:pt idx="271">
                  <c:v>45363</c:v>
                </c:pt>
                <c:pt idx="272">
                  <c:v>45370</c:v>
                </c:pt>
                <c:pt idx="273">
                  <c:v>45377</c:v>
                </c:pt>
                <c:pt idx="274">
                  <c:v>45384</c:v>
                </c:pt>
                <c:pt idx="275">
                  <c:v>45391</c:v>
                </c:pt>
                <c:pt idx="276">
                  <c:v>45398</c:v>
                </c:pt>
                <c:pt idx="277">
                  <c:v>45405</c:v>
                </c:pt>
                <c:pt idx="278">
                  <c:v>45412</c:v>
                </c:pt>
                <c:pt idx="279">
                  <c:v>45419</c:v>
                </c:pt>
                <c:pt idx="280">
                  <c:v>45426</c:v>
                </c:pt>
                <c:pt idx="281">
                  <c:v>45433</c:v>
                </c:pt>
                <c:pt idx="282">
                  <c:v>45440</c:v>
                </c:pt>
                <c:pt idx="283">
                  <c:v>45447</c:v>
                </c:pt>
                <c:pt idx="284">
                  <c:v>45454</c:v>
                </c:pt>
                <c:pt idx="285">
                  <c:v>45461</c:v>
                </c:pt>
                <c:pt idx="286">
                  <c:v>45468</c:v>
                </c:pt>
                <c:pt idx="287">
                  <c:v>45475</c:v>
                </c:pt>
                <c:pt idx="288">
                  <c:v>45482</c:v>
                </c:pt>
                <c:pt idx="289">
                  <c:v>45489</c:v>
                </c:pt>
                <c:pt idx="290">
                  <c:v>45496</c:v>
                </c:pt>
                <c:pt idx="291">
                  <c:v>45503</c:v>
                </c:pt>
                <c:pt idx="292">
                  <c:v>45510</c:v>
                </c:pt>
                <c:pt idx="293">
                  <c:v>45517</c:v>
                </c:pt>
                <c:pt idx="294">
                  <c:v>45524</c:v>
                </c:pt>
                <c:pt idx="295">
                  <c:v>45531</c:v>
                </c:pt>
                <c:pt idx="296">
                  <c:v>45538</c:v>
                </c:pt>
                <c:pt idx="297">
                  <c:v>45545</c:v>
                </c:pt>
                <c:pt idx="298">
                  <c:v>45552</c:v>
                </c:pt>
                <c:pt idx="299">
                  <c:v>45559</c:v>
                </c:pt>
                <c:pt idx="300">
                  <c:v>45566</c:v>
                </c:pt>
                <c:pt idx="301">
                  <c:v>45573</c:v>
                </c:pt>
                <c:pt idx="302">
                  <c:v>45580</c:v>
                </c:pt>
                <c:pt idx="303">
                  <c:v>45587</c:v>
                </c:pt>
                <c:pt idx="304">
                  <c:v>45594</c:v>
                </c:pt>
                <c:pt idx="305">
                  <c:v>45601</c:v>
                </c:pt>
                <c:pt idx="306">
                  <c:v>45608</c:v>
                </c:pt>
                <c:pt idx="307">
                  <c:v>45615</c:v>
                </c:pt>
                <c:pt idx="308">
                  <c:v>45622</c:v>
                </c:pt>
              </c:numCache>
            </c:numRef>
          </c:cat>
          <c:val>
            <c:numRef>
              <c:f>'T5-8'!$D$576:$D$884</c:f>
              <c:numCache>
                <c:formatCode>0.0</c:formatCode>
                <c:ptCount val="309"/>
                <c:pt idx="0">
                  <c:v>2.0333680917622443</c:v>
                </c:pt>
                <c:pt idx="1">
                  <c:v>2.0333680917622443</c:v>
                </c:pt>
                <c:pt idx="2">
                  <c:v>2.0333680917622443</c:v>
                </c:pt>
                <c:pt idx="3">
                  <c:v>2.0333680917622443</c:v>
                </c:pt>
                <c:pt idx="4">
                  <c:v>2.0333680917622443</c:v>
                </c:pt>
                <c:pt idx="5" formatCode="General">
                  <c:v>2.4</c:v>
                </c:pt>
                <c:pt idx="6" formatCode="General">
                  <c:v>2.4</c:v>
                </c:pt>
                <c:pt idx="7" formatCode="General">
                  <c:v>2.4</c:v>
                </c:pt>
                <c:pt idx="8" formatCode="General">
                  <c:v>2.4</c:v>
                </c:pt>
                <c:pt idx="9" formatCode="General">
                  <c:v>2.8</c:v>
                </c:pt>
                <c:pt idx="10" formatCode="General">
                  <c:v>2.8</c:v>
                </c:pt>
                <c:pt idx="11" formatCode="General">
                  <c:v>2.8</c:v>
                </c:pt>
                <c:pt idx="12" formatCode="General">
                  <c:v>2.8</c:v>
                </c:pt>
                <c:pt idx="13" formatCode="General">
                  <c:v>3</c:v>
                </c:pt>
                <c:pt idx="14" formatCode="General">
                  <c:v>3</c:v>
                </c:pt>
                <c:pt idx="15" formatCode="General">
                  <c:v>3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2.2000000000000002</c:v>
                </c:pt>
                <c:pt idx="19" formatCode="General">
                  <c:v>2.2000000000000002</c:v>
                </c:pt>
                <c:pt idx="20" formatCode="General">
                  <c:v>2.2000000000000002</c:v>
                </c:pt>
                <c:pt idx="21" formatCode="General">
                  <c:v>2.2000000000000002</c:v>
                </c:pt>
                <c:pt idx="22">
                  <c:v>1.535312180143289</c:v>
                </c:pt>
                <c:pt idx="23">
                  <c:v>1.535312180143289</c:v>
                </c:pt>
                <c:pt idx="24">
                  <c:v>1.535312180143289</c:v>
                </c:pt>
                <c:pt idx="25">
                  <c:v>1.535312180143289</c:v>
                </c:pt>
                <c:pt idx="26">
                  <c:v>1.5913757700205311</c:v>
                </c:pt>
                <c:pt idx="27">
                  <c:v>1.5913757700205311</c:v>
                </c:pt>
                <c:pt idx="28">
                  <c:v>1.5913757700205311</c:v>
                </c:pt>
                <c:pt idx="29">
                  <c:v>1.5913757700205311</c:v>
                </c:pt>
                <c:pt idx="30">
                  <c:v>1.5913757700205311</c:v>
                </c:pt>
                <c:pt idx="31">
                  <c:v>1.3</c:v>
                </c:pt>
                <c:pt idx="32">
                  <c:v>1.3</c:v>
                </c:pt>
                <c:pt idx="33">
                  <c:v>1.3</c:v>
                </c:pt>
                <c:pt idx="34">
                  <c:v>1.3</c:v>
                </c:pt>
                <c:pt idx="35">
                  <c:v>1.1293634496919891</c:v>
                </c:pt>
                <c:pt idx="36">
                  <c:v>1.1293634496919891</c:v>
                </c:pt>
                <c:pt idx="37">
                  <c:v>1.1293634496919891</c:v>
                </c:pt>
                <c:pt idx="38">
                  <c:v>1.1293634496919891</c:v>
                </c:pt>
                <c:pt idx="39">
                  <c:v>0.97236438075742893</c:v>
                </c:pt>
                <c:pt idx="40">
                  <c:v>0.97236438075742893</c:v>
                </c:pt>
                <c:pt idx="41">
                  <c:v>0.97236438075742893</c:v>
                </c:pt>
                <c:pt idx="42">
                  <c:v>0.97236438075742893</c:v>
                </c:pt>
                <c:pt idx="43">
                  <c:v>0.97236438075742893</c:v>
                </c:pt>
                <c:pt idx="44">
                  <c:v>1.4373716632443356</c:v>
                </c:pt>
                <c:pt idx="45">
                  <c:v>1.4373716632443356</c:v>
                </c:pt>
                <c:pt idx="46">
                  <c:v>1.4373716632443356</c:v>
                </c:pt>
                <c:pt idx="47">
                  <c:v>1.4373716632443356</c:v>
                </c:pt>
                <c:pt idx="48">
                  <c:v>1.8461538461538529</c:v>
                </c:pt>
                <c:pt idx="49">
                  <c:v>1.8461538461538529</c:v>
                </c:pt>
                <c:pt idx="50">
                  <c:v>1.8461538461538529</c:v>
                </c:pt>
                <c:pt idx="51">
                  <c:v>1.8461538461538529</c:v>
                </c:pt>
                <c:pt idx="52">
                  <c:v>1.8461538461538529</c:v>
                </c:pt>
                <c:pt idx="53">
                  <c:v>2.0439448134900395</c:v>
                </c:pt>
                <c:pt idx="54">
                  <c:v>2.0439448134900395</c:v>
                </c:pt>
                <c:pt idx="55">
                  <c:v>2.0439448134900395</c:v>
                </c:pt>
                <c:pt idx="56">
                  <c:v>2.0439448134900395</c:v>
                </c:pt>
                <c:pt idx="57">
                  <c:v>1.9279553526128979</c:v>
                </c:pt>
                <c:pt idx="58">
                  <c:v>1.9279553526128979</c:v>
                </c:pt>
                <c:pt idx="59">
                  <c:v>1.9279553526128979</c:v>
                </c:pt>
                <c:pt idx="60">
                  <c:v>1.9279553526128979</c:v>
                </c:pt>
                <c:pt idx="61">
                  <c:v>1.3636363636363669</c:v>
                </c:pt>
                <c:pt idx="62">
                  <c:v>1.3636363636363669</c:v>
                </c:pt>
                <c:pt idx="63">
                  <c:v>1.3636363636363669</c:v>
                </c:pt>
                <c:pt idx="64">
                  <c:v>1.3636363636363669</c:v>
                </c:pt>
                <c:pt idx="65">
                  <c:v>1.3636363636363669</c:v>
                </c:pt>
                <c:pt idx="66" formatCode="General">
                  <c:v>0.7</c:v>
                </c:pt>
                <c:pt idx="67" formatCode="General">
                  <c:v>0.7</c:v>
                </c:pt>
                <c:pt idx="68" formatCode="General">
                  <c:v>0.7</c:v>
                </c:pt>
                <c:pt idx="69" formatCode="General">
                  <c:v>0.7</c:v>
                </c:pt>
                <c:pt idx="70">
                  <c:v>0.70387129210658372</c:v>
                </c:pt>
                <c:pt idx="71">
                  <c:v>0.70387129210658372</c:v>
                </c:pt>
                <c:pt idx="72">
                  <c:v>0.70387129210658372</c:v>
                </c:pt>
                <c:pt idx="73">
                  <c:v>0.70387129210658372</c:v>
                </c:pt>
                <c:pt idx="74">
                  <c:v>1.5625</c:v>
                </c:pt>
                <c:pt idx="75">
                  <c:v>1.5625</c:v>
                </c:pt>
                <c:pt idx="76">
                  <c:v>1.5625</c:v>
                </c:pt>
                <c:pt idx="77">
                  <c:v>1.5625</c:v>
                </c:pt>
                <c:pt idx="78">
                  <c:v>1.5625</c:v>
                </c:pt>
                <c:pt idx="79">
                  <c:v>2.0212228398180931</c:v>
                </c:pt>
                <c:pt idx="80">
                  <c:v>2.0212228398180931</c:v>
                </c:pt>
                <c:pt idx="81">
                  <c:v>2.0212228398180931</c:v>
                </c:pt>
                <c:pt idx="82">
                  <c:v>2.0212228398180931</c:v>
                </c:pt>
                <c:pt idx="83">
                  <c:v>1.9201616978271829</c:v>
                </c:pt>
                <c:pt idx="84">
                  <c:v>1.9201616978271829</c:v>
                </c:pt>
                <c:pt idx="85">
                  <c:v>1.9201616978271829</c:v>
                </c:pt>
                <c:pt idx="86">
                  <c:v>1.9201616978271829</c:v>
                </c:pt>
                <c:pt idx="87">
                  <c:v>1.8781725888324718</c:v>
                </c:pt>
                <c:pt idx="88">
                  <c:v>1.8781725888324718</c:v>
                </c:pt>
                <c:pt idx="89">
                  <c:v>1.8781725888324718</c:v>
                </c:pt>
                <c:pt idx="90">
                  <c:v>1.8781725888324718</c:v>
                </c:pt>
                <c:pt idx="91">
                  <c:v>1.8781725888324718</c:v>
                </c:pt>
                <c:pt idx="92">
                  <c:v>1.8246325392802909</c:v>
                </c:pt>
                <c:pt idx="93">
                  <c:v>1.8246325392802909</c:v>
                </c:pt>
                <c:pt idx="94">
                  <c:v>1.8246325392802909</c:v>
                </c:pt>
                <c:pt idx="95">
                  <c:v>1.8246325392802909</c:v>
                </c:pt>
                <c:pt idx="96">
                  <c:v>1.7206477732793601</c:v>
                </c:pt>
                <c:pt idx="97">
                  <c:v>1.7206477732793601</c:v>
                </c:pt>
                <c:pt idx="98">
                  <c:v>1.7206477732793601</c:v>
                </c:pt>
                <c:pt idx="99">
                  <c:v>1.7206477732793601</c:v>
                </c:pt>
                <c:pt idx="100">
                  <c:v>1.2588116817723982</c:v>
                </c:pt>
                <c:pt idx="101">
                  <c:v>1.2588116817723982</c:v>
                </c:pt>
                <c:pt idx="102">
                  <c:v>1.2588116817723982</c:v>
                </c:pt>
                <c:pt idx="103">
                  <c:v>1.2588116817723982</c:v>
                </c:pt>
                <c:pt idx="104">
                  <c:v>1.2588116817723982</c:v>
                </c:pt>
                <c:pt idx="105">
                  <c:v>1.1517275913870861</c:v>
                </c:pt>
                <c:pt idx="106">
                  <c:v>1.1517275913870861</c:v>
                </c:pt>
                <c:pt idx="107">
                  <c:v>1.1517275913870861</c:v>
                </c:pt>
                <c:pt idx="108">
                  <c:v>1.1517275913870861</c:v>
                </c:pt>
                <c:pt idx="109">
                  <c:v>1.1946241911398703</c:v>
                </c:pt>
                <c:pt idx="110">
                  <c:v>1.1946241911398703</c:v>
                </c:pt>
                <c:pt idx="111">
                  <c:v>1.1946241911398703</c:v>
                </c:pt>
                <c:pt idx="112">
                  <c:v>1.1946241911398703</c:v>
                </c:pt>
                <c:pt idx="113">
                  <c:v>1.7937219730941756</c:v>
                </c:pt>
                <c:pt idx="114">
                  <c:v>1.7937219730941756</c:v>
                </c:pt>
                <c:pt idx="115">
                  <c:v>1.7937219730941756</c:v>
                </c:pt>
                <c:pt idx="116">
                  <c:v>1.7937219730941756</c:v>
                </c:pt>
                <c:pt idx="117">
                  <c:v>1.7937219730941756</c:v>
                </c:pt>
                <c:pt idx="118">
                  <c:v>2.7888446215139417</c:v>
                </c:pt>
                <c:pt idx="119">
                  <c:v>2.7888446215139417</c:v>
                </c:pt>
                <c:pt idx="120">
                  <c:v>2.7888446215139417</c:v>
                </c:pt>
                <c:pt idx="121">
                  <c:v>2.7888446215139417</c:v>
                </c:pt>
                <c:pt idx="122">
                  <c:v>3.5946080878682007</c:v>
                </c:pt>
                <c:pt idx="123">
                  <c:v>3.5946080878682007</c:v>
                </c:pt>
                <c:pt idx="124">
                  <c:v>3.5946080878682007</c:v>
                </c:pt>
                <c:pt idx="125">
                  <c:v>3.5946080878682007</c:v>
                </c:pt>
                <c:pt idx="126">
                  <c:v>3.2754342431761785</c:v>
                </c:pt>
                <c:pt idx="127">
                  <c:v>3.2754342431761785</c:v>
                </c:pt>
                <c:pt idx="128">
                  <c:v>3.2754342431761785</c:v>
                </c:pt>
                <c:pt idx="129">
                  <c:v>3.2754342431761785</c:v>
                </c:pt>
                <c:pt idx="130">
                  <c:v>3.2754342431761785</c:v>
                </c:pt>
                <c:pt idx="131">
                  <c:v>3.3184744923229204</c:v>
                </c:pt>
                <c:pt idx="132">
                  <c:v>3.3184744923229204</c:v>
                </c:pt>
                <c:pt idx="133">
                  <c:v>3.3184744923229204</c:v>
                </c:pt>
                <c:pt idx="134">
                  <c:v>3.3184744923229204</c:v>
                </c:pt>
                <c:pt idx="135">
                  <c:v>4.3133366385721406</c:v>
                </c:pt>
                <c:pt idx="136">
                  <c:v>4.3133366385721406</c:v>
                </c:pt>
                <c:pt idx="137">
                  <c:v>4.3133366385721406</c:v>
                </c:pt>
                <c:pt idx="138">
                  <c:v>4.3133366385721406</c:v>
                </c:pt>
                <c:pt idx="139">
                  <c:v>4.3133366385721406</c:v>
                </c:pt>
                <c:pt idx="140" formatCode="General">
                  <c:v>5.7</c:v>
                </c:pt>
                <c:pt idx="141" formatCode="General">
                  <c:v>5.7</c:v>
                </c:pt>
                <c:pt idx="142" formatCode="General">
                  <c:v>5.7</c:v>
                </c:pt>
                <c:pt idx="143" formatCode="General">
                  <c:v>5.7</c:v>
                </c:pt>
                <c:pt idx="144" formatCode="General">
                  <c:v>6.6</c:v>
                </c:pt>
                <c:pt idx="145" formatCode="General">
                  <c:v>6.6</c:v>
                </c:pt>
                <c:pt idx="146" formatCode="General">
                  <c:v>6.6</c:v>
                </c:pt>
                <c:pt idx="147" formatCode="General">
                  <c:v>6.6</c:v>
                </c:pt>
                <c:pt idx="148" formatCode="General">
                  <c:v>7.5</c:v>
                </c:pt>
                <c:pt idx="149" formatCode="General">
                  <c:v>7.5</c:v>
                </c:pt>
                <c:pt idx="150" formatCode="General">
                  <c:v>7.5</c:v>
                </c:pt>
                <c:pt idx="151" formatCode="General">
                  <c:v>7.5</c:v>
                </c:pt>
                <c:pt idx="152" formatCode="General">
                  <c:v>7.5</c:v>
                </c:pt>
                <c:pt idx="153" formatCode="General">
                  <c:v>7.9</c:v>
                </c:pt>
                <c:pt idx="154" formatCode="General">
                  <c:v>7.9</c:v>
                </c:pt>
                <c:pt idx="155" formatCode="General">
                  <c:v>7.9</c:v>
                </c:pt>
                <c:pt idx="156" formatCode="General">
                  <c:v>7.9</c:v>
                </c:pt>
                <c:pt idx="157" formatCode="General">
                  <c:v>8.3000000000000007</c:v>
                </c:pt>
                <c:pt idx="158" formatCode="General">
                  <c:v>8.3000000000000007</c:v>
                </c:pt>
                <c:pt idx="159" formatCode="General">
                  <c:v>8.3000000000000007</c:v>
                </c:pt>
                <c:pt idx="160" formatCode="General">
                  <c:v>8.3000000000000007</c:v>
                </c:pt>
                <c:pt idx="161" formatCode="General">
                  <c:v>8.8000000000000007</c:v>
                </c:pt>
                <c:pt idx="162" formatCode="General">
                  <c:v>8.8000000000000007</c:v>
                </c:pt>
                <c:pt idx="163" formatCode="General">
                  <c:v>8.8000000000000007</c:v>
                </c:pt>
                <c:pt idx="164" formatCode="General">
                  <c:v>8.8000000000000007</c:v>
                </c:pt>
                <c:pt idx="165">
                  <c:v>9.104258443465497</c:v>
                </c:pt>
                <c:pt idx="166">
                  <c:v>9.104258443465497</c:v>
                </c:pt>
                <c:pt idx="167">
                  <c:v>9.104258443465497</c:v>
                </c:pt>
                <c:pt idx="168">
                  <c:v>9.104258443465497</c:v>
                </c:pt>
                <c:pt idx="169">
                  <c:v>9.104258443465497</c:v>
                </c:pt>
                <c:pt idx="170">
                  <c:v>9.6414728682170612</c:v>
                </c:pt>
                <c:pt idx="171">
                  <c:v>9.6414728682170612</c:v>
                </c:pt>
                <c:pt idx="172">
                  <c:v>9.6414728682170612</c:v>
                </c:pt>
                <c:pt idx="173">
                  <c:v>9.6414728682170612</c:v>
                </c:pt>
                <c:pt idx="174">
                  <c:v>10.40963855421686</c:v>
                </c:pt>
                <c:pt idx="175">
                  <c:v>10.40963855421686</c:v>
                </c:pt>
                <c:pt idx="176">
                  <c:v>10.40963855421686</c:v>
                </c:pt>
                <c:pt idx="177">
                  <c:v>10.40963855421686</c:v>
                </c:pt>
                <c:pt idx="178">
                  <c:v>10.40963855421686</c:v>
                </c:pt>
                <c:pt idx="179">
                  <c:v>11.869293608841902</c:v>
                </c:pt>
                <c:pt idx="180">
                  <c:v>11.869293608841902</c:v>
                </c:pt>
                <c:pt idx="181">
                  <c:v>11.869293608841902</c:v>
                </c:pt>
                <c:pt idx="182">
                  <c:v>11.869293608841902</c:v>
                </c:pt>
                <c:pt idx="183">
                  <c:v>12.751677852348987</c:v>
                </c:pt>
                <c:pt idx="184">
                  <c:v>12.751677852348987</c:v>
                </c:pt>
                <c:pt idx="185">
                  <c:v>12.751677852348987</c:v>
                </c:pt>
                <c:pt idx="186">
                  <c:v>12.751677852348987</c:v>
                </c:pt>
                <c:pt idx="187">
                  <c:v>13.165399239543717</c:v>
                </c:pt>
                <c:pt idx="188">
                  <c:v>13.165399239543717</c:v>
                </c:pt>
                <c:pt idx="189">
                  <c:v>13.165399239543717</c:v>
                </c:pt>
                <c:pt idx="190">
                  <c:v>13.165399239543717</c:v>
                </c:pt>
                <c:pt idx="191">
                  <c:v>13.165399239543717</c:v>
                </c:pt>
                <c:pt idx="192">
                  <c:v>13.955681282413956</c:v>
                </c:pt>
                <c:pt idx="193">
                  <c:v>13.955681282413956</c:v>
                </c:pt>
                <c:pt idx="194">
                  <c:v>13.955681282413956</c:v>
                </c:pt>
                <c:pt idx="195">
                  <c:v>13.955681282413956</c:v>
                </c:pt>
                <c:pt idx="196">
                  <c:v>14.992993928070986</c:v>
                </c:pt>
                <c:pt idx="197">
                  <c:v>14.992993928070986</c:v>
                </c:pt>
                <c:pt idx="198">
                  <c:v>14.992993928070986</c:v>
                </c:pt>
                <c:pt idx="199">
                  <c:v>14.992993928070986</c:v>
                </c:pt>
                <c:pt idx="200">
                  <c:v>15.092592592592592</c:v>
                </c:pt>
                <c:pt idx="201">
                  <c:v>15.092592592592592</c:v>
                </c:pt>
                <c:pt idx="202">
                  <c:v>15.092592592592592</c:v>
                </c:pt>
                <c:pt idx="203">
                  <c:v>15.092592592592592</c:v>
                </c:pt>
                <c:pt idx="204">
                  <c:v>15.092592592592592</c:v>
                </c:pt>
                <c:pt idx="205">
                  <c:v>15.122176118026731</c:v>
                </c:pt>
                <c:pt idx="206">
                  <c:v>15.122176118026731</c:v>
                </c:pt>
                <c:pt idx="207">
                  <c:v>15.122176118026731</c:v>
                </c:pt>
                <c:pt idx="208">
                  <c:v>15.122176118026731</c:v>
                </c:pt>
                <c:pt idx="209">
                  <c:v>15.775034293552803</c:v>
                </c:pt>
                <c:pt idx="210">
                  <c:v>15.775034293552803</c:v>
                </c:pt>
                <c:pt idx="211">
                  <c:v>15.775034293552803</c:v>
                </c:pt>
                <c:pt idx="212">
                  <c:v>15.775034293552803</c:v>
                </c:pt>
                <c:pt idx="213">
                  <c:v>15.775034293552803</c:v>
                </c:pt>
                <c:pt idx="214">
                  <c:v>16.101311623699676</c:v>
                </c:pt>
                <c:pt idx="215">
                  <c:v>16.101311623699676</c:v>
                </c:pt>
                <c:pt idx="216">
                  <c:v>16.101311623699676</c:v>
                </c:pt>
                <c:pt idx="217">
                  <c:v>16.101311623699676</c:v>
                </c:pt>
                <c:pt idx="218">
                  <c:v>16.150740242261087</c:v>
                </c:pt>
                <c:pt idx="219">
                  <c:v>16.150740242261087</c:v>
                </c:pt>
                <c:pt idx="220">
                  <c:v>16.150740242261087</c:v>
                </c:pt>
                <c:pt idx="221">
                  <c:v>16.150740242261087</c:v>
                </c:pt>
                <c:pt idx="222">
                  <c:v>15.156871409633244</c:v>
                </c:pt>
                <c:pt idx="223">
                  <c:v>15.156871409633244</c:v>
                </c:pt>
                <c:pt idx="224">
                  <c:v>15.156871409633244</c:v>
                </c:pt>
                <c:pt idx="225">
                  <c:v>15.156871409633244</c:v>
                </c:pt>
                <c:pt idx="226" formatCode="General">
                  <c:v>14.8</c:v>
                </c:pt>
                <c:pt idx="227" formatCode="General">
                  <c:v>14.8</c:v>
                </c:pt>
                <c:pt idx="228" formatCode="General">
                  <c:v>14.8</c:v>
                </c:pt>
                <c:pt idx="229" formatCode="General">
                  <c:v>14.8</c:v>
                </c:pt>
                <c:pt idx="230" formatCode="General">
                  <c:v>14.8</c:v>
                </c:pt>
                <c:pt idx="231">
                  <c:v>13.745704467353947</c:v>
                </c:pt>
                <c:pt idx="232">
                  <c:v>13.745704467353947</c:v>
                </c:pt>
                <c:pt idx="233">
                  <c:v>13.745704467353947</c:v>
                </c:pt>
                <c:pt idx="234">
                  <c:v>13.745704467353947</c:v>
                </c:pt>
                <c:pt idx="235">
                  <c:v>12.542517006802711</c:v>
                </c:pt>
                <c:pt idx="236">
                  <c:v>12.542517006802711</c:v>
                </c:pt>
                <c:pt idx="237">
                  <c:v>12.542517006802711</c:v>
                </c:pt>
                <c:pt idx="238">
                  <c:v>12.542517006802711</c:v>
                </c:pt>
                <c:pt idx="239">
                  <c:v>11.549769004619925</c:v>
                </c:pt>
                <c:pt idx="240">
                  <c:v>11.549769004619925</c:v>
                </c:pt>
                <c:pt idx="241">
                  <c:v>11.549769004619925</c:v>
                </c:pt>
                <c:pt idx="242">
                  <c:v>11.549769004619925</c:v>
                </c:pt>
                <c:pt idx="243">
                  <c:v>11.549769004619925</c:v>
                </c:pt>
                <c:pt idx="244" formatCode="General">
                  <c:v>10.199999999999999</c:v>
                </c:pt>
                <c:pt idx="245" formatCode="General">
                  <c:v>10.199999999999999</c:v>
                </c:pt>
                <c:pt idx="246" formatCode="General">
                  <c:v>10.199999999999999</c:v>
                </c:pt>
                <c:pt idx="247" formatCode="General">
                  <c:v>10.199999999999999</c:v>
                </c:pt>
                <c:pt idx="248" formatCode="General">
                  <c:v>8.5</c:v>
                </c:pt>
                <c:pt idx="249" formatCode="General">
                  <c:v>8.5</c:v>
                </c:pt>
                <c:pt idx="250" formatCode="General">
                  <c:v>8.5</c:v>
                </c:pt>
                <c:pt idx="251" formatCode="General">
                  <c:v>8.5</c:v>
                </c:pt>
                <c:pt idx="252" formatCode="General">
                  <c:v>8.5</c:v>
                </c:pt>
                <c:pt idx="253" formatCode="0.00">
                  <c:v>8</c:v>
                </c:pt>
                <c:pt idx="254" formatCode="0.00">
                  <c:v>8</c:v>
                </c:pt>
                <c:pt idx="255" formatCode="0.00">
                  <c:v>8</c:v>
                </c:pt>
                <c:pt idx="256" formatCode="0.00">
                  <c:v>8</c:v>
                </c:pt>
                <c:pt idx="257">
                  <c:v>7.6491790148177863</c:v>
                </c:pt>
                <c:pt idx="258">
                  <c:v>7.6491790148177863</c:v>
                </c:pt>
                <c:pt idx="259">
                  <c:v>7.6491790148177863</c:v>
                </c:pt>
                <c:pt idx="260">
                  <c:v>7.6491790148177863</c:v>
                </c:pt>
                <c:pt idx="261">
                  <c:v>6.4770932069510456</c:v>
                </c:pt>
                <c:pt idx="262">
                  <c:v>6.4770932069510456</c:v>
                </c:pt>
                <c:pt idx="263">
                  <c:v>6.4770932069510456</c:v>
                </c:pt>
                <c:pt idx="264">
                  <c:v>6.4770932069510456</c:v>
                </c:pt>
                <c:pt idx="265">
                  <c:v>6.4770932069510456</c:v>
                </c:pt>
                <c:pt idx="266" formatCode="General">
                  <c:v>5.6</c:v>
                </c:pt>
                <c:pt idx="267" formatCode="General">
                  <c:v>5.6</c:v>
                </c:pt>
                <c:pt idx="268" formatCode="General">
                  <c:v>5.6</c:v>
                </c:pt>
                <c:pt idx="269" formatCode="General">
                  <c:v>5.6</c:v>
                </c:pt>
                <c:pt idx="270">
                  <c:v>4.9826187717265435</c:v>
                </c:pt>
                <c:pt idx="271">
                  <c:v>4.9826187717265435</c:v>
                </c:pt>
                <c:pt idx="272">
                  <c:v>4.9826187717265435</c:v>
                </c:pt>
                <c:pt idx="273">
                  <c:v>4.9826187717265435</c:v>
                </c:pt>
                <c:pt idx="274">
                  <c:v>4.9884881043745111</c:v>
                </c:pt>
                <c:pt idx="275">
                  <c:v>4.9884881043745111</c:v>
                </c:pt>
                <c:pt idx="276">
                  <c:v>4.9884881043745111</c:v>
                </c:pt>
                <c:pt idx="277">
                  <c:v>4.9884881043745111</c:v>
                </c:pt>
                <c:pt idx="278">
                  <c:v>4.9884881043745111</c:v>
                </c:pt>
                <c:pt idx="279">
                  <c:v>4.4883986306580415</c:v>
                </c:pt>
                <c:pt idx="280">
                  <c:v>4.4883986306580415</c:v>
                </c:pt>
                <c:pt idx="281">
                  <c:v>4.4883986306580415</c:v>
                </c:pt>
                <c:pt idx="282">
                  <c:v>4.4883986306580415</c:v>
                </c:pt>
                <c:pt idx="283" formatCode="General">
                  <c:v>3.8</c:v>
                </c:pt>
                <c:pt idx="284" formatCode="General">
                  <c:v>3.8</c:v>
                </c:pt>
                <c:pt idx="285" formatCode="General">
                  <c:v>3.8</c:v>
                </c:pt>
                <c:pt idx="286" formatCode="General">
                  <c:v>3.8</c:v>
                </c:pt>
                <c:pt idx="287" formatCode="General">
                  <c:v>4.3</c:v>
                </c:pt>
                <c:pt idx="288" formatCode="General">
                  <c:v>4.3</c:v>
                </c:pt>
                <c:pt idx="289" formatCode="General">
                  <c:v>4.3</c:v>
                </c:pt>
                <c:pt idx="290" formatCode="General">
                  <c:v>4.3</c:v>
                </c:pt>
                <c:pt idx="291" formatCode="General">
                  <c:v>4.3</c:v>
                </c:pt>
                <c:pt idx="292" formatCode="General">
                  <c:v>4.3</c:v>
                </c:pt>
                <c:pt idx="293" formatCode="General">
                  <c:v>4.3</c:v>
                </c:pt>
                <c:pt idx="294" formatCode="General">
                  <c:v>4.3</c:v>
                </c:pt>
                <c:pt idx="295" formatCode="General">
                  <c:v>4.3</c:v>
                </c:pt>
                <c:pt idx="296" formatCode="General">
                  <c:v>4.2</c:v>
                </c:pt>
                <c:pt idx="297" formatCode="General">
                  <c:v>4.2</c:v>
                </c:pt>
                <c:pt idx="298" formatCode="General">
                  <c:v>4.2</c:v>
                </c:pt>
                <c:pt idx="299" formatCode="General">
                  <c:v>4.2</c:v>
                </c:pt>
                <c:pt idx="300">
                  <c:v>4.4926993635342471</c:v>
                </c:pt>
                <c:pt idx="301">
                  <c:v>4.4926993635342471</c:v>
                </c:pt>
                <c:pt idx="302">
                  <c:v>4.4926993635342471</c:v>
                </c:pt>
                <c:pt idx="303">
                  <c:v>4.4926993635342471</c:v>
                </c:pt>
                <c:pt idx="304">
                  <c:v>4.4926993635342471</c:v>
                </c:pt>
                <c:pt idx="305">
                  <c:v>4.2846497764530644</c:v>
                </c:pt>
                <c:pt idx="306">
                  <c:v>4.2846497764530644</c:v>
                </c:pt>
                <c:pt idx="307">
                  <c:v>4.2846497764530644</c:v>
                </c:pt>
                <c:pt idx="308">
                  <c:v>4.2846497764530644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665392"/>
        <c:axId val="266657232"/>
      </c:lineChart>
      <c:lineChart>
        <c:grouping val="standard"/>
        <c:varyColors val="0"/>
        <c:ser>
          <c:idx val="0"/>
          <c:order val="0"/>
          <c:tx>
            <c:strRef>
              <c:f>'T5-8'!$C$1</c:f>
              <c:strCache>
                <c:ptCount val="1"/>
                <c:pt idx="0">
                  <c:v>policy rate</c:v>
                </c:pt>
              </c:strCache>
            </c:strRef>
          </c:tx>
          <c:marker>
            <c:symbol val="none"/>
          </c:marker>
          <c:cat>
            <c:numRef>
              <c:f>'T5-8'!$B$576:$B$886</c:f>
              <c:numCache>
                <c:formatCode>[$-409]d\-mmm\-yyyy;@</c:formatCode>
                <c:ptCount val="311"/>
                <c:pt idx="0">
                  <c:v>43466</c:v>
                </c:pt>
                <c:pt idx="1">
                  <c:v>43473</c:v>
                </c:pt>
                <c:pt idx="2">
                  <c:v>43480</c:v>
                </c:pt>
                <c:pt idx="3">
                  <c:v>43487</c:v>
                </c:pt>
                <c:pt idx="4">
                  <c:v>43494</c:v>
                </c:pt>
                <c:pt idx="5">
                  <c:v>43501</c:v>
                </c:pt>
                <c:pt idx="6">
                  <c:v>43508</c:v>
                </c:pt>
                <c:pt idx="7">
                  <c:v>43515</c:v>
                </c:pt>
                <c:pt idx="8">
                  <c:v>43522</c:v>
                </c:pt>
                <c:pt idx="9">
                  <c:v>43529</c:v>
                </c:pt>
                <c:pt idx="10">
                  <c:v>43536</c:v>
                </c:pt>
                <c:pt idx="11">
                  <c:v>43543</c:v>
                </c:pt>
                <c:pt idx="12">
                  <c:v>43550</c:v>
                </c:pt>
                <c:pt idx="13">
                  <c:v>43557</c:v>
                </c:pt>
                <c:pt idx="14">
                  <c:v>43564</c:v>
                </c:pt>
                <c:pt idx="15">
                  <c:v>43571</c:v>
                </c:pt>
                <c:pt idx="16">
                  <c:v>43578</c:v>
                </c:pt>
                <c:pt idx="17">
                  <c:v>43585</c:v>
                </c:pt>
                <c:pt idx="18">
                  <c:v>43592</c:v>
                </c:pt>
                <c:pt idx="19">
                  <c:v>43599</c:v>
                </c:pt>
                <c:pt idx="20">
                  <c:v>43606</c:v>
                </c:pt>
                <c:pt idx="21">
                  <c:v>43613</c:v>
                </c:pt>
                <c:pt idx="22">
                  <c:v>43620</c:v>
                </c:pt>
                <c:pt idx="23">
                  <c:v>43627</c:v>
                </c:pt>
                <c:pt idx="24">
                  <c:v>43634</c:v>
                </c:pt>
                <c:pt idx="25">
                  <c:v>43641</c:v>
                </c:pt>
                <c:pt idx="26">
                  <c:v>43648</c:v>
                </c:pt>
                <c:pt idx="27">
                  <c:v>43655</c:v>
                </c:pt>
                <c:pt idx="28">
                  <c:v>43662</c:v>
                </c:pt>
                <c:pt idx="29">
                  <c:v>43669</c:v>
                </c:pt>
                <c:pt idx="30">
                  <c:v>43676</c:v>
                </c:pt>
                <c:pt idx="31">
                  <c:v>43683</c:v>
                </c:pt>
                <c:pt idx="32">
                  <c:v>43690</c:v>
                </c:pt>
                <c:pt idx="33">
                  <c:v>43697</c:v>
                </c:pt>
                <c:pt idx="34">
                  <c:v>43704</c:v>
                </c:pt>
                <c:pt idx="35">
                  <c:v>43711</c:v>
                </c:pt>
                <c:pt idx="36">
                  <c:v>43718</c:v>
                </c:pt>
                <c:pt idx="37">
                  <c:v>43725</c:v>
                </c:pt>
                <c:pt idx="38">
                  <c:v>43732</c:v>
                </c:pt>
                <c:pt idx="39">
                  <c:v>43739</c:v>
                </c:pt>
                <c:pt idx="40">
                  <c:v>43746</c:v>
                </c:pt>
                <c:pt idx="41">
                  <c:v>43753</c:v>
                </c:pt>
                <c:pt idx="42">
                  <c:v>43760</c:v>
                </c:pt>
                <c:pt idx="43">
                  <c:v>43767</c:v>
                </c:pt>
                <c:pt idx="44">
                  <c:v>43774</c:v>
                </c:pt>
                <c:pt idx="45">
                  <c:v>43781</c:v>
                </c:pt>
                <c:pt idx="46">
                  <c:v>43788</c:v>
                </c:pt>
                <c:pt idx="47">
                  <c:v>43795</c:v>
                </c:pt>
                <c:pt idx="48">
                  <c:v>43802</c:v>
                </c:pt>
                <c:pt idx="49">
                  <c:v>43809</c:v>
                </c:pt>
                <c:pt idx="50">
                  <c:v>43816</c:v>
                </c:pt>
                <c:pt idx="51">
                  <c:v>43823</c:v>
                </c:pt>
                <c:pt idx="52">
                  <c:v>43830</c:v>
                </c:pt>
                <c:pt idx="53">
                  <c:v>43837</c:v>
                </c:pt>
                <c:pt idx="54">
                  <c:v>43844</c:v>
                </c:pt>
                <c:pt idx="55">
                  <c:v>43851</c:v>
                </c:pt>
                <c:pt idx="56">
                  <c:v>43858</c:v>
                </c:pt>
                <c:pt idx="57">
                  <c:v>43865</c:v>
                </c:pt>
                <c:pt idx="58">
                  <c:v>43872</c:v>
                </c:pt>
                <c:pt idx="59">
                  <c:v>43879</c:v>
                </c:pt>
                <c:pt idx="60">
                  <c:v>43886</c:v>
                </c:pt>
                <c:pt idx="61">
                  <c:v>43893</c:v>
                </c:pt>
                <c:pt idx="62">
                  <c:v>43900</c:v>
                </c:pt>
                <c:pt idx="63">
                  <c:v>43907</c:v>
                </c:pt>
                <c:pt idx="64">
                  <c:v>43914</c:v>
                </c:pt>
                <c:pt idx="65">
                  <c:v>43921</c:v>
                </c:pt>
                <c:pt idx="66">
                  <c:v>43928</c:v>
                </c:pt>
                <c:pt idx="67">
                  <c:v>43935</c:v>
                </c:pt>
                <c:pt idx="68">
                  <c:v>43942</c:v>
                </c:pt>
                <c:pt idx="69">
                  <c:v>43949</c:v>
                </c:pt>
                <c:pt idx="70">
                  <c:v>43956</c:v>
                </c:pt>
                <c:pt idx="71">
                  <c:v>43963</c:v>
                </c:pt>
                <c:pt idx="72">
                  <c:v>43970</c:v>
                </c:pt>
                <c:pt idx="73">
                  <c:v>43977</c:v>
                </c:pt>
                <c:pt idx="74">
                  <c:v>43984</c:v>
                </c:pt>
                <c:pt idx="75">
                  <c:v>43991</c:v>
                </c:pt>
                <c:pt idx="76">
                  <c:v>43998</c:v>
                </c:pt>
                <c:pt idx="77">
                  <c:v>44005</c:v>
                </c:pt>
                <c:pt idx="78">
                  <c:v>44012</c:v>
                </c:pt>
                <c:pt idx="79">
                  <c:v>44019</c:v>
                </c:pt>
                <c:pt idx="80">
                  <c:v>44026</c:v>
                </c:pt>
                <c:pt idx="81">
                  <c:v>44033</c:v>
                </c:pt>
                <c:pt idx="82">
                  <c:v>44040</c:v>
                </c:pt>
                <c:pt idx="83">
                  <c:v>44047</c:v>
                </c:pt>
                <c:pt idx="84">
                  <c:v>44054</c:v>
                </c:pt>
                <c:pt idx="85">
                  <c:v>44061</c:v>
                </c:pt>
                <c:pt idx="86">
                  <c:v>44068</c:v>
                </c:pt>
                <c:pt idx="87">
                  <c:v>44075</c:v>
                </c:pt>
                <c:pt idx="88">
                  <c:v>44082</c:v>
                </c:pt>
                <c:pt idx="89">
                  <c:v>44089</c:v>
                </c:pt>
                <c:pt idx="90">
                  <c:v>44096</c:v>
                </c:pt>
                <c:pt idx="91">
                  <c:v>44103</c:v>
                </c:pt>
                <c:pt idx="92">
                  <c:v>44110</c:v>
                </c:pt>
                <c:pt idx="93">
                  <c:v>44117</c:v>
                </c:pt>
                <c:pt idx="94">
                  <c:v>44124</c:v>
                </c:pt>
                <c:pt idx="95">
                  <c:v>44131</c:v>
                </c:pt>
                <c:pt idx="96">
                  <c:v>44138</c:v>
                </c:pt>
                <c:pt idx="97">
                  <c:v>44145</c:v>
                </c:pt>
                <c:pt idx="98">
                  <c:v>44152</c:v>
                </c:pt>
                <c:pt idx="99">
                  <c:v>44159</c:v>
                </c:pt>
                <c:pt idx="100">
                  <c:v>44166</c:v>
                </c:pt>
                <c:pt idx="101">
                  <c:v>44173</c:v>
                </c:pt>
                <c:pt idx="102">
                  <c:v>44180</c:v>
                </c:pt>
                <c:pt idx="103">
                  <c:v>44187</c:v>
                </c:pt>
                <c:pt idx="104">
                  <c:v>44194</c:v>
                </c:pt>
                <c:pt idx="105">
                  <c:v>44201</c:v>
                </c:pt>
                <c:pt idx="106">
                  <c:v>44208</c:v>
                </c:pt>
                <c:pt idx="107">
                  <c:v>44215</c:v>
                </c:pt>
                <c:pt idx="108">
                  <c:v>44222</c:v>
                </c:pt>
                <c:pt idx="109">
                  <c:v>44229</c:v>
                </c:pt>
                <c:pt idx="110">
                  <c:v>44236</c:v>
                </c:pt>
                <c:pt idx="111">
                  <c:v>44243</c:v>
                </c:pt>
                <c:pt idx="112">
                  <c:v>44250</c:v>
                </c:pt>
                <c:pt idx="113">
                  <c:v>44257</c:v>
                </c:pt>
                <c:pt idx="114">
                  <c:v>44264</c:v>
                </c:pt>
                <c:pt idx="115">
                  <c:v>44271</c:v>
                </c:pt>
                <c:pt idx="116">
                  <c:v>44278</c:v>
                </c:pt>
                <c:pt idx="117">
                  <c:v>44285</c:v>
                </c:pt>
                <c:pt idx="118">
                  <c:v>44292</c:v>
                </c:pt>
                <c:pt idx="119">
                  <c:v>44299</c:v>
                </c:pt>
                <c:pt idx="120">
                  <c:v>44306</c:v>
                </c:pt>
                <c:pt idx="121">
                  <c:v>44313</c:v>
                </c:pt>
                <c:pt idx="122">
                  <c:v>44320</c:v>
                </c:pt>
                <c:pt idx="123">
                  <c:v>44327</c:v>
                </c:pt>
                <c:pt idx="124">
                  <c:v>44334</c:v>
                </c:pt>
                <c:pt idx="125">
                  <c:v>44341</c:v>
                </c:pt>
                <c:pt idx="126">
                  <c:v>44348</c:v>
                </c:pt>
                <c:pt idx="127">
                  <c:v>44355</c:v>
                </c:pt>
                <c:pt idx="128">
                  <c:v>44362</c:v>
                </c:pt>
                <c:pt idx="129">
                  <c:v>44369</c:v>
                </c:pt>
                <c:pt idx="130">
                  <c:v>44376</c:v>
                </c:pt>
                <c:pt idx="131">
                  <c:v>44383</c:v>
                </c:pt>
                <c:pt idx="132">
                  <c:v>44390</c:v>
                </c:pt>
                <c:pt idx="133">
                  <c:v>44397</c:v>
                </c:pt>
                <c:pt idx="134">
                  <c:v>44404</c:v>
                </c:pt>
                <c:pt idx="135">
                  <c:v>44411</c:v>
                </c:pt>
                <c:pt idx="136">
                  <c:v>44418</c:v>
                </c:pt>
                <c:pt idx="137">
                  <c:v>44425</c:v>
                </c:pt>
                <c:pt idx="138">
                  <c:v>44432</c:v>
                </c:pt>
                <c:pt idx="139">
                  <c:v>44439</c:v>
                </c:pt>
                <c:pt idx="140">
                  <c:v>44446</c:v>
                </c:pt>
                <c:pt idx="141">
                  <c:v>44453</c:v>
                </c:pt>
                <c:pt idx="142">
                  <c:v>44460</c:v>
                </c:pt>
                <c:pt idx="143">
                  <c:v>44467</c:v>
                </c:pt>
                <c:pt idx="144">
                  <c:v>44474</c:v>
                </c:pt>
                <c:pt idx="145">
                  <c:v>44481</c:v>
                </c:pt>
                <c:pt idx="146">
                  <c:v>44488</c:v>
                </c:pt>
                <c:pt idx="147">
                  <c:v>44495</c:v>
                </c:pt>
                <c:pt idx="148">
                  <c:v>44502</c:v>
                </c:pt>
                <c:pt idx="149">
                  <c:v>44509</c:v>
                </c:pt>
                <c:pt idx="150">
                  <c:v>44516</c:v>
                </c:pt>
                <c:pt idx="151">
                  <c:v>44523</c:v>
                </c:pt>
                <c:pt idx="152">
                  <c:v>44530</c:v>
                </c:pt>
                <c:pt idx="153">
                  <c:v>44537</c:v>
                </c:pt>
                <c:pt idx="154">
                  <c:v>44544</c:v>
                </c:pt>
                <c:pt idx="155">
                  <c:v>44551</c:v>
                </c:pt>
                <c:pt idx="156">
                  <c:v>44558</c:v>
                </c:pt>
                <c:pt idx="157">
                  <c:v>44565</c:v>
                </c:pt>
                <c:pt idx="158">
                  <c:v>44572</c:v>
                </c:pt>
                <c:pt idx="159">
                  <c:v>44579</c:v>
                </c:pt>
                <c:pt idx="160">
                  <c:v>44586</c:v>
                </c:pt>
                <c:pt idx="161">
                  <c:v>44593</c:v>
                </c:pt>
                <c:pt idx="162">
                  <c:v>44600</c:v>
                </c:pt>
                <c:pt idx="163">
                  <c:v>44607</c:v>
                </c:pt>
                <c:pt idx="164">
                  <c:v>44614</c:v>
                </c:pt>
                <c:pt idx="165">
                  <c:v>44621</c:v>
                </c:pt>
                <c:pt idx="166">
                  <c:v>44628</c:v>
                </c:pt>
                <c:pt idx="167">
                  <c:v>44635</c:v>
                </c:pt>
                <c:pt idx="168">
                  <c:v>44642</c:v>
                </c:pt>
                <c:pt idx="169">
                  <c:v>44649</c:v>
                </c:pt>
                <c:pt idx="170">
                  <c:v>44656</c:v>
                </c:pt>
                <c:pt idx="171">
                  <c:v>44663</c:v>
                </c:pt>
                <c:pt idx="172">
                  <c:v>44670</c:v>
                </c:pt>
                <c:pt idx="173">
                  <c:v>44677</c:v>
                </c:pt>
                <c:pt idx="174">
                  <c:v>44684</c:v>
                </c:pt>
                <c:pt idx="175">
                  <c:v>44691</c:v>
                </c:pt>
                <c:pt idx="176">
                  <c:v>44698</c:v>
                </c:pt>
                <c:pt idx="177">
                  <c:v>44705</c:v>
                </c:pt>
                <c:pt idx="178">
                  <c:v>44712</c:v>
                </c:pt>
                <c:pt idx="179">
                  <c:v>44719</c:v>
                </c:pt>
                <c:pt idx="180">
                  <c:v>44726</c:v>
                </c:pt>
                <c:pt idx="181">
                  <c:v>44733</c:v>
                </c:pt>
                <c:pt idx="182">
                  <c:v>44740</c:v>
                </c:pt>
                <c:pt idx="183">
                  <c:v>44747</c:v>
                </c:pt>
                <c:pt idx="184">
                  <c:v>44754</c:v>
                </c:pt>
                <c:pt idx="185">
                  <c:v>44761</c:v>
                </c:pt>
                <c:pt idx="186">
                  <c:v>44768</c:v>
                </c:pt>
                <c:pt idx="187">
                  <c:v>44775</c:v>
                </c:pt>
                <c:pt idx="188">
                  <c:v>44782</c:v>
                </c:pt>
                <c:pt idx="189">
                  <c:v>44789</c:v>
                </c:pt>
                <c:pt idx="190">
                  <c:v>44796</c:v>
                </c:pt>
                <c:pt idx="191">
                  <c:v>44803</c:v>
                </c:pt>
                <c:pt idx="192">
                  <c:v>44810</c:v>
                </c:pt>
                <c:pt idx="193">
                  <c:v>44817</c:v>
                </c:pt>
                <c:pt idx="194">
                  <c:v>44824</c:v>
                </c:pt>
                <c:pt idx="195">
                  <c:v>44831</c:v>
                </c:pt>
                <c:pt idx="196">
                  <c:v>44838</c:v>
                </c:pt>
                <c:pt idx="197">
                  <c:v>44845</c:v>
                </c:pt>
                <c:pt idx="198">
                  <c:v>44852</c:v>
                </c:pt>
                <c:pt idx="199">
                  <c:v>44859</c:v>
                </c:pt>
                <c:pt idx="200">
                  <c:v>44866</c:v>
                </c:pt>
                <c:pt idx="201">
                  <c:v>44873</c:v>
                </c:pt>
                <c:pt idx="202">
                  <c:v>44880</c:v>
                </c:pt>
                <c:pt idx="203">
                  <c:v>44887</c:v>
                </c:pt>
                <c:pt idx="204">
                  <c:v>44894</c:v>
                </c:pt>
                <c:pt idx="205">
                  <c:v>44901</c:v>
                </c:pt>
                <c:pt idx="206">
                  <c:v>44908</c:v>
                </c:pt>
                <c:pt idx="207">
                  <c:v>44915</c:v>
                </c:pt>
                <c:pt idx="208">
                  <c:v>44922</c:v>
                </c:pt>
                <c:pt idx="209">
                  <c:v>44929</c:v>
                </c:pt>
                <c:pt idx="210">
                  <c:v>44936</c:v>
                </c:pt>
                <c:pt idx="211">
                  <c:v>44943</c:v>
                </c:pt>
                <c:pt idx="212">
                  <c:v>44950</c:v>
                </c:pt>
                <c:pt idx="213">
                  <c:v>44957</c:v>
                </c:pt>
                <c:pt idx="214">
                  <c:v>44964</c:v>
                </c:pt>
                <c:pt idx="215">
                  <c:v>44971</c:v>
                </c:pt>
                <c:pt idx="216">
                  <c:v>44978</c:v>
                </c:pt>
                <c:pt idx="217">
                  <c:v>44985</c:v>
                </c:pt>
                <c:pt idx="218">
                  <c:v>44992</c:v>
                </c:pt>
                <c:pt idx="219">
                  <c:v>44999</c:v>
                </c:pt>
                <c:pt idx="220">
                  <c:v>45006</c:v>
                </c:pt>
                <c:pt idx="221">
                  <c:v>45013</c:v>
                </c:pt>
                <c:pt idx="222">
                  <c:v>45020</c:v>
                </c:pt>
                <c:pt idx="223">
                  <c:v>45027</c:v>
                </c:pt>
                <c:pt idx="224">
                  <c:v>45034</c:v>
                </c:pt>
                <c:pt idx="225">
                  <c:v>45041</c:v>
                </c:pt>
                <c:pt idx="226">
                  <c:v>45048</c:v>
                </c:pt>
                <c:pt idx="227">
                  <c:v>45055</c:v>
                </c:pt>
                <c:pt idx="228">
                  <c:v>45062</c:v>
                </c:pt>
                <c:pt idx="229">
                  <c:v>45069</c:v>
                </c:pt>
                <c:pt idx="230">
                  <c:v>45076</c:v>
                </c:pt>
                <c:pt idx="231">
                  <c:v>45083</c:v>
                </c:pt>
                <c:pt idx="232">
                  <c:v>45090</c:v>
                </c:pt>
                <c:pt idx="233">
                  <c:v>45097</c:v>
                </c:pt>
                <c:pt idx="234">
                  <c:v>45104</c:v>
                </c:pt>
                <c:pt idx="235">
                  <c:v>45111</c:v>
                </c:pt>
                <c:pt idx="236">
                  <c:v>45118</c:v>
                </c:pt>
                <c:pt idx="237">
                  <c:v>45125</c:v>
                </c:pt>
                <c:pt idx="238">
                  <c:v>45132</c:v>
                </c:pt>
                <c:pt idx="239">
                  <c:v>45139</c:v>
                </c:pt>
                <c:pt idx="240">
                  <c:v>45146</c:v>
                </c:pt>
                <c:pt idx="241">
                  <c:v>45153</c:v>
                </c:pt>
                <c:pt idx="242">
                  <c:v>45160</c:v>
                </c:pt>
                <c:pt idx="243">
                  <c:v>45167</c:v>
                </c:pt>
                <c:pt idx="244">
                  <c:v>45174</c:v>
                </c:pt>
                <c:pt idx="245">
                  <c:v>45181</c:v>
                </c:pt>
                <c:pt idx="246">
                  <c:v>45188</c:v>
                </c:pt>
                <c:pt idx="247">
                  <c:v>45195</c:v>
                </c:pt>
                <c:pt idx="248">
                  <c:v>45202</c:v>
                </c:pt>
                <c:pt idx="249">
                  <c:v>45209</c:v>
                </c:pt>
                <c:pt idx="250">
                  <c:v>45216</c:v>
                </c:pt>
                <c:pt idx="251">
                  <c:v>45223</c:v>
                </c:pt>
                <c:pt idx="252">
                  <c:v>45230</c:v>
                </c:pt>
                <c:pt idx="253">
                  <c:v>45237</c:v>
                </c:pt>
                <c:pt idx="254">
                  <c:v>45244</c:v>
                </c:pt>
                <c:pt idx="255">
                  <c:v>45251</c:v>
                </c:pt>
                <c:pt idx="256">
                  <c:v>45258</c:v>
                </c:pt>
                <c:pt idx="257">
                  <c:v>45265</c:v>
                </c:pt>
                <c:pt idx="258">
                  <c:v>45272</c:v>
                </c:pt>
                <c:pt idx="259">
                  <c:v>45279</c:v>
                </c:pt>
                <c:pt idx="260">
                  <c:v>45286</c:v>
                </c:pt>
                <c:pt idx="261">
                  <c:v>45293</c:v>
                </c:pt>
                <c:pt idx="262">
                  <c:v>45300</c:v>
                </c:pt>
                <c:pt idx="263">
                  <c:v>45307</c:v>
                </c:pt>
                <c:pt idx="264">
                  <c:v>45314</c:v>
                </c:pt>
                <c:pt idx="265">
                  <c:v>45321</c:v>
                </c:pt>
                <c:pt idx="266">
                  <c:v>45328</c:v>
                </c:pt>
                <c:pt idx="267">
                  <c:v>45335</c:v>
                </c:pt>
                <c:pt idx="268">
                  <c:v>45342</c:v>
                </c:pt>
                <c:pt idx="269">
                  <c:v>45349</c:v>
                </c:pt>
                <c:pt idx="270">
                  <c:v>45356</c:v>
                </c:pt>
                <c:pt idx="271">
                  <c:v>45363</c:v>
                </c:pt>
                <c:pt idx="272">
                  <c:v>45370</c:v>
                </c:pt>
                <c:pt idx="273">
                  <c:v>45377</c:v>
                </c:pt>
                <c:pt idx="274">
                  <c:v>45384</c:v>
                </c:pt>
                <c:pt idx="275">
                  <c:v>45391</c:v>
                </c:pt>
                <c:pt idx="276">
                  <c:v>45398</c:v>
                </c:pt>
                <c:pt idx="277">
                  <c:v>45405</c:v>
                </c:pt>
                <c:pt idx="278">
                  <c:v>45412</c:v>
                </c:pt>
                <c:pt idx="279">
                  <c:v>45419</c:v>
                </c:pt>
                <c:pt idx="280">
                  <c:v>45426</c:v>
                </c:pt>
                <c:pt idx="281">
                  <c:v>45433</c:v>
                </c:pt>
                <c:pt idx="282">
                  <c:v>45440</c:v>
                </c:pt>
                <c:pt idx="283">
                  <c:v>45447</c:v>
                </c:pt>
                <c:pt idx="284">
                  <c:v>45454</c:v>
                </c:pt>
                <c:pt idx="285">
                  <c:v>45461</c:v>
                </c:pt>
                <c:pt idx="286">
                  <c:v>45468</c:v>
                </c:pt>
                <c:pt idx="287">
                  <c:v>45475</c:v>
                </c:pt>
                <c:pt idx="288">
                  <c:v>45482</c:v>
                </c:pt>
                <c:pt idx="289">
                  <c:v>45489</c:v>
                </c:pt>
                <c:pt idx="290">
                  <c:v>45496</c:v>
                </c:pt>
                <c:pt idx="291">
                  <c:v>45503</c:v>
                </c:pt>
                <c:pt idx="292">
                  <c:v>45510</c:v>
                </c:pt>
                <c:pt idx="293">
                  <c:v>45517</c:v>
                </c:pt>
                <c:pt idx="294">
                  <c:v>45524</c:v>
                </c:pt>
                <c:pt idx="295">
                  <c:v>45531</c:v>
                </c:pt>
                <c:pt idx="296">
                  <c:v>45538</c:v>
                </c:pt>
                <c:pt idx="297">
                  <c:v>45545</c:v>
                </c:pt>
                <c:pt idx="298">
                  <c:v>45552</c:v>
                </c:pt>
                <c:pt idx="299">
                  <c:v>45559</c:v>
                </c:pt>
                <c:pt idx="300">
                  <c:v>45566</c:v>
                </c:pt>
                <c:pt idx="301">
                  <c:v>45573</c:v>
                </c:pt>
                <c:pt idx="302">
                  <c:v>45580</c:v>
                </c:pt>
                <c:pt idx="303">
                  <c:v>45587</c:v>
                </c:pt>
                <c:pt idx="304">
                  <c:v>45594</c:v>
                </c:pt>
                <c:pt idx="305">
                  <c:v>45601</c:v>
                </c:pt>
                <c:pt idx="306">
                  <c:v>45608</c:v>
                </c:pt>
                <c:pt idx="307">
                  <c:v>45615</c:v>
                </c:pt>
                <c:pt idx="308">
                  <c:v>45622</c:v>
                </c:pt>
                <c:pt idx="309">
                  <c:v>45629</c:v>
                </c:pt>
                <c:pt idx="310">
                  <c:v>45636</c:v>
                </c:pt>
              </c:numCache>
            </c:numRef>
          </c:cat>
          <c:val>
            <c:numRef>
              <c:f>'T5-8'!$C$576:$C$886</c:f>
              <c:numCache>
                <c:formatCode>0.00</c:formatCode>
                <c:ptCount val="3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 formatCode="General">
                  <c:v>3</c:v>
                </c:pt>
                <c:pt idx="23" formatCode="General">
                  <c:v>3</c:v>
                </c:pt>
                <c:pt idx="24" formatCode="General">
                  <c:v>3</c:v>
                </c:pt>
                <c:pt idx="25" formatCode="General">
                  <c:v>3</c:v>
                </c:pt>
                <c:pt idx="26" formatCode="General">
                  <c:v>3</c:v>
                </c:pt>
                <c:pt idx="27" formatCode="General">
                  <c:v>3</c:v>
                </c:pt>
                <c:pt idx="28" formatCode="General">
                  <c:v>2.75</c:v>
                </c:pt>
                <c:pt idx="29" formatCode="General">
                  <c:v>2.75</c:v>
                </c:pt>
                <c:pt idx="30" formatCode="General">
                  <c:v>2.75</c:v>
                </c:pt>
                <c:pt idx="31" formatCode="General">
                  <c:v>2.75</c:v>
                </c:pt>
                <c:pt idx="32" formatCode="General">
                  <c:v>2.5</c:v>
                </c:pt>
                <c:pt idx="33" formatCode="General">
                  <c:v>2.5</c:v>
                </c:pt>
                <c:pt idx="34" formatCode="General">
                  <c:v>2.5</c:v>
                </c:pt>
                <c:pt idx="35" formatCode="General">
                  <c:v>2.5</c:v>
                </c:pt>
                <c:pt idx="36" formatCode="General">
                  <c:v>2.5</c:v>
                </c:pt>
                <c:pt idx="37" formatCode="General">
                  <c:v>2.5</c:v>
                </c:pt>
                <c:pt idx="38" formatCode="General">
                  <c:v>2.5</c:v>
                </c:pt>
                <c:pt idx="39" formatCode="General">
                  <c:v>2.5</c:v>
                </c:pt>
                <c:pt idx="40" formatCode="General">
                  <c:v>2.5</c:v>
                </c:pt>
                <c:pt idx="41" formatCode="General">
                  <c:v>2.5</c:v>
                </c:pt>
                <c:pt idx="42" formatCode="General">
                  <c:v>2.5</c:v>
                </c:pt>
                <c:pt idx="43" formatCode="General">
                  <c:v>2.5</c:v>
                </c:pt>
                <c:pt idx="44" formatCode="General">
                  <c:v>2.5</c:v>
                </c:pt>
                <c:pt idx="45" formatCode="General">
                  <c:v>2.25</c:v>
                </c:pt>
                <c:pt idx="46" formatCode="General">
                  <c:v>2.25</c:v>
                </c:pt>
                <c:pt idx="47" formatCode="General">
                  <c:v>2.25</c:v>
                </c:pt>
                <c:pt idx="48" formatCode="General">
                  <c:v>2.25</c:v>
                </c:pt>
                <c:pt idx="49" formatCode="General">
                  <c:v>2.25</c:v>
                </c:pt>
                <c:pt idx="50" formatCode="General">
                  <c:v>2.25</c:v>
                </c:pt>
                <c:pt idx="51" formatCode="General">
                  <c:v>2.25</c:v>
                </c:pt>
                <c:pt idx="52" formatCode="General">
                  <c:v>2.25</c:v>
                </c:pt>
                <c:pt idx="53" formatCode="General">
                  <c:v>2.25</c:v>
                </c:pt>
                <c:pt idx="54" formatCode="General">
                  <c:v>2.25</c:v>
                </c:pt>
                <c:pt idx="55" formatCode="General">
                  <c:v>2.25</c:v>
                </c:pt>
                <c:pt idx="56" formatCode="General">
                  <c:v>2.25</c:v>
                </c:pt>
                <c:pt idx="57" formatCode="General">
                  <c:v>2.25</c:v>
                </c:pt>
                <c:pt idx="58" formatCode="General">
                  <c:v>2.25</c:v>
                </c:pt>
                <c:pt idx="59" formatCode="General">
                  <c:v>2.25</c:v>
                </c:pt>
                <c:pt idx="60" formatCode="General">
                  <c:v>2.25</c:v>
                </c:pt>
                <c:pt idx="61" formatCode="General">
                  <c:v>2.25</c:v>
                </c:pt>
                <c:pt idx="62" formatCode="General">
                  <c:v>2.25</c:v>
                </c:pt>
                <c:pt idx="63" formatCode="General">
                  <c:v>1.75</c:v>
                </c:pt>
                <c:pt idx="64" formatCode="General">
                  <c:v>1.75</c:v>
                </c:pt>
                <c:pt idx="65" formatCode="General">
                  <c:v>1.75</c:v>
                </c:pt>
                <c:pt idx="66" formatCode="General">
                  <c:v>1.75</c:v>
                </c:pt>
                <c:pt idx="67" formatCode="General">
                  <c:v>1.5</c:v>
                </c:pt>
                <c:pt idx="68" formatCode="General">
                  <c:v>1.5</c:v>
                </c:pt>
                <c:pt idx="69" formatCode="General">
                  <c:v>1.5</c:v>
                </c:pt>
                <c:pt idx="70" formatCode="General">
                  <c:v>1.5</c:v>
                </c:pt>
                <c:pt idx="71" formatCode="General">
                  <c:v>1.5</c:v>
                </c:pt>
                <c:pt idx="72" formatCode="General">
                  <c:v>1.5</c:v>
                </c:pt>
                <c:pt idx="73" formatCode="General">
                  <c:v>1.5</c:v>
                </c:pt>
                <c:pt idx="74" formatCode="General">
                  <c:v>1.5</c:v>
                </c:pt>
                <c:pt idx="75" formatCode="General">
                  <c:v>1.5</c:v>
                </c:pt>
                <c:pt idx="76" formatCode="General">
                  <c:v>1.25</c:v>
                </c:pt>
                <c:pt idx="77" formatCode="General">
                  <c:v>1.25</c:v>
                </c:pt>
                <c:pt idx="78" formatCode="General">
                  <c:v>1.25</c:v>
                </c:pt>
                <c:pt idx="79" formatCode="General">
                  <c:v>1.25</c:v>
                </c:pt>
                <c:pt idx="80" formatCode="General">
                  <c:v>1.25</c:v>
                </c:pt>
                <c:pt idx="81" formatCode="General">
                  <c:v>1.25</c:v>
                </c:pt>
                <c:pt idx="82" formatCode="General">
                  <c:v>1.25</c:v>
                </c:pt>
                <c:pt idx="83" formatCode="General">
                  <c:v>1.25</c:v>
                </c:pt>
                <c:pt idx="84" formatCode="General">
                  <c:v>1.25</c:v>
                </c:pt>
                <c:pt idx="85" formatCode="General">
                  <c:v>1.25</c:v>
                </c:pt>
                <c:pt idx="86" formatCode="General">
                  <c:v>1.25</c:v>
                </c:pt>
                <c:pt idx="87" formatCode="General">
                  <c:v>1.25</c:v>
                </c:pt>
                <c:pt idx="88" formatCode="General">
                  <c:v>1.25</c:v>
                </c:pt>
                <c:pt idx="89" formatCode="General">
                  <c:v>1.25</c:v>
                </c:pt>
                <c:pt idx="90" formatCode="General">
                  <c:v>1.25</c:v>
                </c:pt>
                <c:pt idx="91" formatCode="General">
                  <c:v>1.25</c:v>
                </c:pt>
                <c:pt idx="92" formatCode="General">
                  <c:v>1.25</c:v>
                </c:pt>
                <c:pt idx="93" formatCode="General">
                  <c:v>1.25</c:v>
                </c:pt>
                <c:pt idx="94" formatCode="General">
                  <c:v>1.25</c:v>
                </c:pt>
                <c:pt idx="95" formatCode="General">
                  <c:v>1.25</c:v>
                </c:pt>
                <c:pt idx="96" formatCode="General">
                  <c:v>1.25</c:v>
                </c:pt>
                <c:pt idx="97" formatCode="General">
                  <c:v>1.25</c:v>
                </c:pt>
                <c:pt idx="98" formatCode="General">
                  <c:v>1.25</c:v>
                </c:pt>
                <c:pt idx="99" formatCode="General">
                  <c:v>1.25</c:v>
                </c:pt>
                <c:pt idx="100" formatCode="General">
                  <c:v>1.25</c:v>
                </c:pt>
                <c:pt idx="101" formatCode="General">
                  <c:v>1.25</c:v>
                </c:pt>
                <c:pt idx="102" formatCode="General">
                  <c:v>1</c:v>
                </c:pt>
                <c:pt idx="103" formatCode="General">
                  <c:v>1</c:v>
                </c:pt>
                <c:pt idx="104" formatCode="General">
                  <c:v>1</c:v>
                </c:pt>
                <c:pt idx="105" formatCode="General">
                  <c:v>1</c:v>
                </c:pt>
                <c:pt idx="106" formatCode="General">
                  <c:v>1</c:v>
                </c:pt>
                <c:pt idx="107" formatCode="General">
                  <c:v>1</c:v>
                </c:pt>
                <c:pt idx="108" formatCode="General">
                  <c:v>1</c:v>
                </c:pt>
                <c:pt idx="109" formatCode="General">
                  <c:v>1</c:v>
                </c:pt>
                <c:pt idx="110" formatCode="General">
                  <c:v>1</c:v>
                </c:pt>
                <c:pt idx="111" formatCode="General">
                  <c:v>1</c:v>
                </c:pt>
                <c:pt idx="112" formatCode="General">
                  <c:v>1</c:v>
                </c:pt>
                <c:pt idx="113" formatCode="General">
                  <c:v>1</c:v>
                </c:pt>
                <c:pt idx="114" formatCode="General">
                  <c:v>1</c:v>
                </c:pt>
                <c:pt idx="115" formatCode="General">
                  <c:v>1</c:v>
                </c:pt>
                <c:pt idx="116" formatCode="General">
                  <c:v>1</c:v>
                </c:pt>
                <c:pt idx="117" formatCode="General">
                  <c:v>1</c:v>
                </c:pt>
                <c:pt idx="118" formatCode="General">
                  <c:v>1</c:v>
                </c:pt>
                <c:pt idx="119" formatCode="General">
                  <c:v>1</c:v>
                </c:pt>
                <c:pt idx="120" formatCode="General">
                  <c:v>1</c:v>
                </c:pt>
                <c:pt idx="121" formatCode="General">
                  <c:v>1</c:v>
                </c:pt>
                <c:pt idx="122" formatCode="General">
                  <c:v>1</c:v>
                </c:pt>
                <c:pt idx="123" formatCode="General">
                  <c:v>1</c:v>
                </c:pt>
                <c:pt idx="124" formatCode="General">
                  <c:v>1</c:v>
                </c:pt>
                <c:pt idx="125" formatCode="General">
                  <c:v>1</c:v>
                </c:pt>
                <c:pt idx="126" formatCode="General">
                  <c:v>1</c:v>
                </c:pt>
                <c:pt idx="127" formatCode="General">
                  <c:v>1</c:v>
                </c:pt>
                <c:pt idx="128" formatCode="General">
                  <c:v>1</c:v>
                </c:pt>
                <c:pt idx="129" formatCode="General">
                  <c:v>1</c:v>
                </c:pt>
                <c:pt idx="130" formatCode="General">
                  <c:v>1</c:v>
                </c:pt>
                <c:pt idx="131" formatCode="General">
                  <c:v>1</c:v>
                </c:pt>
                <c:pt idx="132" formatCode="General">
                  <c:v>1</c:v>
                </c:pt>
                <c:pt idx="133" formatCode="General">
                  <c:v>1</c:v>
                </c:pt>
                <c:pt idx="134" formatCode="General">
                  <c:v>1</c:v>
                </c:pt>
                <c:pt idx="135" formatCode="General">
                  <c:v>1</c:v>
                </c:pt>
                <c:pt idx="136" formatCode="General">
                  <c:v>1</c:v>
                </c:pt>
                <c:pt idx="137" formatCode="General">
                  <c:v>1</c:v>
                </c:pt>
                <c:pt idx="138" formatCode="General">
                  <c:v>1</c:v>
                </c:pt>
                <c:pt idx="139" formatCode="General">
                  <c:v>1</c:v>
                </c:pt>
                <c:pt idx="140" formatCode="General">
                  <c:v>1</c:v>
                </c:pt>
                <c:pt idx="141" formatCode="General">
                  <c:v>1</c:v>
                </c:pt>
                <c:pt idx="142" formatCode="General">
                  <c:v>1</c:v>
                </c:pt>
                <c:pt idx="143" formatCode="General">
                  <c:v>1</c:v>
                </c:pt>
                <c:pt idx="144" formatCode="General">
                  <c:v>1</c:v>
                </c:pt>
                <c:pt idx="145" formatCode="General">
                  <c:v>1</c:v>
                </c:pt>
                <c:pt idx="146" formatCode="General">
                  <c:v>1</c:v>
                </c:pt>
                <c:pt idx="147" formatCode="General">
                  <c:v>1</c:v>
                </c:pt>
                <c:pt idx="148" formatCode="General">
                  <c:v>1</c:v>
                </c:pt>
                <c:pt idx="149" formatCode="General">
                  <c:v>1</c:v>
                </c:pt>
                <c:pt idx="150" formatCode="General">
                  <c:v>1</c:v>
                </c:pt>
                <c:pt idx="151" formatCode="General">
                  <c:v>1</c:v>
                </c:pt>
                <c:pt idx="152" formatCode="General">
                  <c:v>1</c:v>
                </c:pt>
                <c:pt idx="153" formatCode="General">
                  <c:v>1</c:v>
                </c:pt>
                <c:pt idx="154" formatCode="General">
                  <c:v>1</c:v>
                </c:pt>
                <c:pt idx="155" formatCode="General">
                  <c:v>1</c:v>
                </c:pt>
                <c:pt idx="156" formatCode="General">
                  <c:v>1</c:v>
                </c:pt>
                <c:pt idx="157" formatCode="General">
                  <c:v>1</c:v>
                </c:pt>
                <c:pt idx="158" formatCode="General">
                  <c:v>1</c:v>
                </c:pt>
                <c:pt idx="159" formatCode="General">
                  <c:v>1</c:v>
                </c:pt>
                <c:pt idx="160" formatCode="General">
                  <c:v>1</c:v>
                </c:pt>
                <c:pt idx="161" formatCode="General">
                  <c:v>1</c:v>
                </c:pt>
                <c:pt idx="162" formatCode="General">
                  <c:v>1</c:v>
                </c:pt>
                <c:pt idx="163" formatCode="General">
                  <c:v>1</c:v>
                </c:pt>
                <c:pt idx="164" formatCode="General">
                  <c:v>1</c:v>
                </c:pt>
                <c:pt idx="165" formatCode="General">
                  <c:v>1</c:v>
                </c:pt>
                <c:pt idx="166" formatCode="General">
                  <c:v>1</c:v>
                </c:pt>
                <c:pt idx="167" formatCode="General">
                  <c:v>1.5</c:v>
                </c:pt>
                <c:pt idx="168" formatCode="General">
                  <c:v>1.5</c:v>
                </c:pt>
                <c:pt idx="169" formatCode="General">
                  <c:v>1.5</c:v>
                </c:pt>
                <c:pt idx="170" formatCode="General">
                  <c:v>1.5</c:v>
                </c:pt>
                <c:pt idx="171" formatCode="General">
                  <c:v>2</c:v>
                </c:pt>
                <c:pt idx="172" formatCode="General">
                  <c:v>2</c:v>
                </c:pt>
                <c:pt idx="173" formatCode="General">
                  <c:v>2</c:v>
                </c:pt>
                <c:pt idx="174" formatCode="General">
                  <c:v>2</c:v>
                </c:pt>
                <c:pt idx="175" formatCode="General">
                  <c:v>2</c:v>
                </c:pt>
                <c:pt idx="176" formatCode="General">
                  <c:v>2.5</c:v>
                </c:pt>
                <c:pt idx="177" formatCode="General">
                  <c:v>2.5</c:v>
                </c:pt>
                <c:pt idx="178" formatCode="General">
                  <c:v>2.5</c:v>
                </c:pt>
                <c:pt idx="179" formatCode="General">
                  <c:v>2.5</c:v>
                </c:pt>
                <c:pt idx="180" formatCode="General">
                  <c:v>2.5</c:v>
                </c:pt>
                <c:pt idx="181" formatCode="General">
                  <c:v>2.5</c:v>
                </c:pt>
                <c:pt idx="182" formatCode="General">
                  <c:v>2.5</c:v>
                </c:pt>
                <c:pt idx="183" formatCode="General">
                  <c:v>2.5</c:v>
                </c:pt>
                <c:pt idx="184" formatCode="General">
                  <c:v>2.75</c:v>
                </c:pt>
                <c:pt idx="185" formatCode="General">
                  <c:v>2.75</c:v>
                </c:pt>
                <c:pt idx="186" formatCode="General">
                  <c:v>2.75</c:v>
                </c:pt>
                <c:pt idx="187" formatCode="General">
                  <c:v>2.75</c:v>
                </c:pt>
                <c:pt idx="188" formatCode="General">
                  <c:v>2.75</c:v>
                </c:pt>
                <c:pt idx="189" formatCode="General">
                  <c:v>3</c:v>
                </c:pt>
                <c:pt idx="190" formatCode="General">
                  <c:v>3</c:v>
                </c:pt>
                <c:pt idx="191" formatCode="General">
                  <c:v>3</c:v>
                </c:pt>
                <c:pt idx="192" formatCode="General">
                  <c:v>3</c:v>
                </c:pt>
                <c:pt idx="193" formatCode="General">
                  <c:v>3.5</c:v>
                </c:pt>
                <c:pt idx="194" formatCode="General">
                  <c:v>3.5</c:v>
                </c:pt>
                <c:pt idx="195" formatCode="General">
                  <c:v>3.5</c:v>
                </c:pt>
                <c:pt idx="196" formatCode="General">
                  <c:v>3.5</c:v>
                </c:pt>
                <c:pt idx="197" formatCode="General">
                  <c:v>4</c:v>
                </c:pt>
                <c:pt idx="198" formatCode="General">
                  <c:v>4</c:v>
                </c:pt>
                <c:pt idx="199" formatCode="General">
                  <c:v>4</c:v>
                </c:pt>
                <c:pt idx="200" formatCode="General">
                  <c:v>4</c:v>
                </c:pt>
                <c:pt idx="201" formatCode="General">
                  <c:v>4.5</c:v>
                </c:pt>
                <c:pt idx="202" formatCode="General">
                  <c:v>4.5</c:v>
                </c:pt>
                <c:pt idx="203" formatCode="General">
                  <c:v>4.5</c:v>
                </c:pt>
                <c:pt idx="204" formatCode="General">
                  <c:v>4.5</c:v>
                </c:pt>
                <c:pt idx="205" formatCode="General">
                  <c:v>4.5</c:v>
                </c:pt>
                <c:pt idx="206" formatCode="General">
                  <c:v>5</c:v>
                </c:pt>
                <c:pt idx="207" formatCode="General">
                  <c:v>5</c:v>
                </c:pt>
                <c:pt idx="208" formatCode="General">
                  <c:v>5</c:v>
                </c:pt>
                <c:pt idx="209" formatCode="General">
                  <c:v>5</c:v>
                </c:pt>
                <c:pt idx="210" formatCode="General">
                  <c:v>5</c:v>
                </c:pt>
                <c:pt idx="211" formatCode="General">
                  <c:v>5.25</c:v>
                </c:pt>
                <c:pt idx="212" formatCode="General">
                  <c:v>5.25</c:v>
                </c:pt>
                <c:pt idx="213" formatCode="General">
                  <c:v>5.25</c:v>
                </c:pt>
                <c:pt idx="214" formatCode="General">
                  <c:v>5.25</c:v>
                </c:pt>
                <c:pt idx="215" formatCode="General">
                  <c:v>5.5</c:v>
                </c:pt>
                <c:pt idx="216" formatCode="General">
                  <c:v>5.5</c:v>
                </c:pt>
                <c:pt idx="217" formatCode="General">
                  <c:v>5.5</c:v>
                </c:pt>
                <c:pt idx="218" formatCode="General">
                  <c:v>5.5</c:v>
                </c:pt>
                <c:pt idx="219" formatCode="General">
                  <c:v>5.75</c:v>
                </c:pt>
                <c:pt idx="220" formatCode="General">
                  <c:v>5.75</c:v>
                </c:pt>
                <c:pt idx="221" formatCode="General">
                  <c:v>5.75</c:v>
                </c:pt>
                <c:pt idx="222" formatCode="General">
                  <c:v>5.75</c:v>
                </c:pt>
                <c:pt idx="223" formatCode="General">
                  <c:v>6</c:v>
                </c:pt>
                <c:pt idx="224" formatCode="General">
                  <c:v>6</c:v>
                </c:pt>
                <c:pt idx="225" formatCode="General">
                  <c:v>6</c:v>
                </c:pt>
                <c:pt idx="226" formatCode="General">
                  <c:v>6</c:v>
                </c:pt>
                <c:pt idx="227" formatCode="General">
                  <c:v>6</c:v>
                </c:pt>
                <c:pt idx="228" formatCode="General">
                  <c:v>6</c:v>
                </c:pt>
                <c:pt idx="229" formatCode="General">
                  <c:v>6</c:v>
                </c:pt>
                <c:pt idx="230" formatCode="General">
                  <c:v>6</c:v>
                </c:pt>
                <c:pt idx="231" formatCode="General">
                  <c:v>6.25</c:v>
                </c:pt>
                <c:pt idx="232" formatCode="General">
                  <c:v>6.25</c:v>
                </c:pt>
                <c:pt idx="233" formatCode="General">
                  <c:v>6.25</c:v>
                </c:pt>
                <c:pt idx="234" formatCode="General">
                  <c:v>6.25</c:v>
                </c:pt>
                <c:pt idx="235" formatCode="General">
                  <c:v>6.5</c:v>
                </c:pt>
                <c:pt idx="236" formatCode="General">
                  <c:v>6.5</c:v>
                </c:pt>
                <c:pt idx="237" formatCode="General">
                  <c:v>6.5</c:v>
                </c:pt>
                <c:pt idx="238" formatCode="General">
                  <c:v>6.5</c:v>
                </c:pt>
                <c:pt idx="239" formatCode="General">
                  <c:v>6.5</c:v>
                </c:pt>
                <c:pt idx="240" formatCode="General">
                  <c:v>6.5</c:v>
                </c:pt>
                <c:pt idx="241" formatCode="General">
                  <c:v>6.5</c:v>
                </c:pt>
                <c:pt idx="242" formatCode="General">
                  <c:v>6.5</c:v>
                </c:pt>
                <c:pt idx="243" formatCode="General">
                  <c:v>6.5</c:v>
                </c:pt>
                <c:pt idx="244" formatCode="General">
                  <c:v>6.5</c:v>
                </c:pt>
                <c:pt idx="245" formatCode="General">
                  <c:v>6.5</c:v>
                </c:pt>
                <c:pt idx="246" formatCode="General">
                  <c:v>6.5</c:v>
                </c:pt>
                <c:pt idx="247" formatCode="General">
                  <c:v>6.5</c:v>
                </c:pt>
                <c:pt idx="248" formatCode="General">
                  <c:v>6.5</c:v>
                </c:pt>
                <c:pt idx="249" formatCode="General">
                  <c:v>6.5</c:v>
                </c:pt>
                <c:pt idx="250" formatCode="General">
                  <c:v>6.5</c:v>
                </c:pt>
                <c:pt idx="251" formatCode="General">
                  <c:v>6.5</c:v>
                </c:pt>
                <c:pt idx="252" formatCode="General">
                  <c:v>6.5</c:v>
                </c:pt>
                <c:pt idx="253" formatCode="General">
                  <c:v>6.5</c:v>
                </c:pt>
                <c:pt idx="254" formatCode="General">
                  <c:v>6.5</c:v>
                </c:pt>
                <c:pt idx="255" formatCode="General">
                  <c:v>6.5</c:v>
                </c:pt>
                <c:pt idx="256" formatCode="General">
                  <c:v>6.5</c:v>
                </c:pt>
                <c:pt idx="257" formatCode="General">
                  <c:v>6.5</c:v>
                </c:pt>
                <c:pt idx="258" formatCode="General">
                  <c:v>6.5</c:v>
                </c:pt>
                <c:pt idx="259" formatCode="General">
                  <c:v>6.5</c:v>
                </c:pt>
                <c:pt idx="260" formatCode="General">
                  <c:v>6.5</c:v>
                </c:pt>
                <c:pt idx="261" formatCode="General">
                  <c:v>6.5</c:v>
                </c:pt>
                <c:pt idx="262" formatCode="General">
                  <c:v>6.5</c:v>
                </c:pt>
                <c:pt idx="263" formatCode="General">
                  <c:v>6.5</c:v>
                </c:pt>
                <c:pt idx="264" formatCode="General">
                  <c:v>6.5</c:v>
                </c:pt>
                <c:pt idx="265" formatCode="General">
                  <c:v>6.5</c:v>
                </c:pt>
                <c:pt idx="266" formatCode="General">
                  <c:v>6.5</c:v>
                </c:pt>
                <c:pt idx="267" formatCode="General">
                  <c:v>6.5</c:v>
                </c:pt>
                <c:pt idx="268" formatCode="General">
                  <c:v>6.5</c:v>
                </c:pt>
                <c:pt idx="269" formatCode="General">
                  <c:v>6.5</c:v>
                </c:pt>
                <c:pt idx="270" formatCode="General">
                  <c:v>6.5</c:v>
                </c:pt>
                <c:pt idx="271" formatCode="General">
                  <c:v>6.5</c:v>
                </c:pt>
                <c:pt idx="272" formatCode="General">
                  <c:v>6.5</c:v>
                </c:pt>
                <c:pt idx="273" formatCode="General">
                  <c:v>6.5</c:v>
                </c:pt>
                <c:pt idx="274" formatCode="General">
                  <c:v>6.5</c:v>
                </c:pt>
                <c:pt idx="275" formatCode="General">
                  <c:v>6.5</c:v>
                </c:pt>
                <c:pt idx="276" formatCode="General">
                  <c:v>6.5</c:v>
                </c:pt>
                <c:pt idx="277" formatCode="General">
                  <c:v>6.5</c:v>
                </c:pt>
                <c:pt idx="278" formatCode="General">
                  <c:v>6.5</c:v>
                </c:pt>
                <c:pt idx="279" formatCode="General">
                  <c:v>6.5</c:v>
                </c:pt>
                <c:pt idx="280" formatCode="General">
                  <c:v>6.5</c:v>
                </c:pt>
                <c:pt idx="281" formatCode="General">
                  <c:v>6.5</c:v>
                </c:pt>
                <c:pt idx="282" formatCode="General">
                  <c:v>6.5</c:v>
                </c:pt>
                <c:pt idx="283" formatCode="General">
                  <c:v>6.5</c:v>
                </c:pt>
                <c:pt idx="284" formatCode="General">
                  <c:v>6.5</c:v>
                </c:pt>
                <c:pt idx="285" formatCode="General">
                  <c:v>6.25</c:v>
                </c:pt>
                <c:pt idx="286" formatCode="General">
                  <c:v>6.25</c:v>
                </c:pt>
                <c:pt idx="287" formatCode="General">
                  <c:v>6.25</c:v>
                </c:pt>
                <c:pt idx="288" formatCode="General">
                  <c:v>6.25</c:v>
                </c:pt>
                <c:pt idx="289" formatCode="General">
                  <c:v>6</c:v>
                </c:pt>
                <c:pt idx="290" formatCode="General">
                  <c:v>6</c:v>
                </c:pt>
                <c:pt idx="291" formatCode="General">
                  <c:v>6</c:v>
                </c:pt>
                <c:pt idx="292" formatCode="General">
                  <c:v>6</c:v>
                </c:pt>
                <c:pt idx="293" formatCode="General">
                  <c:v>6</c:v>
                </c:pt>
                <c:pt idx="294" formatCode="General">
                  <c:v>6</c:v>
                </c:pt>
                <c:pt idx="295" formatCode="General">
                  <c:v>6</c:v>
                </c:pt>
                <c:pt idx="296" formatCode="General">
                  <c:v>6</c:v>
                </c:pt>
                <c:pt idx="297" formatCode="General">
                  <c:v>6</c:v>
                </c:pt>
                <c:pt idx="298" formatCode="General">
                  <c:v>5.75</c:v>
                </c:pt>
                <c:pt idx="299" formatCode="General">
                  <c:v>5.75</c:v>
                </c:pt>
                <c:pt idx="300" formatCode="General">
                  <c:v>5.75</c:v>
                </c:pt>
                <c:pt idx="301" formatCode="General">
                  <c:v>5.75</c:v>
                </c:pt>
                <c:pt idx="302" formatCode="General">
                  <c:v>5.75</c:v>
                </c:pt>
                <c:pt idx="303" formatCode="General">
                  <c:v>5.75</c:v>
                </c:pt>
                <c:pt idx="304" formatCode="General">
                  <c:v>5.75</c:v>
                </c:pt>
                <c:pt idx="305" formatCode="General">
                  <c:v>5.75</c:v>
                </c:pt>
                <c:pt idx="306" formatCode="General">
                  <c:v>5.75</c:v>
                </c:pt>
                <c:pt idx="307" formatCode="General">
                  <c:v>5.75</c:v>
                </c:pt>
                <c:pt idx="308" formatCode="General">
                  <c:v>5.75</c:v>
                </c:pt>
                <c:pt idx="309" formatCode="General">
                  <c:v>5.75</c:v>
                </c:pt>
                <c:pt idx="310" formatCode="General">
                  <c:v>5.75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654512"/>
        <c:axId val="266657776"/>
      </c:lineChart>
      <c:dateAx>
        <c:axId val="2666653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yyyy;@" sourceLinked="0"/>
        <c:majorTickMark val="out"/>
        <c:minorTickMark val="out"/>
        <c:tickLblPos val="nextTo"/>
        <c:txPr>
          <a:bodyPr rot="-1620000" vert="horz"/>
          <a:lstStyle/>
          <a:p>
            <a:pPr>
              <a:defRPr/>
            </a:pPr>
            <a:endParaRPr lang="en-US"/>
          </a:p>
        </c:txPr>
        <c:crossAx val="266657232"/>
        <c:crosses val="autoZero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266657232"/>
        <c:scaling>
          <c:orientation val="minMax"/>
          <c:max val="18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66665392"/>
        <c:crosses val="autoZero"/>
        <c:crossBetween val="between"/>
        <c:majorUnit val="2"/>
      </c:valAx>
      <c:dateAx>
        <c:axId val="266654512"/>
        <c:scaling>
          <c:orientation val="minMax"/>
        </c:scaling>
        <c:delete val="1"/>
        <c:axPos val="b"/>
        <c:numFmt formatCode="[$-409]d\-mmm\-yyyy;@" sourceLinked="1"/>
        <c:majorTickMark val="out"/>
        <c:minorTickMark val="none"/>
        <c:tickLblPos val="nextTo"/>
        <c:crossAx val="266657776"/>
        <c:crosses val="autoZero"/>
        <c:auto val="1"/>
        <c:lblOffset val="100"/>
        <c:baseTimeUnit val="days"/>
      </c:dateAx>
      <c:valAx>
        <c:axId val="266657776"/>
        <c:scaling>
          <c:orientation val="minMax"/>
          <c:max val="18"/>
          <c:min val="0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66654512"/>
        <c:crosses val="max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773040162432531E-2"/>
          <c:y val="9.8782365042207568E-2"/>
          <c:w val="0.91652213461141807"/>
          <c:h val="0.71353162328712194"/>
        </c:manualLayout>
      </c:layout>
      <c:lineChart>
        <c:grouping val="standard"/>
        <c:varyColors val="0"/>
        <c:ser>
          <c:idx val="0"/>
          <c:order val="0"/>
          <c:tx>
            <c:strRef>
              <c:f>'T7-4'!$A$5</c:f>
              <c:strCache>
                <c:ptCount val="1"/>
                <c:pt idx="0">
                  <c:v>M2/BDP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multiLvlStrRef>
              <c:f>'T7-4'!$B$3:$BX$4</c:f>
              <c:multiLvlStrCache>
                <c:ptCount val="7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</c:lvl>
                <c:lvl>
                  <c:pt idx="0">
                    <c:v>2006</c:v>
                  </c:pt>
                  <c:pt idx="4">
                    <c:v>2007</c:v>
                  </c:pt>
                  <c:pt idx="8">
                    <c:v>2008</c:v>
                  </c:pt>
                  <c:pt idx="12">
                    <c:v>2009</c:v>
                  </c:pt>
                  <c:pt idx="16">
                    <c:v>2010</c:v>
                  </c:pt>
                  <c:pt idx="20">
                    <c:v>2011</c:v>
                  </c:pt>
                  <c:pt idx="24">
                    <c:v>2012</c:v>
                  </c:pt>
                  <c:pt idx="28">
                    <c:v>2013</c:v>
                  </c:pt>
                  <c:pt idx="32">
                    <c:v>2014</c:v>
                  </c:pt>
                  <c:pt idx="36">
                    <c:v>2015</c:v>
                  </c:pt>
                  <c:pt idx="40">
                    <c:v>2016</c:v>
                  </c:pt>
                  <c:pt idx="44">
                    <c:v>2017</c:v>
                  </c:pt>
                  <c:pt idx="48">
                    <c:v>2018</c:v>
                  </c:pt>
                  <c:pt idx="52">
                    <c:v>2019</c:v>
                  </c:pt>
                  <c:pt idx="56">
                    <c:v>2020</c:v>
                  </c:pt>
                  <c:pt idx="60">
                    <c:v>2021</c:v>
                  </c:pt>
                  <c:pt idx="64">
                    <c:v>2022</c:v>
                  </c:pt>
                  <c:pt idx="68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'T7-4'!$B$5:$BX$5</c:f>
              <c:numCache>
                <c:formatCode>0.00</c:formatCode>
                <c:ptCount val="75"/>
                <c:pt idx="0">
                  <c:v>25.653717639596579</c:v>
                </c:pt>
                <c:pt idx="1">
                  <c:v>26.611944651640719</c:v>
                </c:pt>
                <c:pt idx="2">
                  <c:v>27.939109843427861</c:v>
                </c:pt>
                <c:pt idx="3">
                  <c:v>30.027900787175245</c:v>
                </c:pt>
                <c:pt idx="4">
                  <c:v>31.122126200720551</c:v>
                </c:pt>
                <c:pt idx="5">
                  <c:v>30.955518984831791</c:v>
                </c:pt>
                <c:pt idx="6">
                  <c:v>32.891228228035231</c:v>
                </c:pt>
                <c:pt idx="7">
                  <c:v>35.811357698081885</c:v>
                </c:pt>
                <c:pt idx="8">
                  <c:v>36.397681473469355</c:v>
                </c:pt>
                <c:pt idx="9">
                  <c:v>34.875383937400493</c:v>
                </c:pt>
                <c:pt idx="10">
                  <c:v>35.030631097834394</c:v>
                </c:pt>
                <c:pt idx="11">
                  <c:v>34.133122764892185</c:v>
                </c:pt>
                <c:pt idx="12">
                  <c:v>34.485574048945118</c:v>
                </c:pt>
                <c:pt idx="13">
                  <c:v>35.62307575359862</c:v>
                </c:pt>
                <c:pt idx="14">
                  <c:v>36.04666089872704</c:v>
                </c:pt>
                <c:pt idx="15">
                  <c:v>39.447167401316221</c:v>
                </c:pt>
                <c:pt idx="16">
                  <c:v>39.260423871779743</c:v>
                </c:pt>
                <c:pt idx="17">
                  <c:v>41.130929442998301</c:v>
                </c:pt>
                <c:pt idx="18">
                  <c:v>40.800228093369888</c:v>
                </c:pt>
                <c:pt idx="19">
                  <c:v>41.862573934083727</c:v>
                </c:pt>
                <c:pt idx="20">
                  <c:v>39.378628144597762</c:v>
                </c:pt>
                <c:pt idx="21">
                  <c:v>39.189940374461749</c:v>
                </c:pt>
                <c:pt idx="22">
                  <c:v>40.097729733456283</c:v>
                </c:pt>
                <c:pt idx="23">
                  <c:v>41.46936441512927</c:v>
                </c:pt>
                <c:pt idx="24">
                  <c:v>40.957098941433699</c:v>
                </c:pt>
                <c:pt idx="25">
                  <c:v>42.806886171576039</c:v>
                </c:pt>
                <c:pt idx="26">
                  <c:v>42.747984181795289</c:v>
                </c:pt>
                <c:pt idx="27">
                  <c:v>43.087954122691933</c:v>
                </c:pt>
                <c:pt idx="28">
                  <c:v>41.736557062244877</c:v>
                </c:pt>
                <c:pt idx="29">
                  <c:v>41.855352580889438</c:v>
                </c:pt>
                <c:pt idx="30">
                  <c:v>42.186572237565898</c:v>
                </c:pt>
                <c:pt idx="31">
                  <c:v>41.659758282544928</c:v>
                </c:pt>
                <c:pt idx="32">
                  <c:v>40.94259936065572</c:v>
                </c:pt>
                <c:pt idx="33" formatCode="General">
                  <c:v>42.026004532738462</c:v>
                </c:pt>
                <c:pt idx="34" formatCode="General">
                  <c:v>43.810418446770683</c:v>
                </c:pt>
                <c:pt idx="35" formatCode="General">
                  <c:v>44.836469153922117</c:v>
                </c:pt>
                <c:pt idx="36" formatCode="General">
                  <c:v>43.716937568525758</c:v>
                </c:pt>
                <c:pt idx="37" formatCode="General">
                  <c:v>44.286736338268554</c:v>
                </c:pt>
                <c:pt idx="38" formatCode="General">
                  <c:v>44.307946327582634</c:v>
                </c:pt>
                <c:pt idx="39" formatCode="General">
                  <c:v>46.371762029926451</c:v>
                </c:pt>
                <c:pt idx="40" formatCode="General">
                  <c:v>45.358401946106611</c:v>
                </c:pt>
                <c:pt idx="41" formatCode="General">
                  <c:v>45.807894707378253</c:v>
                </c:pt>
                <c:pt idx="42" formatCode="General">
                  <c:v>46.699991101393259</c:v>
                </c:pt>
                <c:pt idx="43" formatCode="General">
                  <c:v>48.587217200532415</c:v>
                </c:pt>
                <c:pt idx="44" formatCode="General">
                  <c:v>47.646185788585335</c:v>
                </c:pt>
                <c:pt idx="45" formatCode="General">
                  <c:v>46.829557456026436</c:v>
                </c:pt>
                <c:pt idx="46" formatCode="General">
                  <c:v>46.896851414367632</c:v>
                </c:pt>
                <c:pt idx="47" formatCode="General">
                  <c:v>47.796159896146065</c:v>
                </c:pt>
                <c:pt idx="48" formatCode="General">
                  <c:v>46.605988692420681</c:v>
                </c:pt>
                <c:pt idx="49" formatCode="General">
                  <c:v>47.70739711367596</c:v>
                </c:pt>
                <c:pt idx="50" formatCode="General">
                  <c:v>47.773145684335958</c:v>
                </c:pt>
                <c:pt idx="51" formatCode="General">
                  <c:v>51.367784072340172</c:v>
                </c:pt>
                <c:pt idx="52" formatCode="General">
                  <c:v>50.169936282184871</c:v>
                </c:pt>
                <c:pt idx="53" formatCode="General">
                  <c:v>49.722022564829473</c:v>
                </c:pt>
                <c:pt idx="54" formatCode="General">
                  <c:v>50.60217922959567</c:v>
                </c:pt>
                <c:pt idx="55" formatCode="General">
                  <c:v>52.077150568056894</c:v>
                </c:pt>
                <c:pt idx="56" formatCode="General">
                  <c:v>52.378073235764724</c:v>
                </c:pt>
                <c:pt idx="57" formatCode="General">
                  <c:v>56.830406150647541</c:v>
                </c:pt>
                <c:pt idx="58" formatCode="General">
                  <c:v>58.470033696570532</c:v>
                </c:pt>
                <c:pt idx="59" formatCode="General">
                  <c:v>60.583336530775377</c:v>
                </c:pt>
                <c:pt idx="60">
                  <c:v>59.414400465704233</c:v>
                </c:pt>
                <c:pt idx="61">
                  <c:v>59.258378724190898</c:v>
                </c:pt>
                <c:pt idx="62">
                  <c:v>59.441638730232583</c:v>
                </c:pt>
                <c:pt idx="63" formatCode="General">
                  <c:v>60.236879811772567</c:v>
                </c:pt>
                <c:pt idx="64" formatCode="General">
                  <c:v>56.590136603998133</c:v>
                </c:pt>
                <c:pt idx="65" formatCode="General">
                  <c:v>58.977365354870791</c:v>
                </c:pt>
                <c:pt idx="66" formatCode="General">
                  <c:v>55.987650456882186</c:v>
                </c:pt>
                <c:pt idx="67" formatCode="General">
                  <c:v>56.883083012651127</c:v>
                </c:pt>
                <c:pt idx="68" formatCode="General">
                  <c:v>55.740731675002039</c:v>
                </c:pt>
                <c:pt idx="69" formatCode="General">
                  <c:v>54.440298751681773</c:v>
                </c:pt>
                <c:pt idx="70">
                  <c:v>54.680858206768391</c:v>
                </c:pt>
                <c:pt idx="71" formatCode="General">
                  <c:v>55.802984545952228</c:v>
                </c:pt>
                <c:pt idx="72" formatCode="General">
                  <c:v>54.684538069859592</c:v>
                </c:pt>
                <c:pt idx="73">
                  <c:v>55.341831674278865</c:v>
                </c:pt>
                <c:pt idx="74" formatCode="General">
                  <c:v>55.21280419842919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BA-4A4E-B03B-8C7683E37E7F}"/>
            </c:ext>
          </c:extLst>
        </c:ser>
        <c:ser>
          <c:idx val="1"/>
          <c:order val="1"/>
          <c:tx>
            <c:v>Dinarski M2/BDP</c:v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cat>
            <c:multiLvlStrRef>
              <c:f>'T7-4'!$B$3:$BX$4</c:f>
              <c:multiLvlStrCache>
                <c:ptCount val="7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</c:lvl>
                <c:lvl>
                  <c:pt idx="0">
                    <c:v>2006</c:v>
                  </c:pt>
                  <c:pt idx="4">
                    <c:v>2007</c:v>
                  </c:pt>
                  <c:pt idx="8">
                    <c:v>2008</c:v>
                  </c:pt>
                  <c:pt idx="12">
                    <c:v>2009</c:v>
                  </c:pt>
                  <c:pt idx="16">
                    <c:v>2010</c:v>
                  </c:pt>
                  <c:pt idx="20">
                    <c:v>2011</c:v>
                  </c:pt>
                  <c:pt idx="24">
                    <c:v>2012</c:v>
                  </c:pt>
                  <c:pt idx="28">
                    <c:v>2013</c:v>
                  </c:pt>
                  <c:pt idx="32">
                    <c:v>2014</c:v>
                  </c:pt>
                  <c:pt idx="36">
                    <c:v>2015</c:v>
                  </c:pt>
                  <c:pt idx="40">
                    <c:v>2016</c:v>
                  </c:pt>
                  <c:pt idx="44">
                    <c:v>2017</c:v>
                  </c:pt>
                  <c:pt idx="48">
                    <c:v>2018</c:v>
                  </c:pt>
                  <c:pt idx="52">
                    <c:v>2019</c:v>
                  </c:pt>
                  <c:pt idx="56">
                    <c:v>2020</c:v>
                  </c:pt>
                  <c:pt idx="60">
                    <c:v>2021</c:v>
                  </c:pt>
                  <c:pt idx="64">
                    <c:v>2022</c:v>
                  </c:pt>
                  <c:pt idx="68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'T7-4'!$B$6:$BX$6</c:f>
              <c:numCache>
                <c:formatCode>0.00</c:formatCode>
                <c:ptCount val="75"/>
                <c:pt idx="0">
                  <c:v>10.297806546678897</c:v>
                </c:pt>
                <c:pt idx="1">
                  <c:v>10.761886100341508</c:v>
                </c:pt>
                <c:pt idx="2">
                  <c:v>11.439035067656848</c:v>
                </c:pt>
                <c:pt idx="3">
                  <c:v>13.312109171748313</c:v>
                </c:pt>
                <c:pt idx="4">
                  <c:v>12.995914591225077</c:v>
                </c:pt>
                <c:pt idx="5">
                  <c:v>12.594594969679083</c:v>
                </c:pt>
                <c:pt idx="6">
                  <c:v>13.56136970058591</c:v>
                </c:pt>
                <c:pt idx="7">
                  <c:v>15.466918803699075</c:v>
                </c:pt>
                <c:pt idx="8">
                  <c:v>14.033797645317112</c:v>
                </c:pt>
                <c:pt idx="9">
                  <c:v>13.469735914986694</c:v>
                </c:pt>
                <c:pt idx="10">
                  <c:v>13.513050282137797</c:v>
                </c:pt>
                <c:pt idx="11">
                  <c:v>13.594654215017396</c:v>
                </c:pt>
                <c:pt idx="12">
                  <c:v>12.841264306893224</c:v>
                </c:pt>
                <c:pt idx="13">
                  <c:v>13.459092455462644</c:v>
                </c:pt>
                <c:pt idx="14">
                  <c:v>13.825151859311784</c:v>
                </c:pt>
                <c:pt idx="15">
                  <c:v>14.310767002316901</c:v>
                </c:pt>
                <c:pt idx="16">
                  <c:v>13.015955411836547</c:v>
                </c:pt>
                <c:pt idx="17">
                  <c:v>13.262471193374898</c:v>
                </c:pt>
                <c:pt idx="18">
                  <c:v>12.589778063670295</c:v>
                </c:pt>
                <c:pt idx="19">
                  <c:v>12.628356657315418</c:v>
                </c:pt>
                <c:pt idx="20">
                  <c:v>11.455064331175137</c:v>
                </c:pt>
                <c:pt idx="21">
                  <c:v>11.714378807666714</c:v>
                </c:pt>
                <c:pt idx="22">
                  <c:v>12.318570695869086</c:v>
                </c:pt>
                <c:pt idx="23">
                  <c:v>13.466724742852593</c:v>
                </c:pt>
                <c:pt idx="24">
                  <c:v>12.153132340460985</c:v>
                </c:pt>
                <c:pt idx="25">
                  <c:v>11.980236110668564</c:v>
                </c:pt>
                <c:pt idx="26">
                  <c:v>12.429525813042448</c:v>
                </c:pt>
                <c:pt idx="27">
                  <c:v>12.613220392267529</c:v>
                </c:pt>
                <c:pt idx="28">
                  <c:v>12.316262374196162</c:v>
                </c:pt>
                <c:pt idx="29">
                  <c:v>12.419038694744264</c:v>
                </c:pt>
                <c:pt idx="30">
                  <c:v>12.847235760181949</c:v>
                </c:pt>
                <c:pt idx="31">
                  <c:v>13.286566696919181</c:v>
                </c:pt>
                <c:pt idx="32">
                  <c:v>12.500008548095431</c:v>
                </c:pt>
                <c:pt idx="33" formatCode="General">
                  <c:v>13.409221494712137</c:v>
                </c:pt>
                <c:pt idx="34" formatCode="General">
                  <c:v>14.145069459871435</c:v>
                </c:pt>
                <c:pt idx="35" formatCode="General">
                  <c:v>14.763895067294493</c:v>
                </c:pt>
                <c:pt idx="36" formatCode="General">
                  <c:v>13.523346683114754</c:v>
                </c:pt>
                <c:pt idx="37" formatCode="General">
                  <c:v>14.052403171716254</c:v>
                </c:pt>
                <c:pt idx="38" formatCode="General">
                  <c:v>14.795776747629997</c:v>
                </c:pt>
                <c:pt idx="39" formatCode="General">
                  <c:v>16.293664387929791</c:v>
                </c:pt>
                <c:pt idx="40" formatCode="General">
                  <c:v>14.791361546163859</c:v>
                </c:pt>
                <c:pt idx="41" formatCode="General">
                  <c:v>15.509623597524854</c:v>
                </c:pt>
                <c:pt idx="42" formatCode="General">
                  <c:v>16.270056597812861</c:v>
                </c:pt>
                <c:pt idx="43" formatCode="General">
                  <c:v>17.871634456615642</c:v>
                </c:pt>
                <c:pt idx="44" formatCode="General">
                  <c:v>16.867169622809143</c:v>
                </c:pt>
                <c:pt idx="45" formatCode="General">
                  <c:v>16.919201486200468</c:v>
                </c:pt>
                <c:pt idx="46" formatCode="General">
                  <c:v>17.195719453588623</c:v>
                </c:pt>
                <c:pt idx="47" formatCode="General">
                  <c:v>18.316833664120722</c:v>
                </c:pt>
                <c:pt idx="48" formatCode="General">
                  <c:v>17.331633888846977</c:v>
                </c:pt>
                <c:pt idx="49" formatCode="General">
                  <c:v>18.164388345484603</c:v>
                </c:pt>
                <c:pt idx="50" formatCode="General">
                  <c:v>18.362973626958041</c:v>
                </c:pt>
                <c:pt idx="51" formatCode="General">
                  <c:v>20.063863852470494</c:v>
                </c:pt>
                <c:pt idx="52" formatCode="General">
                  <c:v>18.891544398743953</c:v>
                </c:pt>
                <c:pt idx="53" formatCode="General">
                  <c:v>19.647902789038003</c:v>
                </c:pt>
                <c:pt idx="54" formatCode="General">
                  <c:v>20.488599708941859</c:v>
                </c:pt>
                <c:pt idx="55" formatCode="General">
                  <c:v>21.885444901180616</c:v>
                </c:pt>
                <c:pt idx="56" formatCode="General">
                  <c:v>22.235738747738996</c:v>
                </c:pt>
                <c:pt idx="57" formatCode="General">
                  <c:v>25.693289515437829</c:v>
                </c:pt>
                <c:pt idx="58" formatCode="General">
                  <c:v>26.683920300126768</c:v>
                </c:pt>
                <c:pt idx="59" formatCode="General">
                  <c:v>28.228279939684619</c:v>
                </c:pt>
                <c:pt idx="60">
                  <c:v>26.59030356445291</c:v>
                </c:pt>
                <c:pt idx="61">
                  <c:v>26.969533789120558</c:v>
                </c:pt>
                <c:pt idx="62">
                  <c:v>27.337724685067055</c:v>
                </c:pt>
                <c:pt idx="63" formatCode="General">
                  <c:v>28.197279676560182</c:v>
                </c:pt>
                <c:pt idx="64" formatCode="General">
                  <c:v>24.836813514040728</c:v>
                </c:pt>
                <c:pt idx="65" formatCode="General">
                  <c:v>25.626949264140837</c:v>
                </c:pt>
                <c:pt idx="66" formatCode="General">
                  <c:v>24.79157202125878</c:v>
                </c:pt>
                <c:pt idx="67" formatCode="General">
                  <c:v>26.438889789815722</c:v>
                </c:pt>
                <c:pt idx="68" formatCode="General">
                  <c:v>25.952833420274235</c:v>
                </c:pt>
                <c:pt idx="69" formatCode="General">
                  <c:v>25.672608292893912</c:v>
                </c:pt>
                <c:pt idx="70" formatCode="General">
                  <c:v>26.301702917742119</c:v>
                </c:pt>
                <c:pt idx="71" formatCode="General">
                  <c:v>27.986017128303757</c:v>
                </c:pt>
                <c:pt idx="72" formatCode="General">
                  <c:v>26.789536203518168</c:v>
                </c:pt>
                <c:pt idx="73">
                  <c:v>27.450529090842519</c:v>
                </c:pt>
                <c:pt idx="74" formatCode="General">
                  <c:v>27.396266138532454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BA-4A4E-B03B-8C7683E37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640912"/>
        <c:axId val="266651248"/>
      </c:lineChart>
      <c:catAx>
        <c:axId val="26664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9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51248"/>
        <c:crosses val="autoZero"/>
        <c:auto val="1"/>
        <c:lblAlgn val="ctr"/>
        <c:lblOffset val="100"/>
        <c:noMultiLvlLbl val="0"/>
      </c:catAx>
      <c:valAx>
        <c:axId val="266651248"/>
        <c:scaling>
          <c:orientation val="minMax"/>
          <c:min val="5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%</a:t>
                </a:r>
              </a:p>
            </c:rich>
          </c:tx>
          <c:layout>
            <c:manualLayout>
              <c:xMode val="edge"/>
              <c:yMode val="edge"/>
              <c:x val="6.4138810478878816E-2"/>
              <c:y val="0.39103000638433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4091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3188382112613278"/>
          <c:y val="0.56463928495424553"/>
          <c:w val="0.55585202793047095"/>
          <c:h val="3.8769726190155507E-2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Međugodišnji rast</a:t>
            </a:r>
            <a:r>
              <a:rPr lang="sr-Latn-RS" baseline="0" dirty="0"/>
              <a:t> BDV po delatnostima,</a:t>
            </a:r>
            <a:r>
              <a:rPr lang="en-GB" baseline="0" dirty="0"/>
              <a:t> </a:t>
            </a:r>
            <a:r>
              <a:rPr lang="sr-Latn-RS" baseline="0" dirty="0"/>
              <a:t>u</a:t>
            </a:r>
            <a:r>
              <a:rPr lang="en-GB" baseline="0" dirty="0"/>
              <a:t> </a:t>
            </a:r>
            <a:r>
              <a:rPr lang="sr-Latn-RS" baseline="0" dirty="0"/>
              <a:t>% 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T2-2'!$S$9</c:f>
              <c:strCache>
                <c:ptCount val="1"/>
                <c:pt idx="0">
                  <c:v>Q1-Q3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T2-2'!$R$10:$R$17</c:f>
              <c:strCache>
                <c:ptCount val="8"/>
                <c:pt idx="0">
                  <c:v>BDP</c:v>
                </c:pt>
                <c:pt idx="1">
                  <c:v>Poljoprivreda</c:v>
                </c:pt>
                <c:pt idx="2">
                  <c:v>Industrija</c:v>
                </c:pt>
                <c:pt idx="3">
                  <c:v>Građevinarstvo</c:v>
                </c:pt>
                <c:pt idx="4">
                  <c:v>Trgovina, saobraćaj i turizam</c:v>
                </c:pt>
                <c:pt idx="5">
                  <c:v>Informisanje i komunikacije</c:v>
                </c:pt>
                <c:pt idx="6">
                  <c:v>Finansijske delatnosti i osiguranje</c:v>
                </c:pt>
                <c:pt idx="7">
                  <c:v>Ostalo</c:v>
                </c:pt>
              </c:strCache>
            </c:strRef>
          </c:cat>
          <c:val>
            <c:numRef>
              <c:f>'Tabela T2-2'!$S$10:$S$17</c:f>
              <c:numCache>
                <c:formatCode>0.0</c:formatCode>
                <c:ptCount val="8"/>
                <c:pt idx="0">
                  <c:v>4.003496414088147</c:v>
                </c:pt>
                <c:pt idx="1">
                  <c:v>-8.0536801451408024</c:v>
                </c:pt>
                <c:pt idx="2">
                  <c:v>2.7172003911091025</c:v>
                </c:pt>
                <c:pt idx="3">
                  <c:v>7.6558706706880884</c:v>
                </c:pt>
                <c:pt idx="4">
                  <c:v>5.8831507062104009</c:v>
                </c:pt>
                <c:pt idx="5">
                  <c:v>7.4320932419407342</c:v>
                </c:pt>
                <c:pt idx="6">
                  <c:v>2.8939836427750691</c:v>
                </c:pt>
                <c:pt idx="7">
                  <c:v>3.8820819613580824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DE-4DCA-B3D1-143A0A9C8FF6}"/>
            </c:ext>
          </c:extLst>
        </c:ser>
        <c:ser>
          <c:idx val="1"/>
          <c:order val="1"/>
          <c:tx>
            <c:strRef>
              <c:f>'Tabela T2-2'!$T$9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T2-2'!$R$10:$R$17</c:f>
              <c:strCache>
                <c:ptCount val="8"/>
                <c:pt idx="0">
                  <c:v>BDP</c:v>
                </c:pt>
                <c:pt idx="1">
                  <c:v>Poljoprivreda</c:v>
                </c:pt>
                <c:pt idx="2">
                  <c:v>Industrija</c:v>
                </c:pt>
                <c:pt idx="3">
                  <c:v>Građevinarstvo</c:v>
                </c:pt>
                <c:pt idx="4">
                  <c:v>Trgovina, saobraćaj i turizam</c:v>
                </c:pt>
                <c:pt idx="5">
                  <c:v>Informisanje i komunikacije</c:v>
                </c:pt>
                <c:pt idx="6">
                  <c:v>Finansijske delatnosti i osiguranje</c:v>
                </c:pt>
                <c:pt idx="7">
                  <c:v>Ostalo</c:v>
                </c:pt>
              </c:strCache>
            </c:strRef>
          </c:cat>
          <c:val>
            <c:numRef>
              <c:f>'Tabela T2-2'!$T$10:$T$17</c:f>
              <c:numCache>
                <c:formatCode>0.0</c:formatCode>
                <c:ptCount val="8"/>
                <c:pt idx="0">
                  <c:v>3.1048026576114438</c:v>
                </c:pt>
                <c:pt idx="1">
                  <c:v>-8.6241963155159027</c:v>
                </c:pt>
                <c:pt idx="2">
                  <c:v>3.5892097813721193</c:v>
                </c:pt>
                <c:pt idx="3">
                  <c:v>3.9999515637745304</c:v>
                </c:pt>
                <c:pt idx="4">
                  <c:v>2.7869560920887153</c:v>
                </c:pt>
                <c:pt idx="5">
                  <c:v>7.7927911808798314</c:v>
                </c:pt>
                <c:pt idx="6">
                  <c:v>3.9276453375837121</c:v>
                </c:pt>
                <c:pt idx="7">
                  <c:v>3.9165117405485006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DE-4DCA-B3D1-143A0A9C8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89952"/>
        <c:axId val="171695936"/>
      </c:barChart>
      <c:catAx>
        <c:axId val="1716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95936"/>
        <c:crosses val="autoZero"/>
        <c:auto val="1"/>
        <c:lblAlgn val="ctr"/>
        <c:lblOffset val="100"/>
        <c:noMultiLvlLbl val="0"/>
      </c:catAx>
      <c:valAx>
        <c:axId val="17169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88357311946619"/>
          <c:y val="3.8600804270583162E-2"/>
          <c:w val="0.8794923548965915"/>
          <c:h val="0.757172813433844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'T7-6'!$A$7</c:f>
              <c:strCache>
                <c:ptCount val="1"/>
                <c:pt idx="0">
                  <c:v>Preduzeća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multiLvlStrRef>
              <c:f>'T7-6'!$E$2:$BO$3</c:f>
              <c:multiLvlStrCache>
                <c:ptCount val="6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'T7-6'!$E$7:$BO$7</c:f>
              <c:numCache>
                <c:formatCode>General</c:formatCode>
                <c:ptCount val="63"/>
                <c:pt idx="0">
                  <c:v>327.55305073761656</c:v>
                </c:pt>
                <c:pt idx="1">
                  <c:v>137.51693342353855</c:v>
                </c:pt>
                <c:pt idx="2">
                  <c:v>234.61863750619028</c:v>
                </c:pt>
                <c:pt idx="3">
                  <c:v>397.78478199171445</c:v>
                </c:pt>
                <c:pt idx="4">
                  <c:v>319.27192632645063</c:v>
                </c:pt>
                <c:pt idx="5">
                  <c:v>577.24120268647755</c:v>
                </c:pt>
                <c:pt idx="6">
                  <c:v>245.76413911040345</c:v>
                </c:pt>
                <c:pt idx="7">
                  <c:v>179.40425136721115</c:v>
                </c:pt>
                <c:pt idx="8">
                  <c:v>190.78899939952217</c:v>
                </c:pt>
                <c:pt idx="9">
                  <c:v>575.51886236983682</c:v>
                </c:pt>
                <c:pt idx="10">
                  <c:v>421.91654311749164</c:v>
                </c:pt>
                <c:pt idx="11">
                  <c:v>418.63326418279439</c:v>
                </c:pt>
                <c:pt idx="12">
                  <c:v>375.456352912559</c:v>
                </c:pt>
                <c:pt idx="13">
                  <c:v>-214.52338414289079</c:v>
                </c:pt>
                <c:pt idx="14">
                  <c:v>580.50747291314065</c:v>
                </c:pt>
                <c:pt idx="15">
                  <c:v>-189.44430098702719</c:v>
                </c:pt>
                <c:pt idx="16">
                  <c:v>-70.934408892826127</c:v>
                </c:pt>
                <c:pt idx="17">
                  <c:v>-392.46788736964118</c:v>
                </c:pt>
                <c:pt idx="18">
                  <c:v>-264.73894470983726</c:v>
                </c:pt>
                <c:pt idx="19">
                  <c:v>-289.80474719314088</c:v>
                </c:pt>
                <c:pt idx="20">
                  <c:v>-570</c:v>
                </c:pt>
                <c:pt idx="21">
                  <c:v>82</c:v>
                </c:pt>
                <c:pt idx="22">
                  <c:v>17</c:v>
                </c:pt>
                <c:pt idx="23">
                  <c:v>64</c:v>
                </c:pt>
                <c:pt idx="24">
                  <c:v>-86</c:v>
                </c:pt>
                <c:pt idx="25">
                  <c:v>-120.18907196119621</c:v>
                </c:pt>
                <c:pt idx="26">
                  <c:v>140.06047535051138</c:v>
                </c:pt>
                <c:pt idx="27">
                  <c:v>218.73609551989881</c:v>
                </c:pt>
                <c:pt idx="28">
                  <c:v>-373.75801083826252</c:v>
                </c:pt>
                <c:pt idx="29">
                  <c:v>145.35059709300793</c:v>
                </c:pt>
                <c:pt idx="30">
                  <c:v>110.24895429843073</c:v>
                </c:pt>
                <c:pt idx="31">
                  <c:v>-211.40820361863811</c:v>
                </c:pt>
                <c:pt idx="32">
                  <c:v>-119.36644211450596</c:v>
                </c:pt>
                <c:pt idx="33">
                  <c:v>83.696925466029995</c:v>
                </c:pt>
                <c:pt idx="34">
                  <c:v>93.173517729554121</c:v>
                </c:pt>
                <c:pt idx="35">
                  <c:v>77.943191325704603</c:v>
                </c:pt>
                <c:pt idx="36">
                  <c:v>-57.6890182006712</c:v>
                </c:pt>
                <c:pt idx="37">
                  <c:v>132.71702662071738</c:v>
                </c:pt>
                <c:pt idx="38">
                  <c:v>84.284756518590243</c:v>
                </c:pt>
                <c:pt idx="39">
                  <c:v>563.87414542681859</c:v>
                </c:pt>
                <c:pt idx="40">
                  <c:v>-1.5084793091855673</c:v>
                </c:pt>
                <c:pt idx="41">
                  <c:v>239.50994365112865</c:v>
                </c:pt>
                <c:pt idx="42">
                  <c:v>352.1009852743922</c:v>
                </c:pt>
                <c:pt idx="43">
                  <c:v>370.67353685916009</c:v>
                </c:pt>
                <c:pt idx="44">
                  <c:v>437.86190241692674</c:v>
                </c:pt>
                <c:pt idx="45">
                  <c:v>377.13068014051447</c:v>
                </c:pt>
                <c:pt idx="46">
                  <c:v>318.37372363080476</c:v>
                </c:pt>
                <c:pt idx="47">
                  <c:v>-2.8875472956724479</c:v>
                </c:pt>
                <c:pt idx="48">
                  <c:v>37.858500056358025</c:v>
                </c:pt>
                <c:pt idx="49">
                  <c:v>181.01999025330406</c:v>
                </c:pt>
                <c:pt idx="50" formatCode="#,##0">
                  <c:v>391.39192639639987</c:v>
                </c:pt>
                <c:pt idx="51" formatCode="#,##0">
                  <c:v>580.91973700726157</c:v>
                </c:pt>
                <c:pt idx="52" formatCode="#,##0">
                  <c:v>475.15250768766236</c:v>
                </c:pt>
                <c:pt idx="53">
                  <c:v>576.85075515501376</c:v>
                </c:pt>
                <c:pt idx="54">
                  <c:v>267.77822167985687</c:v>
                </c:pt>
                <c:pt idx="55" formatCode="#,##0">
                  <c:v>-270.93126618481074</c:v>
                </c:pt>
                <c:pt idx="56">
                  <c:v>-173.698464314175</c:v>
                </c:pt>
                <c:pt idx="57">
                  <c:v>17.089513820135835</c:v>
                </c:pt>
                <c:pt idx="58">
                  <c:v>134.05372129143871</c:v>
                </c:pt>
                <c:pt idx="59">
                  <c:v>186.54614036054409</c:v>
                </c:pt>
                <c:pt idx="60">
                  <c:v>-254.47454194337115</c:v>
                </c:pt>
                <c:pt idx="61">
                  <c:v>682.35785687933276</c:v>
                </c:pt>
                <c:pt idx="62">
                  <c:v>293.36851424691667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0F-42CD-823A-B3FE3A2445EE}"/>
            </c:ext>
          </c:extLst>
        </c:ser>
        <c:ser>
          <c:idx val="2"/>
          <c:order val="2"/>
          <c:tx>
            <c:strRef>
              <c:f>'T7-6'!$A$8</c:f>
              <c:strCache>
                <c:ptCount val="1"/>
                <c:pt idx="0">
                  <c:v>Stanovništvo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'T7-6'!$E$2:$BO$3</c:f>
              <c:multiLvlStrCache>
                <c:ptCount val="6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'T7-6'!$E$8:$BO$8</c:f>
              <c:numCache>
                <c:formatCode>General</c:formatCode>
                <c:ptCount val="63"/>
                <c:pt idx="0">
                  <c:v>-104.35528255831498</c:v>
                </c:pt>
                <c:pt idx="1">
                  <c:v>19.99446672960633</c:v>
                </c:pt>
                <c:pt idx="2">
                  <c:v>80.231128101642241</c:v>
                </c:pt>
                <c:pt idx="3">
                  <c:v>89.918742499323685</c:v>
                </c:pt>
                <c:pt idx="4">
                  <c:v>91.284615976302504</c:v>
                </c:pt>
                <c:pt idx="5">
                  <c:v>276.28691367171831</c:v>
                </c:pt>
                <c:pt idx="6">
                  <c:v>159.18169054957264</c:v>
                </c:pt>
                <c:pt idx="7">
                  <c:v>563.2839343421349</c:v>
                </c:pt>
                <c:pt idx="8">
                  <c:v>24.979311955894545</c:v>
                </c:pt>
                <c:pt idx="9">
                  <c:v>238.39268400596535</c:v>
                </c:pt>
                <c:pt idx="10">
                  <c:v>102.05444429727885</c:v>
                </c:pt>
                <c:pt idx="11">
                  <c:v>-32.26238869591856</c:v>
                </c:pt>
                <c:pt idx="12">
                  <c:v>-66.940020348935221</c:v>
                </c:pt>
                <c:pt idx="13">
                  <c:v>41.596825945260846</c:v>
                </c:pt>
                <c:pt idx="14">
                  <c:v>67.676324743703091</c:v>
                </c:pt>
                <c:pt idx="15">
                  <c:v>-5.2875850529447348</c:v>
                </c:pt>
                <c:pt idx="16">
                  <c:v>48.046974301057048</c:v>
                </c:pt>
                <c:pt idx="17">
                  <c:v>67.258998206125241</c:v>
                </c:pt>
                <c:pt idx="18">
                  <c:v>62.09273961445534</c:v>
                </c:pt>
                <c:pt idx="19">
                  <c:v>-34.519001804632126</c:v>
                </c:pt>
                <c:pt idx="20">
                  <c:v>-7</c:v>
                </c:pt>
                <c:pt idx="21">
                  <c:v>112</c:v>
                </c:pt>
                <c:pt idx="22">
                  <c:v>66</c:v>
                </c:pt>
                <c:pt idx="23">
                  <c:v>-47</c:v>
                </c:pt>
                <c:pt idx="24">
                  <c:v>111</c:v>
                </c:pt>
                <c:pt idx="25">
                  <c:v>75.163000695404023</c:v>
                </c:pt>
                <c:pt idx="26">
                  <c:v>45.471681982688665</c:v>
                </c:pt>
                <c:pt idx="27">
                  <c:v>19.251900221077648</c:v>
                </c:pt>
                <c:pt idx="28">
                  <c:v>57.27894077087911</c:v>
                </c:pt>
                <c:pt idx="29">
                  <c:v>202.92306260340803</c:v>
                </c:pt>
                <c:pt idx="30">
                  <c:v>186.8971556997713</c:v>
                </c:pt>
                <c:pt idx="31">
                  <c:v>109.58530790843326</c:v>
                </c:pt>
                <c:pt idx="32">
                  <c:v>180.45019329409413</c:v>
                </c:pt>
                <c:pt idx="33">
                  <c:v>329.15711936442415</c:v>
                </c:pt>
                <c:pt idx="34">
                  <c:v>172.52977042795072</c:v>
                </c:pt>
                <c:pt idx="35">
                  <c:v>151.04848720418124</c:v>
                </c:pt>
                <c:pt idx="36">
                  <c:v>162.27103670562775</c:v>
                </c:pt>
                <c:pt idx="37">
                  <c:v>344.87098757298901</c:v>
                </c:pt>
                <c:pt idx="38">
                  <c:v>274.16646546811467</c:v>
                </c:pt>
                <c:pt idx="39">
                  <c:v>190.71042363302479</c:v>
                </c:pt>
                <c:pt idx="40">
                  <c:v>175.66575508466764</c:v>
                </c:pt>
                <c:pt idx="41">
                  <c:v>130.60819687750524</c:v>
                </c:pt>
                <c:pt idx="42">
                  <c:v>285.74471048576004</c:v>
                </c:pt>
                <c:pt idx="43">
                  <c:v>250.4708189423917</c:v>
                </c:pt>
                <c:pt idx="44">
                  <c:v>164.29807921111012</c:v>
                </c:pt>
                <c:pt idx="45">
                  <c:v>427.45946673333822</c:v>
                </c:pt>
                <c:pt idx="46">
                  <c:v>423.81112562191447</c:v>
                </c:pt>
                <c:pt idx="47">
                  <c:v>67.656851489629389</c:v>
                </c:pt>
                <c:pt idx="48">
                  <c:v>186.96656275687383</c:v>
                </c:pt>
                <c:pt idx="49">
                  <c:v>378.38063521325603</c:v>
                </c:pt>
                <c:pt idx="50">
                  <c:v>315.7617140376351</c:v>
                </c:pt>
                <c:pt idx="51">
                  <c:v>234.64892216442968</c:v>
                </c:pt>
                <c:pt idx="52" formatCode="#,##0">
                  <c:v>187.66455947700524</c:v>
                </c:pt>
                <c:pt idx="53">
                  <c:v>343.81675937075124</c:v>
                </c:pt>
                <c:pt idx="54">
                  <c:v>184.88746136583177</c:v>
                </c:pt>
                <c:pt idx="55" formatCode="#,##0">
                  <c:v>19.517772205521396</c:v>
                </c:pt>
                <c:pt idx="56">
                  <c:v>-1.9881252890918404</c:v>
                </c:pt>
                <c:pt idx="57">
                  <c:v>134.12994018558311</c:v>
                </c:pt>
                <c:pt idx="58">
                  <c:v>59.553393442110973</c:v>
                </c:pt>
                <c:pt idx="59">
                  <c:v>-32.002708727452045</c:v>
                </c:pt>
                <c:pt idx="60">
                  <c:v>175.03807731683992</c:v>
                </c:pt>
                <c:pt idx="61">
                  <c:v>422.17480177497418</c:v>
                </c:pt>
                <c:pt idx="62">
                  <c:v>414.39105082567039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0F-42CD-823A-B3FE3A2445EE}"/>
            </c:ext>
          </c:extLst>
        </c:ser>
        <c:ser>
          <c:idx val="3"/>
          <c:order val="3"/>
          <c:tx>
            <c:strRef>
              <c:f>'T7-6'!$A$10</c:f>
              <c:strCache>
                <c:ptCount val="1"/>
                <c:pt idx="0">
                  <c:v>Zaduživanje preduzeća u inostranstvu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'T7-6'!$E$2:$BO$3</c:f>
              <c:multiLvlStrCache>
                <c:ptCount val="6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'T7-6'!$E$10:$BO$10</c:f>
              <c:numCache>
                <c:formatCode>General</c:formatCode>
                <c:ptCount val="63"/>
                <c:pt idx="0">
                  <c:v>-221</c:v>
                </c:pt>
                <c:pt idx="1">
                  <c:v>-230</c:v>
                </c:pt>
                <c:pt idx="2">
                  <c:v>-244</c:v>
                </c:pt>
                <c:pt idx="3">
                  <c:v>-159.19999999999999</c:v>
                </c:pt>
                <c:pt idx="4">
                  <c:v>-100</c:v>
                </c:pt>
                <c:pt idx="5">
                  <c:v>-314.55</c:v>
                </c:pt>
                <c:pt idx="6">
                  <c:v>-134</c:v>
                </c:pt>
                <c:pt idx="7">
                  <c:v>-259</c:v>
                </c:pt>
                <c:pt idx="8">
                  <c:v>-213.7</c:v>
                </c:pt>
                <c:pt idx="9">
                  <c:v>-160.30000000000001</c:v>
                </c:pt>
                <c:pt idx="10">
                  <c:v>-57.8</c:v>
                </c:pt>
                <c:pt idx="11">
                  <c:v>15.7</c:v>
                </c:pt>
                <c:pt idx="12">
                  <c:v>-36</c:v>
                </c:pt>
                <c:pt idx="13">
                  <c:v>-99</c:v>
                </c:pt>
                <c:pt idx="14">
                  <c:v>-136</c:v>
                </c:pt>
                <c:pt idx="15">
                  <c:v>-173</c:v>
                </c:pt>
                <c:pt idx="16">
                  <c:v>-89</c:v>
                </c:pt>
                <c:pt idx="17">
                  <c:v>-124</c:v>
                </c:pt>
                <c:pt idx="18">
                  <c:v>-12</c:v>
                </c:pt>
                <c:pt idx="19">
                  <c:v>-71</c:v>
                </c:pt>
                <c:pt idx="20">
                  <c:v>59</c:v>
                </c:pt>
                <c:pt idx="21">
                  <c:v>-80</c:v>
                </c:pt>
                <c:pt idx="22">
                  <c:v>64</c:v>
                </c:pt>
                <c:pt idx="23">
                  <c:v>-157</c:v>
                </c:pt>
                <c:pt idx="24">
                  <c:v>-15</c:v>
                </c:pt>
                <c:pt idx="25">
                  <c:v>-22.9</c:v>
                </c:pt>
                <c:pt idx="26">
                  <c:v>-0.7</c:v>
                </c:pt>
                <c:pt idx="27">
                  <c:v>-63.2</c:v>
                </c:pt>
                <c:pt idx="28">
                  <c:v>-178.19069999999999</c:v>
                </c:pt>
                <c:pt idx="29">
                  <c:v>-57.1</c:v>
                </c:pt>
                <c:pt idx="30">
                  <c:v>93</c:v>
                </c:pt>
                <c:pt idx="31" formatCode="#,##0">
                  <c:v>-182</c:v>
                </c:pt>
                <c:pt idx="32">
                  <c:v>-6.63</c:v>
                </c:pt>
                <c:pt idx="33">
                  <c:v>-55</c:v>
                </c:pt>
                <c:pt idx="34">
                  <c:v>15.72</c:v>
                </c:pt>
                <c:pt idx="35">
                  <c:v>-12.35</c:v>
                </c:pt>
                <c:pt idx="36">
                  <c:v>-33.54</c:v>
                </c:pt>
                <c:pt idx="37">
                  <c:v>209.83</c:v>
                </c:pt>
                <c:pt idx="38">
                  <c:v>30.28</c:v>
                </c:pt>
                <c:pt idx="39">
                  <c:v>303.03699999999998</c:v>
                </c:pt>
                <c:pt idx="40">
                  <c:v>190.27139349999999</c:v>
                </c:pt>
                <c:pt idx="41">
                  <c:v>36.617735690000004</c:v>
                </c:pt>
                <c:pt idx="42">
                  <c:v>233.13462606540801</c:v>
                </c:pt>
                <c:pt idx="43">
                  <c:v>68.128605109803289</c:v>
                </c:pt>
                <c:pt idx="44">
                  <c:v>98.68442971808301</c:v>
                </c:pt>
                <c:pt idx="45">
                  <c:v>71.495067016913907</c:v>
                </c:pt>
                <c:pt idx="46">
                  <c:v>106.639341702229</c:v>
                </c:pt>
                <c:pt idx="47">
                  <c:v>-9.6002411499999987</c:v>
                </c:pt>
                <c:pt idx="48">
                  <c:v>-3.8933043528824083</c:v>
                </c:pt>
                <c:pt idx="49">
                  <c:v>8.8895804078503211</c:v>
                </c:pt>
                <c:pt idx="50">
                  <c:v>80.236250927383693</c:v>
                </c:pt>
                <c:pt idx="51" formatCode="#,##0">
                  <c:v>58.678182096858592</c:v>
                </c:pt>
                <c:pt idx="52">
                  <c:v>187.7</c:v>
                </c:pt>
                <c:pt idx="53">
                  <c:v>89.699999999999989</c:v>
                </c:pt>
                <c:pt idx="54">
                  <c:v>138.6</c:v>
                </c:pt>
                <c:pt idx="55" formatCode="#,##0">
                  <c:v>256.33451220010357</c:v>
                </c:pt>
                <c:pt idx="56">
                  <c:v>70.900000000000006</c:v>
                </c:pt>
                <c:pt idx="57" formatCode="#,##0">
                  <c:v>272.16895457975795</c:v>
                </c:pt>
                <c:pt idx="58">
                  <c:v>113.10000000000001</c:v>
                </c:pt>
                <c:pt idx="59">
                  <c:v>201.43759999</c:v>
                </c:pt>
                <c:pt idx="60">
                  <c:v>384.71046357580599</c:v>
                </c:pt>
                <c:pt idx="61">
                  <c:v>419.31200132087599</c:v>
                </c:pt>
                <c:pt idx="62">
                  <c:v>152.62770779628798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0F-42CD-823A-B3FE3A2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266661040"/>
        <c:axId val="266668112"/>
      </c:barChart>
      <c:scatterChart>
        <c:scatterStyle val="lineMarker"/>
        <c:varyColors val="0"/>
        <c:ser>
          <c:idx val="0"/>
          <c:order val="0"/>
          <c:tx>
            <c:strRef>
              <c:f>'T7-6'!$A$6</c:f>
              <c:strCache>
                <c:ptCount val="1"/>
                <c:pt idx="0">
                  <c:v>Ukupno krediti stanovnistvu i privredi1)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multiLvlStrRef>
              <c:f>'[Monetarna - tabele i grafikoni QM78.xls]T7-6'!$E$2:$BO$3</c:f>
              <c:multiLvlStrCache>
                <c:ptCount val="6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xVal>
          <c:yVal>
            <c:numRef>
              <c:f>'T7-6'!$E$6:$BO$6</c:f>
              <c:numCache>
                <c:formatCode>General</c:formatCode>
                <c:ptCount val="63"/>
                <c:pt idx="0">
                  <c:v>2.1977681793015904</c:v>
                </c:pt>
                <c:pt idx="1">
                  <c:v>-72.488599846855124</c:v>
                </c:pt>
                <c:pt idx="2">
                  <c:v>70.849765607832524</c:v>
                </c:pt>
                <c:pt idx="3">
                  <c:v>328.50352449103815</c:v>
                </c:pt>
                <c:pt idx="4">
                  <c:v>310.55654230275314</c:v>
                </c:pt>
                <c:pt idx="5">
                  <c:v>538.97811635819585</c:v>
                </c:pt>
                <c:pt idx="6">
                  <c:v>270.94582965997608</c:v>
                </c:pt>
                <c:pt idx="7">
                  <c:v>483.68818570934604</c:v>
                </c:pt>
                <c:pt idx="8">
                  <c:v>2.0683113554167107</c:v>
                </c:pt>
                <c:pt idx="9">
                  <c:v>653.61154637580216</c:v>
                </c:pt>
                <c:pt idx="10">
                  <c:v>466.17098741477042</c:v>
                </c:pt>
                <c:pt idx="11">
                  <c:v>376.57087548687582</c:v>
                </c:pt>
                <c:pt idx="12">
                  <c:v>272.51633256362379</c:v>
                </c:pt>
                <c:pt idx="13">
                  <c:v>-271.92655819762996</c:v>
                </c:pt>
                <c:pt idx="14">
                  <c:v>512.18379765684369</c:v>
                </c:pt>
                <c:pt idx="15">
                  <c:v>-367.73188603997193</c:v>
                </c:pt>
                <c:pt idx="16">
                  <c:v>-111.88743459176908</c:v>
                </c:pt>
                <c:pt idx="17">
                  <c:v>-449.20888916351595</c:v>
                </c:pt>
                <c:pt idx="18">
                  <c:v>-214.6462050953819</c:v>
                </c:pt>
                <c:pt idx="19">
                  <c:v>-395.32374899777301</c:v>
                </c:pt>
                <c:pt idx="20">
                  <c:v>-516</c:v>
                </c:pt>
                <c:pt idx="21">
                  <c:v>114</c:v>
                </c:pt>
                <c:pt idx="22">
                  <c:v>146</c:v>
                </c:pt>
                <c:pt idx="23">
                  <c:v>-140</c:v>
                </c:pt>
                <c:pt idx="24">
                  <c:v>9</c:v>
                </c:pt>
                <c:pt idx="25">
                  <c:v>-67.926071265792189</c:v>
                </c:pt>
                <c:pt idx="26">
                  <c:v>184.83215733320006</c:v>
                </c:pt>
                <c:pt idx="27">
                  <c:v>174.78799574097644</c:v>
                </c:pt>
                <c:pt idx="28">
                  <c:v>-494.66977006738341</c:v>
                </c:pt>
                <c:pt idx="29">
                  <c:v>291.17365969641594</c:v>
                </c:pt>
                <c:pt idx="30">
                  <c:v>390.14610999820206</c:v>
                </c:pt>
                <c:pt idx="31">
                  <c:v>-283.82289571020488</c:v>
                </c:pt>
                <c:pt idx="32">
                  <c:v>54.453751179588174</c:v>
                </c:pt>
                <c:pt idx="33">
                  <c:v>357.85404483045414</c:v>
                </c:pt>
                <c:pt idx="34">
                  <c:v>281.42328815750489</c:v>
                </c:pt>
                <c:pt idx="35">
                  <c:v>216.64167852988587</c:v>
                </c:pt>
                <c:pt idx="36">
                  <c:v>71.042018504956559</c:v>
                </c:pt>
                <c:pt idx="37">
                  <c:v>687.41801419370643</c:v>
                </c:pt>
                <c:pt idx="38">
                  <c:v>388.7312219867049</c:v>
                </c:pt>
                <c:pt idx="39">
                  <c:v>1057.6215690598433</c:v>
                </c:pt>
                <c:pt idx="40">
                  <c:v>364.42866927548209</c:v>
                </c:pt>
                <c:pt idx="41">
                  <c:v>406.7358762186339</c:v>
                </c:pt>
                <c:pt idx="42">
                  <c:v>870.98032182556028</c:v>
                </c:pt>
                <c:pt idx="43">
                  <c:v>689.27296091135509</c:v>
                </c:pt>
                <c:pt idx="44">
                  <c:v>700.84441134611984</c:v>
                </c:pt>
                <c:pt idx="45">
                  <c:v>876.08521389076668</c:v>
                </c:pt>
                <c:pt idx="46">
                  <c:v>848.82419095494822</c:v>
                </c:pt>
                <c:pt idx="47">
                  <c:v>55.551473800769514</c:v>
                </c:pt>
                <c:pt idx="48">
                  <c:v>220.93175846034944</c:v>
                </c:pt>
                <c:pt idx="49" formatCode="#,##0">
                  <c:v>568.29020587441039</c:v>
                </c:pt>
                <c:pt idx="50" formatCode="#,##0">
                  <c:v>787.38989136141868</c:v>
                </c:pt>
                <c:pt idx="51" formatCode="#,##0">
                  <c:v>874.24684126854982</c:v>
                </c:pt>
                <c:pt idx="52" formatCode="#,##0">
                  <c:v>850.51706716466765</c:v>
                </c:pt>
                <c:pt idx="53">
                  <c:v>1010.367514525765</c:v>
                </c:pt>
                <c:pt idx="54">
                  <c:v>591.26568304568866</c:v>
                </c:pt>
                <c:pt idx="55" formatCode="#,##0">
                  <c:v>4.9210182208142328</c:v>
                </c:pt>
                <c:pt idx="56">
                  <c:v>-104.78658960326683</c:v>
                </c:pt>
                <c:pt idx="57">
                  <c:v>423.3884085854769</c:v>
                </c:pt>
                <c:pt idx="58">
                  <c:v>306.7071147335497</c:v>
                </c:pt>
                <c:pt idx="59">
                  <c:v>355.98103162309201</c:v>
                </c:pt>
                <c:pt idx="60">
                  <c:v>305.27399894927476</c:v>
                </c:pt>
                <c:pt idx="61">
                  <c:v>1523.8446599751828</c:v>
                </c:pt>
                <c:pt idx="62">
                  <c:v>860.38727286887502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0F-42CD-823A-B3FE3A2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661040"/>
        <c:axId val="266668112"/>
      </c:scatterChart>
      <c:catAx>
        <c:axId val="26666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68112"/>
        <c:crosses val="autoZero"/>
        <c:auto val="1"/>
        <c:lblAlgn val="ctr"/>
        <c:lblOffset val="100"/>
        <c:noMultiLvlLbl val="0"/>
      </c:catAx>
      <c:valAx>
        <c:axId val="266668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milionima evra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6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089576539954655E-2"/>
          <c:y val="0.69383379271255541"/>
          <c:w val="0.91097841348687358"/>
          <c:h val="5.3673984607856218E-2"/>
        </c:manualLayout>
      </c:layout>
      <c:overlay val="0"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38264751858275E-2"/>
          <c:y val="5.0677063425324263E-2"/>
          <c:w val="0.88042179400941711"/>
          <c:h val="0.7516177757192114"/>
        </c:manualLayout>
      </c:layout>
      <c:lineChart>
        <c:grouping val="standard"/>
        <c:varyColors val="0"/>
        <c:ser>
          <c:idx val="3"/>
          <c:order val="0"/>
          <c:tx>
            <c:strRef>
              <c:f>'T7-11a'!$B$8</c:f>
              <c:strCache>
                <c:ptCount val="1"/>
                <c:pt idx="0">
                  <c:v>Dinarski krediti za obrtna sredstva*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multiLvlStrRef>
              <c:f>'T7-11a'!$C$3:$CV$4</c:f>
              <c:multiLvlStrCache>
                <c:ptCount val="3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'T7-11a'!$C$8:$CV$8</c:f>
              <c:numCache>
                <c:formatCode>General</c:formatCode>
                <c:ptCount val="35"/>
                <c:pt idx="0">
                  <c:v>5.52</c:v>
                </c:pt>
                <c:pt idx="1">
                  <c:v>5.62</c:v>
                </c:pt>
                <c:pt idx="2">
                  <c:v>5.23</c:v>
                </c:pt>
                <c:pt idx="3">
                  <c:v>3.33</c:v>
                </c:pt>
                <c:pt idx="4">
                  <c:v>1.7899999999999996</c:v>
                </c:pt>
                <c:pt idx="5">
                  <c:v>2.2799999999999998</c:v>
                </c:pt>
                <c:pt idx="6">
                  <c:v>2.34</c:v>
                </c:pt>
                <c:pt idx="7">
                  <c:v>1.3399999999999999</c:v>
                </c:pt>
                <c:pt idx="8">
                  <c:v>3.02</c:v>
                </c:pt>
                <c:pt idx="9">
                  <c:v>2.6100000000000003</c:v>
                </c:pt>
                <c:pt idx="10">
                  <c:v>2.77</c:v>
                </c:pt>
                <c:pt idx="11">
                  <c:v>3.9000000000000004</c:v>
                </c:pt>
                <c:pt idx="12">
                  <c:v>1.9699999999999998</c:v>
                </c:pt>
                <c:pt idx="13">
                  <c:v>3.4299999999999997</c:v>
                </c:pt>
                <c:pt idx="14">
                  <c:v>3.1999999999999997</c:v>
                </c:pt>
                <c:pt idx="15">
                  <c:v>2.5000000000000004</c:v>
                </c:pt>
                <c:pt idx="16">
                  <c:v>1.97</c:v>
                </c:pt>
                <c:pt idx="17">
                  <c:v>1.73</c:v>
                </c:pt>
                <c:pt idx="18">
                  <c:v>1.5999999999999999</c:v>
                </c:pt>
                <c:pt idx="19">
                  <c:v>2.0700000000000003</c:v>
                </c:pt>
                <c:pt idx="20">
                  <c:v>1.41</c:v>
                </c:pt>
                <c:pt idx="21">
                  <c:v>0</c:v>
                </c:pt>
                <c:pt idx="22">
                  <c:v>-2.31</c:v>
                </c:pt>
                <c:pt idx="23">
                  <c:v>-4.79</c:v>
                </c:pt>
                <c:pt idx="24">
                  <c:v>-5.25</c:v>
                </c:pt>
                <c:pt idx="25">
                  <c:v>-7.14</c:v>
                </c:pt>
                <c:pt idx="26">
                  <c:v>-7.95</c:v>
                </c:pt>
                <c:pt idx="27">
                  <c:v>-7.55</c:v>
                </c:pt>
                <c:pt idx="28">
                  <c:v>-7.85</c:v>
                </c:pt>
                <c:pt idx="29">
                  <c:v>-5.26</c:v>
                </c:pt>
                <c:pt idx="30">
                  <c:v>-1.33</c:v>
                </c:pt>
                <c:pt idx="31">
                  <c:v>0.65000000000000036</c:v>
                </c:pt>
                <c:pt idx="32">
                  <c:v>3.09</c:v>
                </c:pt>
                <c:pt idx="33">
                  <c:v>4.3999999999999995</c:v>
                </c:pt>
                <c:pt idx="34">
                  <c:v>2.8099999999999996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6B-4A0F-B362-0893BEA41FC8}"/>
            </c:ext>
          </c:extLst>
        </c:ser>
        <c:ser>
          <c:idx val="4"/>
          <c:order val="1"/>
          <c:tx>
            <c:strRef>
              <c:f>'T7-11a'!$B$9</c:f>
              <c:strCache>
                <c:ptCount val="1"/>
                <c:pt idx="0">
                  <c:v>Dinarski krediti za investicije*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  <a:alpha val="94000"/>
                  </a:schemeClr>
                </a:solidFill>
              </a:ln>
              <a:effectLst/>
            </c:spPr>
          </c:marker>
          <c:cat>
            <c:multiLvlStrRef>
              <c:f>'T7-11a'!$C$3:$CV$4</c:f>
              <c:multiLvlStrCache>
                <c:ptCount val="3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'T7-11a'!$C$9:$CV$9</c:f>
              <c:numCache>
                <c:formatCode>General</c:formatCode>
                <c:ptCount val="35"/>
                <c:pt idx="0">
                  <c:v>7.47</c:v>
                </c:pt>
                <c:pt idx="1">
                  <c:v>7.38</c:v>
                </c:pt>
                <c:pt idx="2">
                  <c:v>5.19</c:v>
                </c:pt>
                <c:pt idx="3">
                  <c:v>4.16</c:v>
                </c:pt>
                <c:pt idx="4">
                  <c:v>2.82</c:v>
                </c:pt>
                <c:pt idx="5">
                  <c:v>3.0900000000000003</c:v>
                </c:pt>
                <c:pt idx="6">
                  <c:v>2.4699999999999998</c:v>
                </c:pt>
                <c:pt idx="7">
                  <c:v>2.5099999999999998</c:v>
                </c:pt>
                <c:pt idx="8">
                  <c:v>5.5</c:v>
                </c:pt>
                <c:pt idx="9">
                  <c:v>3.5600000000000005</c:v>
                </c:pt>
                <c:pt idx="10">
                  <c:v>3.1699999999999995</c:v>
                </c:pt>
                <c:pt idx="11">
                  <c:v>4.21</c:v>
                </c:pt>
                <c:pt idx="12">
                  <c:v>2.96</c:v>
                </c:pt>
                <c:pt idx="13">
                  <c:v>4.22</c:v>
                </c:pt>
                <c:pt idx="14">
                  <c:v>3.7499999999999996</c:v>
                </c:pt>
                <c:pt idx="15">
                  <c:v>2.5000000000000004</c:v>
                </c:pt>
                <c:pt idx="16">
                  <c:v>3.2199999999999998</c:v>
                </c:pt>
                <c:pt idx="17">
                  <c:v>2.78</c:v>
                </c:pt>
                <c:pt idx="18">
                  <c:v>2.21</c:v>
                </c:pt>
                <c:pt idx="19">
                  <c:v>1.61</c:v>
                </c:pt>
                <c:pt idx="20">
                  <c:v>1.2899999999999998</c:v>
                </c:pt>
                <c:pt idx="21">
                  <c:v>1.1200000000000001</c:v>
                </c:pt>
                <c:pt idx="22">
                  <c:v>-1.02</c:v>
                </c:pt>
                <c:pt idx="23">
                  <c:v>-3.75</c:v>
                </c:pt>
                <c:pt idx="24">
                  <c:v>-4.0299999999999994</c:v>
                </c:pt>
                <c:pt idx="25">
                  <c:v>-5.98</c:v>
                </c:pt>
                <c:pt idx="26">
                  <c:v>-8</c:v>
                </c:pt>
                <c:pt idx="27">
                  <c:v>-7.5299999999999994</c:v>
                </c:pt>
                <c:pt idx="28">
                  <c:v>-7.9499999999999993</c:v>
                </c:pt>
                <c:pt idx="29">
                  <c:v>-4.6399999999999988</c:v>
                </c:pt>
                <c:pt idx="30">
                  <c:v>-1.17</c:v>
                </c:pt>
                <c:pt idx="31">
                  <c:v>1.8100000000000005</c:v>
                </c:pt>
                <c:pt idx="32">
                  <c:v>4.0600000000000005</c:v>
                </c:pt>
                <c:pt idx="33">
                  <c:v>3.3600000000000003</c:v>
                </c:pt>
                <c:pt idx="34">
                  <c:v>4.2299999999999995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6B-4A0F-B362-0893BEA41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661584"/>
        <c:axId val="266645808"/>
      </c:lineChart>
      <c:catAx>
        <c:axId val="2666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45808"/>
        <c:crosses val="autoZero"/>
        <c:auto val="1"/>
        <c:lblAlgn val="ctr"/>
        <c:lblOffset val="100"/>
        <c:noMultiLvlLbl val="0"/>
      </c:catAx>
      <c:valAx>
        <c:axId val="266645808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%</a:t>
                </a:r>
              </a:p>
            </c:rich>
          </c:tx>
          <c:layout>
            <c:manualLayout>
              <c:xMode val="edge"/>
              <c:yMode val="edge"/>
              <c:x val="1.8707374914749827E-2"/>
              <c:y val="0.373814337397014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61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6303174367355027E-2"/>
          <c:y val="0.68625025237229964"/>
          <c:w val="0.84917298073589864"/>
          <c:h val="7.5217040177670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3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28875796641958E-2"/>
          <c:y val="5.8579055412948562E-2"/>
          <c:w val="0.89311156169173123"/>
          <c:h val="0.70582738204236117"/>
        </c:manualLayout>
      </c:layout>
      <c:lineChart>
        <c:grouping val="standard"/>
        <c:varyColors val="0"/>
        <c:ser>
          <c:idx val="0"/>
          <c:order val="0"/>
          <c:tx>
            <c:strRef>
              <c:f>'T7-11b'!$B$6</c:f>
              <c:strCache>
                <c:ptCount val="1"/>
                <c:pt idx="0">
                  <c:v>Indeksirani krediti za obrtna sredstva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multiLvlStrRef>
              <c:f>'T7-11b'!$C$3:$CV$4</c:f>
              <c:multiLvlStrCache>
                <c:ptCount val="3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'T7-11b'!$C$6:$CV$6</c:f>
              <c:numCache>
                <c:formatCode>General</c:formatCode>
                <c:ptCount val="35"/>
                <c:pt idx="0">
                  <c:v>4.46</c:v>
                </c:pt>
                <c:pt idx="1">
                  <c:v>3.48</c:v>
                </c:pt>
                <c:pt idx="2">
                  <c:v>3.24</c:v>
                </c:pt>
                <c:pt idx="3">
                  <c:v>3</c:v>
                </c:pt>
                <c:pt idx="4">
                  <c:v>2.85</c:v>
                </c:pt>
                <c:pt idx="5">
                  <c:v>2.96</c:v>
                </c:pt>
                <c:pt idx="6">
                  <c:v>2.94</c:v>
                </c:pt>
                <c:pt idx="7">
                  <c:v>2.6</c:v>
                </c:pt>
                <c:pt idx="8">
                  <c:v>2.84</c:v>
                </c:pt>
                <c:pt idx="9">
                  <c:v>2.64</c:v>
                </c:pt>
                <c:pt idx="10">
                  <c:v>2.6</c:v>
                </c:pt>
                <c:pt idx="11">
                  <c:v>2.4</c:v>
                </c:pt>
                <c:pt idx="12">
                  <c:v>2.69</c:v>
                </c:pt>
                <c:pt idx="13">
                  <c:v>2.8</c:v>
                </c:pt>
                <c:pt idx="14">
                  <c:v>2.68</c:v>
                </c:pt>
                <c:pt idx="15">
                  <c:v>2.65</c:v>
                </c:pt>
                <c:pt idx="16">
                  <c:v>2.4700000000000002</c:v>
                </c:pt>
                <c:pt idx="17">
                  <c:v>2.4</c:v>
                </c:pt>
                <c:pt idx="18">
                  <c:v>2.61</c:v>
                </c:pt>
                <c:pt idx="19">
                  <c:v>2.68</c:v>
                </c:pt>
                <c:pt idx="20">
                  <c:v>2.34</c:v>
                </c:pt>
                <c:pt idx="21">
                  <c:v>2.46</c:v>
                </c:pt>
                <c:pt idx="22">
                  <c:v>2.2200000000000002</c:v>
                </c:pt>
                <c:pt idx="23">
                  <c:v>2.36</c:v>
                </c:pt>
                <c:pt idx="24">
                  <c:v>2.11</c:v>
                </c:pt>
                <c:pt idx="25">
                  <c:v>2.58</c:v>
                </c:pt>
                <c:pt idx="26">
                  <c:v>4.04</c:v>
                </c:pt>
                <c:pt idx="27">
                  <c:v>5.17</c:v>
                </c:pt>
                <c:pt idx="28">
                  <c:v>6.14</c:v>
                </c:pt>
                <c:pt idx="29">
                  <c:v>6.48</c:v>
                </c:pt>
                <c:pt idx="30">
                  <c:v>6.96</c:v>
                </c:pt>
                <c:pt idx="31">
                  <c:v>6.96</c:v>
                </c:pt>
                <c:pt idx="32">
                  <c:v>6.74</c:v>
                </c:pt>
                <c:pt idx="33">
                  <c:v>6.55</c:v>
                </c:pt>
                <c:pt idx="34">
                  <c:v>6.06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E7-44A1-B6DB-0B322A0DDCDE}"/>
            </c:ext>
          </c:extLst>
        </c:ser>
        <c:ser>
          <c:idx val="1"/>
          <c:order val="1"/>
          <c:tx>
            <c:strRef>
              <c:f>'T7-11b'!$B$7</c:f>
              <c:strCache>
                <c:ptCount val="1"/>
                <c:pt idx="0">
                  <c:v>Indeksirani krediti za investicje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'T7-11b'!$C$3:$CV$4</c:f>
              <c:multiLvlStrCache>
                <c:ptCount val="3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'T7-11b'!$C$7:$CV$7</c:f>
              <c:numCache>
                <c:formatCode>General</c:formatCode>
                <c:ptCount val="35"/>
                <c:pt idx="0">
                  <c:v>4.2699999999999996</c:v>
                </c:pt>
                <c:pt idx="1">
                  <c:v>3.94</c:v>
                </c:pt>
                <c:pt idx="2">
                  <c:v>3.62</c:v>
                </c:pt>
                <c:pt idx="3">
                  <c:v>3.43</c:v>
                </c:pt>
                <c:pt idx="4">
                  <c:v>3.44</c:v>
                </c:pt>
                <c:pt idx="5">
                  <c:v>3.24</c:v>
                </c:pt>
                <c:pt idx="6">
                  <c:v>3.12</c:v>
                </c:pt>
                <c:pt idx="7">
                  <c:v>3.26</c:v>
                </c:pt>
                <c:pt idx="8">
                  <c:v>3.03</c:v>
                </c:pt>
                <c:pt idx="9">
                  <c:v>3.05</c:v>
                </c:pt>
                <c:pt idx="10">
                  <c:v>2.99</c:v>
                </c:pt>
                <c:pt idx="11">
                  <c:v>3.17</c:v>
                </c:pt>
                <c:pt idx="12">
                  <c:v>3.13</c:v>
                </c:pt>
                <c:pt idx="13">
                  <c:v>2.97</c:v>
                </c:pt>
                <c:pt idx="14">
                  <c:v>2.84</c:v>
                </c:pt>
                <c:pt idx="15">
                  <c:v>3.42</c:v>
                </c:pt>
                <c:pt idx="16">
                  <c:v>2.72</c:v>
                </c:pt>
                <c:pt idx="17">
                  <c:v>3.17</c:v>
                </c:pt>
                <c:pt idx="18">
                  <c:v>3.11</c:v>
                </c:pt>
                <c:pt idx="19">
                  <c:v>3.61</c:v>
                </c:pt>
                <c:pt idx="20">
                  <c:v>2.91</c:v>
                </c:pt>
                <c:pt idx="21">
                  <c:v>2.68</c:v>
                </c:pt>
                <c:pt idx="22">
                  <c:v>3.16</c:v>
                </c:pt>
                <c:pt idx="23">
                  <c:v>2.86</c:v>
                </c:pt>
                <c:pt idx="24">
                  <c:v>3.05</c:v>
                </c:pt>
                <c:pt idx="25">
                  <c:v>3.4</c:v>
                </c:pt>
                <c:pt idx="26">
                  <c:v>4.1399999999999997</c:v>
                </c:pt>
                <c:pt idx="27">
                  <c:v>5.16</c:v>
                </c:pt>
                <c:pt idx="28">
                  <c:v>6.36</c:v>
                </c:pt>
                <c:pt idx="29">
                  <c:v>6.88</c:v>
                </c:pt>
                <c:pt idx="30">
                  <c:v>7.05</c:v>
                </c:pt>
                <c:pt idx="31">
                  <c:v>7.31</c:v>
                </c:pt>
                <c:pt idx="32">
                  <c:v>7.3</c:v>
                </c:pt>
                <c:pt idx="33">
                  <c:v>6.85</c:v>
                </c:pt>
                <c:pt idx="34">
                  <c:v>6.43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E7-44A1-B6DB-0B322A0DDCDE}"/>
            </c:ext>
          </c:extLst>
        </c:ser>
        <c:ser>
          <c:idx val="2"/>
          <c:order val="2"/>
          <c:tx>
            <c:strRef>
              <c:f>'T7-11b'!$B$5</c:f>
              <c:strCache>
                <c:ptCount val="1"/>
                <c:pt idx="0">
                  <c:v>Stambeni indeksirani</c:v>
                </c:pt>
              </c:strCache>
            </c:strRef>
          </c:tx>
          <c:spPr>
            <a:ln w="28575" cap="rnd">
              <a:solidFill>
                <a:srgbClr val="FF3300"/>
              </a:solidFill>
              <a:prstDash val="sysDot"/>
              <a:round/>
            </a:ln>
            <a:effectLst/>
          </c:spPr>
          <c:marker>
            <c:symbol val="circle"/>
            <c:size val="6"/>
            <c:spPr>
              <a:solidFill>
                <a:srgbClr val="FF3300"/>
              </a:solidFill>
              <a:ln w="9525">
                <a:solidFill>
                  <a:srgbClr val="FF3300"/>
                </a:solidFill>
              </a:ln>
              <a:effectLst/>
            </c:spPr>
          </c:marker>
          <c:cat>
            <c:multiLvlStrRef>
              <c:f>'T7-11b'!$C$3:$CV$4</c:f>
              <c:multiLvlStrCache>
                <c:ptCount val="3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'T7-11b'!$C$5:$CV$5</c:f>
              <c:numCache>
                <c:formatCode>General</c:formatCode>
                <c:ptCount val="35"/>
                <c:pt idx="0">
                  <c:v>3.82</c:v>
                </c:pt>
                <c:pt idx="1">
                  <c:v>3.47</c:v>
                </c:pt>
                <c:pt idx="2">
                  <c:v>3.27</c:v>
                </c:pt>
                <c:pt idx="3">
                  <c:v>3.08</c:v>
                </c:pt>
                <c:pt idx="4">
                  <c:v>3.09</c:v>
                </c:pt>
                <c:pt idx="5">
                  <c:v>3</c:v>
                </c:pt>
                <c:pt idx="6">
                  <c:v>2.95</c:v>
                </c:pt>
                <c:pt idx="7">
                  <c:v>3</c:v>
                </c:pt>
                <c:pt idx="8">
                  <c:v>2.83</c:v>
                </c:pt>
                <c:pt idx="9">
                  <c:v>2.8</c:v>
                </c:pt>
                <c:pt idx="10">
                  <c:v>2.77</c:v>
                </c:pt>
                <c:pt idx="11">
                  <c:v>2.79</c:v>
                </c:pt>
                <c:pt idx="12">
                  <c:v>2.9</c:v>
                </c:pt>
                <c:pt idx="13">
                  <c:v>2.99</c:v>
                </c:pt>
                <c:pt idx="14">
                  <c:v>2.75</c:v>
                </c:pt>
                <c:pt idx="15">
                  <c:v>2.77</c:v>
                </c:pt>
                <c:pt idx="16">
                  <c:v>2.71</c:v>
                </c:pt>
                <c:pt idx="17">
                  <c:v>2.74</c:v>
                </c:pt>
                <c:pt idx="18">
                  <c:v>2.73</c:v>
                </c:pt>
                <c:pt idx="19">
                  <c:v>2.63</c:v>
                </c:pt>
                <c:pt idx="20">
                  <c:v>2.57</c:v>
                </c:pt>
                <c:pt idx="21">
                  <c:v>2.5</c:v>
                </c:pt>
                <c:pt idx="22">
                  <c:v>2.61</c:v>
                </c:pt>
                <c:pt idx="23">
                  <c:v>2.56</c:v>
                </c:pt>
                <c:pt idx="24">
                  <c:v>2.62</c:v>
                </c:pt>
                <c:pt idx="25">
                  <c:v>2.89</c:v>
                </c:pt>
                <c:pt idx="26">
                  <c:v>3.79</c:v>
                </c:pt>
                <c:pt idx="27">
                  <c:v>5.1100000000000003</c:v>
                </c:pt>
                <c:pt idx="28">
                  <c:v>6.1</c:v>
                </c:pt>
                <c:pt idx="29">
                  <c:v>6.65</c:v>
                </c:pt>
                <c:pt idx="30">
                  <c:v>6.41</c:v>
                </c:pt>
                <c:pt idx="31">
                  <c:v>4.99</c:v>
                </c:pt>
                <c:pt idx="32">
                  <c:v>5.0999999999999996</c:v>
                </c:pt>
                <c:pt idx="33">
                  <c:v>5.09</c:v>
                </c:pt>
                <c:pt idx="34">
                  <c:v>5.0599999999999996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E7-44A1-B6DB-0B322A0DD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655600"/>
        <c:axId val="266659408"/>
      </c:lineChart>
      <c:catAx>
        <c:axId val="2666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59408"/>
        <c:crosses val="autoZero"/>
        <c:auto val="1"/>
        <c:lblAlgn val="ctr"/>
        <c:lblOffset val="100"/>
        <c:noMultiLvlLbl val="0"/>
      </c:catAx>
      <c:valAx>
        <c:axId val="266659408"/>
        <c:scaling>
          <c:orientation val="minMax"/>
          <c:max val="8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%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6655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5247798223695303E-2"/>
          <c:y val="0.86346560754795532"/>
          <c:w val="0.84299324225693162"/>
          <c:h val="0.123352353532900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3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/>
              <a:t>Međugodišnji</a:t>
            </a:r>
            <a:r>
              <a:rPr lang="sr-Latn-RS" sz="1200" baseline="0"/>
              <a:t> rast komponenti tražnje, u %</a:t>
            </a:r>
            <a:endParaRPr lang="en-GB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T2-3'!$S$6</c:f>
              <c:strCache>
                <c:ptCount val="1"/>
                <c:pt idx="0">
                  <c:v>Q1-Q3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T2-3'!$R$7:$R$12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T2-3'!$S$7:$S$12</c:f>
              <c:numCache>
                <c:formatCode>0.0</c:formatCode>
                <c:ptCount val="6"/>
                <c:pt idx="0">
                  <c:v>4.003496414088147</c:v>
                </c:pt>
                <c:pt idx="1">
                  <c:v>4.3337732774127886</c:v>
                </c:pt>
                <c:pt idx="2">
                  <c:v>3.5679438519281348</c:v>
                </c:pt>
                <c:pt idx="3">
                  <c:v>8.0377444911632523</c:v>
                </c:pt>
                <c:pt idx="4">
                  <c:v>3.0459904418245429</c:v>
                </c:pt>
                <c:pt idx="5">
                  <c:v>8.6053564829921214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CE-4733-9041-E6F219DC0CD2}"/>
            </c:ext>
          </c:extLst>
        </c:ser>
        <c:ser>
          <c:idx val="1"/>
          <c:order val="1"/>
          <c:tx>
            <c:strRef>
              <c:f>'Tabela T2-3'!$T$6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T2-3'!$R$7:$R$12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T2-3'!$T$7:$T$12</c:f>
              <c:numCache>
                <c:formatCode>0.0</c:formatCode>
                <c:ptCount val="6"/>
                <c:pt idx="0">
                  <c:v>3.1048026576114438</c:v>
                </c:pt>
                <c:pt idx="1">
                  <c:v>3.8800423673200868</c:v>
                </c:pt>
                <c:pt idx="2">
                  <c:v>2.5760190219923089</c:v>
                </c:pt>
                <c:pt idx="3">
                  <c:v>9.0855909794513821</c:v>
                </c:pt>
                <c:pt idx="4">
                  <c:v>3.2407847440011608</c:v>
                </c:pt>
                <c:pt idx="5">
                  <c:v>14.376292361294446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CE-4733-9041-E6F219DC0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91040"/>
        <c:axId val="171713888"/>
      </c:barChart>
      <c:catAx>
        <c:axId val="1716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3888"/>
        <c:crosses val="autoZero"/>
        <c:auto val="1"/>
        <c:lblAlgn val="ctr"/>
        <c:lblOffset val="100"/>
        <c:noMultiLvlLbl val="0"/>
      </c:catAx>
      <c:valAx>
        <c:axId val="1717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2652779217953"/>
          <c:y val="6.0857958344560543E-2"/>
          <c:w val="0.81002764556253748"/>
          <c:h val="0.75558608472220135"/>
        </c:manualLayout>
      </c:layout>
      <c:lineChart>
        <c:grouping val="standard"/>
        <c:varyColors val="0"/>
        <c:ser>
          <c:idx val="2"/>
          <c:order val="0"/>
          <c:tx>
            <c:strRef>
              <c:f>'Grafikon T2-6 eurostat'!$B$4</c:f>
              <c:strCache>
                <c:ptCount val="1"/>
                <c:pt idx="0">
                  <c:v>Industrija ukupno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'Grafikon T2-6 eurostat'!$U$24:$U$89</c:f>
              <c:strCache>
                <c:ptCount val="66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  <c:pt idx="55">
                  <c:v>2021Q4</c:v>
                </c:pt>
                <c:pt idx="56">
                  <c:v>2022Q1</c:v>
                </c:pt>
                <c:pt idx="57">
                  <c:v>2022Q2</c:v>
                </c:pt>
                <c:pt idx="58">
                  <c:v>2022Q3</c:v>
                </c:pt>
                <c:pt idx="59">
                  <c:v>2022Q4</c:v>
                </c:pt>
                <c:pt idx="60">
                  <c:v>2023Q1</c:v>
                </c:pt>
                <c:pt idx="61">
                  <c:v>2023Q2</c:v>
                </c:pt>
                <c:pt idx="62">
                  <c:v>2023Q3</c:v>
                </c:pt>
                <c:pt idx="63">
                  <c:v>2023Q4</c:v>
                </c:pt>
                <c:pt idx="64">
                  <c:v>2024Q1</c:v>
                </c:pt>
                <c:pt idx="65">
                  <c:v>2024Q2</c:v>
                </c:pt>
              </c:strCache>
            </c:strRef>
          </c:cat>
          <c:val>
            <c:numRef>
              <c:f>'Grafikon T2-6 eurostat'!$X$24:$X$89</c:f>
              <c:numCache>
                <c:formatCode>General</c:formatCode>
                <c:ptCount val="66"/>
                <c:pt idx="0">
                  <c:v>104.68108404051466</c:v>
                </c:pt>
                <c:pt idx="1">
                  <c:v>101.94360799343008</c:v>
                </c:pt>
                <c:pt idx="2">
                  <c:v>99.64412811387902</c:v>
                </c:pt>
                <c:pt idx="3">
                  <c:v>93.731179852176297</c:v>
                </c:pt>
                <c:pt idx="4">
                  <c:v>87.927730632356969</c:v>
                </c:pt>
                <c:pt idx="5">
                  <c:v>83.109772789488119</c:v>
                </c:pt>
                <c:pt idx="6">
                  <c:v>88.037229674240365</c:v>
                </c:pt>
                <c:pt idx="7">
                  <c:v>90.336709553791422</c:v>
                </c:pt>
                <c:pt idx="8">
                  <c:v>87.927730632356969</c:v>
                </c:pt>
                <c:pt idx="9">
                  <c:v>87.380235422940061</c:v>
                </c:pt>
                <c:pt idx="10">
                  <c:v>90.665206679441567</c:v>
                </c:pt>
                <c:pt idx="11">
                  <c:v>87.708732548590206</c:v>
                </c:pt>
                <c:pt idx="12">
                  <c:v>92.855187517109243</c:v>
                </c:pt>
                <c:pt idx="13">
                  <c:v>90.665206679441567</c:v>
                </c:pt>
                <c:pt idx="14">
                  <c:v>89.241719134957577</c:v>
                </c:pt>
                <c:pt idx="15">
                  <c:v>90.008212428141263</c:v>
                </c:pt>
                <c:pt idx="16">
                  <c:v>85.628250752805926</c:v>
                </c:pt>
                <c:pt idx="17">
                  <c:v>89.022721051190814</c:v>
                </c:pt>
                <c:pt idx="18">
                  <c:v>87.818231590473601</c:v>
                </c:pt>
                <c:pt idx="19">
                  <c:v>91.212701888858476</c:v>
                </c:pt>
                <c:pt idx="20">
                  <c:v>91.431699972625253</c:v>
                </c:pt>
                <c:pt idx="21">
                  <c:v>91.212701888858476</c:v>
                </c:pt>
                <c:pt idx="22">
                  <c:v>98.001642485628253</c:v>
                </c:pt>
                <c:pt idx="23">
                  <c:v>94.388174103476601</c:v>
                </c:pt>
                <c:pt idx="24">
                  <c:v>89.7892143443745</c:v>
                </c:pt>
                <c:pt idx="25">
                  <c:v>87.818231590473601</c:v>
                </c:pt>
                <c:pt idx="26">
                  <c:v>83.876266082671776</c:v>
                </c:pt>
                <c:pt idx="27">
                  <c:v>85.737749794689293</c:v>
                </c:pt>
                <c:pt idx="28">
                  <c:v>90.993703805091712</c:v>
                </c:pt>
                <c:pt idx="29">
                  <c:v>95.045168354776905</c:v>
                </c:pt>
                <c:pt idx="30">
                  <c:v>92.307692307692307</c:v>
                </c:pt>
                <c:pt idx="31">
                  <c:v>94.169176019709838</c:v>
                </c:pt>
                <c:pt idx="32">
                  <c:v>96.578154941144277</c:v>
                </c:pt>
                <c:pt idx="33">
                  <c:v>97.344648234327963</c:v>
                </c:pt>
                <c:pt idx="34">
                  <c:v>97.235149192444567</c:v>
                </c:pt>
                <c:pt idx="35">
                  <c:v>98.658636736928557</c:v>
                </c:pt>
                <c:pt idx="36">
                  <c:v>98.001642485628253</c:v>
                </c:pt>
                <c:pt idx="37">
                  <c:v>101.94360799343008</c:v>
                </c:pt>
                <c:pt idx="38">
                  <c:v>104.24308787298114</c:v>
                </c:pt>
                <c:pt idx="39">
                  <c:v>102.60060224473038</c:v>
                </c:pt>
                <c:pt idx="40">
                  <c:v>103.80509170544758</c:v>
                </c:pt>
                <c:pt idx="41">
                  <c:v>104.13358883109774</c:v>
                </c:pt>
                <c:pt idx="42">
                  <c:v>102.49110320284697</c:v>
                </c:pt>
                <c:pt idx="43">
                  <c:v>101.17711470024639</c:v>
                </c:pt>
                <c:pt idx="44">
                  <c:v>101.94360799343008</c:v>
                </c:pt>
                <c:pt idx="45">
                  <c:v>102.49110320284697</c:v>
                </c:pt>
                <c:pt idx="46">
                  <c:v>103.69559266356421</c:v>
                </c:pt>
                <c:pt idx="47">
                  <c:v>104.3525869148645</c:v>
                </c:pt>
                <c:pt idx="48">
                  <c:v>103.1480974541473</c:v>
                </c:pt>
                <c:pt idx="49">
                  <c:v>92.526690391459084</c:v>
                </c:pt>
                <c:pt idx="50">
                  <c:v>106.87106487818232</c:v>
                </c:pt>
                <c:pt idx="51">
                  <c:v>106.87106487818232</c:v>
                </c:pt>
                <c:pt idx="52">
                  <c:v>109.28004379961675</c:v>
                </c:pt>
                <c:pt idx="53">
                  <c:v>108.07555433889955</c:v>
                </c:pt>
                <c:pt idx="54">
                  <c:v>109.93703805091708</c:v>
                </c:pt>
                <c:pt idx="55">
                  <c:v>110.81303038598413</c:v>
                </c:pt>
                <c:pt idx="56">
                  <c:v>110.48453326033399</c:v>
                </c:pt>
                <c:pt idx="57">
                  <c:v>113.33150834930197</c:v>
                </c:pt>
                <c:pt idx="58">
                  <c:v>110.15603613468383</c:v>
                </c:pt>
                <c:pt idx="59">
                  <c:v>112.01751984670135</c:v>
                </c:pt>
                <c:pt idx="60">
                  <c:v>114.09800164248564</c:v>
                </c:pt>
                <c:pt idx="61">
                  <c:v>114.31699972625242</c:v>
                </c:pt>
                <c:pt idx="62">
                  <c:v>114.97399397755271</c:v>
                </c:pt>
                <c:pt idx="63">
                  <c:v>115.19299206131947</c:v>
                </c:pt>
                <c:pt idx="64">
                  <c:v>115.95948535450317</c:v>
                </c:pt>
                <c:pt idx="65">
                  <c:v>116.06898439638655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3E-4F80-8CDC-AC8CBF5AE741}"/>
            </c:ext>
          </c:extLst>
        </c:ser>
        <c:ser>
          <c:idx val="1"/>
          <c:order val="1"/>
          <c:tx>
            <c:strRef>
              <c:f>'Grafikon T2-6 eurostat'!$C$4</c:f>
              <c:strCache>
                <c:ptCount val="1"/>
                <c:pt idx="0">
                  <c:v>Prerađivačka industrija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'Grafikon T2-6 eurostat'!$U$24:$U$89</c:f>
              <c:strCache>
                <c:ptCount val="66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  <c:pt idx="55">
                  <c:v>2021Q4</c:v>
                </c:pt>
                <c:pt idx="56">
                  <c:v>2022Q1</c:v>
                </c:pt>
                <c:pt idx="57">
                  <c:v>2022Q2</c:v>
                </c:pt>
                <c:pt idx="58">
                  <c:v>2022Q3</c:v>
                </c:pt>
                <c:pt idx="59">
                  <c:v>2022Q4</c:v>
                </c:pt>
                <c:pt idx="60">
                  <c:v>2023Q1</c:v>
                </c:pt>
                <c:pt idx="61">
                  <c:v>2023Q2</c:v>
                </c:pt>
                <c:pt idx="62">
                  <c:v>2023Q3</c:v>
                </c:pt>
                <c:pt idx="63">
                  <c:v>2023Q4</c:v>
                </c:pt>
                <c:pt idx="64">
                  <c:v>2024Q1</c:v>
                </c:pt>
                <c:pt idx="65">
                  <c:v>2024Q2</c:v>
                </c:pt>
              </c:strCache>
            </c:strRef>
          </c:cat>
          <c:val>
            <c:numRef>
              <c:f>'Grafikon T2-6 eurostat'!$Y$24:$Y$89</c:f>
              <c:numCache>
                <c:formatCode>General</c:formatCode>
                <c:ptCount val="66"/>
                <c:pt idx="0">
                  <c:v>106.32090761750406</c:v>
                </c:pt>
                <c:pt idx="1">
                  <c:v>103.07941653160455</c:v>
                </c:pt>
                <c:pt idx="2">
                  <c:v>98.973527822798474</c:v>
                </c:pt>
                <c:pt idx="3">
                  <c:v>91.626148028092928</c:v>
                </c:pt>
                <c:pt idx="4">
                  <c:v>83.738519719070766</c:v>
                </c:pt>
                <c:pt idx="5">
                  <c:v>80.713128038897892</c:v>
                </c:pt>
                <c:pt idx="6">
                  <c:v>83.522420313344142</c:v>
                </c:pt>
                <c:pt idx="7">
                  <c:v>87.088060507833603</c:v>
                </c:pt>
                <c:pt idx="8">
                  <c:v>84.602917341977317</c:v>
                </c:pt>
                <c:pt idx="9">
                  <c:v>85.359265262020529</c:v>
                </c:pt>
                <c:pt idx="10">
                  <c:v>87.736358725013503</c:v>
                </c:pt>
                <c:pt idx="11">
                  <c:v>85.899513776337116</c:v>
                </c:pt>
                <c:pt idx="12">
                  <c:v>88.92490545650999</c:v>
                </c:pt>
                <c:pt idx="13">
                  <c:v>85.683414370610478</c:v>
                </c:pt>
                <c:pt idx="14">
                  <c:v>85.251215559157217</c:v>
                </c:pt>
                <c:pt idx="15">
                  <c:v>83.846569421934078</c:v>
                </c:pt>
                <c:pt idx="16">
                  <c:v>80.280929227444616</c:v>
                </c:pt>
                <c:pt idx="17">
                  <c:v>86.87196110210698</c:v>
                </c:pt>
                <c:pt idx="18">
                  <c:v>84.278768233387353</c:v>
                </c:pt>
                <c:pt idx="19">
                  <c:v>87.520259319286879</c:v>
                </c:pt>
                <c:pt idx="20">
                  <c:v>86.655861696380342</c:v>
                </c:pt>
                <c:pt idx="21">
                  <c:v>88.816855753646678</c:v>
                </c:pt>
                <c:pt idx="22">
                  <c:v>92.382495948136139</c:v>
                </c:pt>
                <c:pt idx="23">
                  <c:v>89.789303079416527</c:v>
                </c:pt>
                <c:pt idx="24">
                  <c:v>86.547811993517016</c:v>
                </c:pt>
                <c:pt idx="25">
                  <c:v>84.927066450567253</c:v>
                </c:pt>
                <c:pt idx="26">
                  <c:v>83.41437061048083</c:v>
                </c:pt>
                <c:pt idx="27">
                  <c:v>85.143165856293891</c:v>
                </c:pt>
                <c:pt idx="28">
                  <c:v>89.465153970826577</c:v>
                </c:pt>
                <c:pt idx="29">
                  <c:v>89.681253376553215</c:v>
                </c:pt>
                <c:pt idx="30">
                  <c:v>89.249054565099939</c:v>
                </c:pt>
                <c:pt idx="31">
                  <c:v>91.193949216639652</c:v>
                </c:pt>
                <c:pt idx="32">
                  <c:v>93.138843868179364</c:v>
                </c:pt>
                <c:pt idx="33">
                  <c:v>94.111291193949214</c:v>
                </c:pt>
                <c:pt idx="34">
                  <c:v>94.327390599675851</c:v>
                </c:pt>
                <c:pt idx="35">
                  <c:v>97.136682874122101</c:v>
                </c:pt>
                <c:pt idx="36">
                  <c:v>98.541329011345226</c:v>
                </c:pt>
                <c:pt idx="37">
                  <c:v>101.13452188006482</c:v>
                </c:pt>
                <c:pt idx="38">
                  <c:v>102.64721772015126</c:v>
                </c:pt>
                <c:pt idx="39">
                  <c:v>102.215018908698</c:v>
                </c:pt>
                <c:pt idx="40">
                  <c:v>103.07941653160455</c:v>
                </c:pt>
                <c:pt idx="41">
                  <c:v>102.97136682874122</c:v>
                </c:pt>
                <c:pt idx="42">
                  <c:v>103.51161534305781</c:v>
                </c:pt>
                <c:pt idx="43">
                  <c:v>101.56672069151811</c:v>
                </c:pt>
                <c:pt idx="44">
                  <c:v>100.9184224743382</c:v>
                </c:pt>
                <c:pt idx="45">
                  <c:v>101.13452188006482</c:v>
                </c:pt>
                <c:pt idx="46">
                  <c:v>104.59211237169097</c:v>
                </c:pt>
                <c:pt idx="47">
                  <c:v>105.13236088600758</c:v>
                </c:pt>
                <c:pt idx="48">
                  <c:v>102.75526742301457</c:v>
                </c:pt>
                <c:pt idx="49">
                  <c:v>90.437601296596441</c:v>
                </c:pt>
                <c:pt idx="50">
                  <c:v>106.32090761750406</c:v>
                </c:pt>
                <c:pt idx="51">
                  <c:v>106.42895732036737</c:v>
                </c:pt>
                <c:pt idx="52">
                  <c:v>107.72555375472719</c:v>
                </c:pt>
                <c:pt idx="53">
                  <c:v>106.86115613182065</c:v>
                </c:pt>
                <c:pt idx="54">
                  <c:v>107.72555375472719</c:v>
                </c:pt>
                <c:pt idx="55">
                  <c:v>109.88654781199352</c:v>
                </c:pt>
                <c:pt idx="56">
                  <c:v>111.07509454349001</c:v>
                </c:pt>
                <c:pt idx="57">
                  <c:v>111.83144246353322</c:v>
                </c:pt>
                <c:pt idx="58">
                  <c:v>107.2933549432739</c:v>
                </c:pt>
                <c:pt idx="59">
                  <c:v>108.26580226904376</c:v>
                </c:pt>
                <c:pt idx="60">
                  <c:v>110.21069692058347</c:v>
                </c:pt>
                <c:pt idx="61">
                  <c:v>110.9670448406267</c:v>
                </c:pt>
                <c:pt idx="62">
                  <c:v>110.31874662344678</c:v>
                </c:pt>
                <c:pt idx="63">
                  <c:v>111.50729335494327</c:v>
                </c:pt>
                <c:pt idx="64">
                  <c:v>112.37169097784982</c:v>
                </c:pt>
                <c:pt idx="65">
                  <c:v>113.45218800648298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3E-4F80-8CDC-AC8CBF5AE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711712"/>
        <c:axId val="171707360"/>
      </c:lineChart>
      <c:catAx>
        <c:axId val="17171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1707360"/>
        <c:crossesAt val="70"/>
        <c:auto val="1"/>
        <c:lblAlgn val="ctr"/>
        <c:lblOffset val="100"/>
        <c:tickLblSkip val="3"/>
        <c:tickMarkSkip val="1"/>
        <c:noMultiLvlLbl val="0"/>
      </c:catAx>
      <c:valAx>
        <c:axId val="171707360"/>
        <c:scaling>
          <c:orientation val="minMax"/>
          <c:max val="120"/>
          <c:min val="75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desezonirani indeksi Ø2008=100</a:t>
                </a:r>
              </a:p>
            </c:rich>
          </c:tx>
          <c:layout>
            <c:manualLayout>
              <c:xMode val="edge"/>
              <c:yMode val="edge"/>
              <c:x val="2.5931817777856775E-2"/>
              <c:y val="0.1578952071652522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171171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57329233394358"/>
          <c:y val="0.90664363695783168"/>
          <c:w val="0.62981728017632099"/>
          <c:h val="7.393251427229186E-2"/>
        </c:manualLayout>
      </c:layout>
      <c:overlay val="0"/>
      <c:txPr>
        <a:bodyPr/>
        <a:lstStyle/>
        <a:p>
          <a:pPr>
            <a:defRPr sz="5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/>
              <a:t>Međugodišnji</a:t>
            </a:r>
            <a:r>
              <a:rPr lang="sr-Latn-RS" sz="1200" baseline="0"/>
              <a:t> rast industrsije proizvodnej po dealtnostima, u %</a:t>
            </a:r>
            <a:endParaRPr lang="en-GB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T2-5'!$U$5:$U$6</c:f>
              <c:strCache>
                <c:ptCount val="2"/>
                <c:pt idx="0">
                  <c:v>Q1-Q3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T2-5'!$T$7:$T$10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Snabdevanje el. energijom, gasom i klimatizacija </c:v>
                </c:pt>
              </c:strCache>
            </c:strRef>
          </c:cat>
          <c:val>
            <c:numRef>
              <c:f>'Tabela T2-5'!$U$7:$U$10</c:f>
              <c:numCache>
                <c:formatCode>0.0</c:formatCode>
                <c:ptCount val="4"/>
                <c:pt idx="0">
                  <c:v>2.4926481203842599</c:v>
                </c:pt>
                <c:pt idx="1">
                  <c:v>8.6667285994346912</c:v>
                </c:pt>
                <c:pt idx="2">
                  <c:v>3.9140415729941509</c:v>
                </c:pt>
                <c:pt idx="3">
                  <c:v>-7.9991162664529583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6B-4DBB-84FE-F95A786F64FF}"/>
            </c:ext>
          </c:extLst>
        </c:ser>
        <c:ser>
          <c:idx val="1"/>
          <c:order val="1"/>
          <c:tx>
            <c:strRef>
              <c:f>'Tabela T2-5'!$V$5:$V$6</c:f>
              <c:strCache>
                <c:ptCount val="2"/>
                <c:pt idx="0">
                  <c:v>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T2-5'!$T$7:$T$10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Snabdevanje el. energijom, gasom i klimatizacija </c:v>
                </c:pt>
              </c:strCache>
            </c:strRef>
          </c:cat>
          <c:val>
            <c:numRef>
              <c:f>'Tabela T2-5'!$V$7:$V$10</c:f>
              <c:numCache>
                <c:formatCode>0.0</c:formatCode>
                <c:ptCount val="4"/>
                <c:pt idx="0">
                  <c:v>3.3666666666666742</c:v>
                </c:pt>
                <c:pt idx="1">
                  <c:v>4.4333333333333229</c:v>
                </c:pt>
                <c:pt idx="2">
                  <c:v>6.3999999999999915</c:v>
                </c:pt>
                <c:pt idx="3">
                  <c:v>-13.133333333333326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6B-4DBB-84FE-F95A786F6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14432"/>
        <c:axId val="171700832"/>
      </c:barChart>
      <c:catAx>
        <c:axId val="1717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0832"/>
        <c:crosses val="autoZero"/>
        <c:auto val="1"/>
        <c:lblAlgn val="ctr"/>
        <c:lblOffset val="100"/>
        <c:noMultiLvlLbl val="0"/>
      </c:catAx>
      <c:valAx>
        <c:axId val="1717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51364334175214E-2"/>
          <c:y val="3.2047244094488191E-2"/>
          <c:w val="0.93922639232139782"/>
          <c:h val="0.69233243326598559"/>
        </c:manualLayout>
      </c:layout>
      <c:lineChart>
        <c:grouping val="standard"/>
        <c:varyColors val="0"/>
        <c:ser>
          <c:idx val="0"/>
          <c:order val="0"/>
          <c:tx>
            <c:strRef>
              <c:f>'G1'!$C$1</c:f>
              <c:strCache>
                <c:ptCount val="1"/>
                <c:pt idx="0">
                  <c:v>Stopa 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76-45A8-90B4-A6C398D1CA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'G1'!$B$18:$B$56</c:f>
              <c:strCache>
                <c:ptCount val="39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  <c:pt idx="27">
                  <c:v>Q4 2021</c:v>
                </c:pt>
                <c:pt idx="28">
                  <c:v>Q1 2022</c:v>
                </c:pt>
                <c:pt idx="29">
                  <c:v>Q2 2022</c:v>
                </c:pt>
                <c:pt idx="30">
                  <c:v>Q3 2022</c:v>
                </c:pt>
                <c:pt idx="31">
                  <c:v>Q4 2022</c:v>
                </c:pt>
                <c:pt idx="32">
                  <c:v>Q1 2023</c:v>
                </c:pt>
                <c:pt idx="33">
                  <c:v>Q2 2023</c:v>
                </c:pt>
                <c:pt idx="34">
                  <c:v>Q3 2023</c:v>
                </c:pt>
                <c:pt idx="35">
                  <c:v>Q4 2023</c:v>
                </c:pt>
                <c:pt idx="36">
                  <c:v>Q1 2024</c:v>
                </c:pt>
                <c:pt idx="37">
                  <c:v>Q2 2024</c:v>
                </c:pt>
                <c:pt idx="38">
                  <c:v>Q3 2024</c:v>
                </c:pt>
              </c:strCache>
            </c:strRef>
          </c:cat>
          <c:val>
            <c:numRef>
              <c:f>'G1'!$C$18:$C$56</c:f>
              <c:numCache>
                <c:formatCode>General</c:formatCode>
                <c:ptCount val="39"/>
                <c:pt idx="0">
                  <c:v>39.5</c:v>
                </c:pt>
                <c:pt idx="1">
                  <c:v>40.9</c:v>
                </c:pt>
                <c:pt idx="2">
                  <c:v>41.6</c:v>
                </c:pt>
                <c:pt idx="3">
                  <c:v>41</c:v>
                </c:pt>
                <c:pt idx="4">
                  <c:v>40.9</c:v>
                </c:pt>
                <c:pt idx="5">
                  <c:v>44</c:v>
                </c:pt>
                <c:pt idx="6">
                  <c:v>44.9</c:v>
                </c:pt>
                <c:pt idx="7">
                  <c:v>43.6</c:v>
                </c:pt>
                <c:pt idx="8">
                  <c:v>42.4</c:v>
                </c:pt>
                <c:pt idx="9">
                  <c:v>46.1</c:v>
                </c:pt>
                <c:pt idx="10">
                  <c:v>46.2</c:v>
                </c:pt>
                <c:pt idx="11">
                  <c:v>44.4</c:v>
                </c:pt>
                <c:pt idx="12">
                  <c:v>43.2</c:v>
                </c:pt>
                <c:pt idx="13">
                  <c:v>46.6</c:v>
                </c:pt>
                <c:pt idx="14">
                  <c:v>47.2</c:v>
                </c:pt>
                <c:pt idx="15">
                  <c:v>45.5</c:v>
                </c:pt>
                <c:pt idx="16">
                  <c:v>44.6</c:v>
                </c:pt>
                <c:pt idx="17">
                  <c:v>46.4</c:v>
                </c:pt>
                <c:pt idx="18">
                  <c:v>46.6</c:v>
                </c:pt>
                <c:pt idx="19">
                  <c:v>46.7</c:v>
                </c:pt>
                <c:pt idx="20">
                  <c:v>46.1</c:v>
                </c:pt>
                <c:pt idx="21">
                  <c:v>45.4</c:v>
                </c:pt>
                <c:pt idx="22">
                  <c:v>46.8</c:v>
                </c:pt>
                <c:pt idx="23">
                  <c:v>46.8</c:v>
                </c:pt>
                <c:pt idx="24">
                  <c:v>45.7</c:v>
                </c:pt>
                <c:pt idx="25">
                  <c:v>47.4</c:v>
                </c:pt>
                <c:pt idx="26">
                  <c:v>49.1</c:v>
                </c:pt>
                <c:pt idx="27">
                  <c:v>49.1</c:v>
                </c:pt>
                <c:pt idx="28">
                  <c:v>48.6</c:v>
                </c:pt>
                <c:pt idx="29">
                  <c:v>50</c:v>
                </c:pt>
                <c:pt idx="30">
                  <c:v>50.2</c:v>
                </c:pt>
                <c:pt idx="31">
                  <c:v>49.1</c:v>
                </c:pt>
                <c:pt idx="32">
                  <c:v>49.5</c:v>
                </c:pt>
                <c:pt idx="33">
                  <c:v>50.3</c:v>
                </c:pt>
                <c:pt idx="34">
                  <c:v>50.5</c:v>
                </c:pt>
                <c:pt idx="35">
                  <c:v>50.3</c:v>
                </c:pt>
                <c:pt idx="36">
                  <c:v>50.9</c:v>
                </c:pt>
                <c:pt idx="37">
                  <c:v>51.9</c:v>
                </c:pt>
                <c:pt idx="38">
                  <c:v>51.4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76-45A8-90B4-A6C398D1CABA}"/>
            </c:ext>
          </c:extLst>
        </c:ser>
        <c:ser>
          <c:idx val="1"/>
          <c:order val="1"/>
          <c:tx>
            <c:strRef>
              <c:f>'G1'!$D$1</c:f>
              <c:strCache>
                <c:ptCount val="1"/>
                <c:pt idx="0">
                  <c:v>Stopa nezaposlenosti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76-45A8-90B4-A6C398D1CA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'G1'!$B$18:$B$56</c:f>
              <c:strCache>
                <c:ptCount val="39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  <c:pt idx="27">
                  <c:v>Q4 2021</c:v>
                </c:pt>
                <c:pt idx="28">
                  <c:v>Q1 2022</c:v>
                </c:pt>
                <c:pt idx="29">
                  <c:v>Q2 2022</c:v>
                </c:pt>
                <c:pt idx="30">
                  <c:v>Q3 2022</c:v>
                </c:pt>
                <c:pt idx="31">
                  <c:v>Q4 2022</c:v>
                </c:pt>
                <c:pt idx="32">
                  <c:v>Q1 2023</c:v>
                </c:pt>
                <c:pt idx="33">
                  <c:v>Q2 2023</c:v>
                </c:pt>
                <c:pt idx="34">
                  <c:v>Q3 2023</c:v>
                </c:pt>
                <c:pt idx="35">
                  <c:v>Q4 2023</c:v>
                </c:pt>
                <c:pt idx="36">
                  <c:v>Q1 2024</c:v>
                </c:pt>
                <c:pt idx="37">
                  <c:v>Q2 2024</c:v>
                </c:pt>
                <c:pt idx="38">
                  <c:v>Q3 2024</c:v>
                </c:pt>
              </c:strCache>
            </c:strRef>
          </c:cat>
          <c:val>
            <c:numRef>
              <c:f>'G1'!$D$18:$D$56</c:f>
              <c:numCache>
                <c:formatCode>General</c:formatCode>
                <c:ptCount val="39"/>
                <c:pt idx="0">
                  <c:v>20.3</c:v>
                </c:pt>
                <c:pt idx="1">
                  <c:v>18.600000000000001</c:v>
                </c:pt>
                <c:pt idx="2">
                  <c:v>17.8</c:v>
                </c:pt>
                <c:pt idx="3">
                  <c:v>19</c:v>
                </c:pt>
                <c:pt idx="4">
                  <c:v>20.3</c:v>
                </c:pt>
                <c:pt idx="5">
                  <c:v>16.3</c:v>
                </c:pt>
                <c:pt idx="6">
                  <c:v>14.8</c:v>
                </c:pt>
                <c:pt idx="7">
                  <c:v>14</c:v>
                </c:pt>
                <c:pt idx="8">
                  <c:v>15.7</c:v>
                </c:pt>
                <c:pt idx="9">
                  <c:v>12.7</c:v>
                </c:pt>
                <c:pt idx="10">
                  <c:v>13.9</c:v>
                </c:pt>
                <c:pt idx="11">
                  <c:v>15.8</c:v>
                </c:pt>
                <c:pt idx="12">
                  <c:v>16</c:v>
                </c:pt>
                <c:pt idx="13">
                  <c:v>12.8</c:v>
                </c:pt>
                <c:pt idx="14">
                  <c:v>12.1</c:v>
                </c:pt>
                <c:pt idx="15">
                  <c:v>13.9</c:v>
                </c:pt>
                <c:pt idx="16">
                  <c:v>12.9</c:v>
                </c:pt>
                <c:pt idx="17">
                  <c:v>11.1</c:v>
                </c:pt>
                <c:pt idx="18">
                  <c:v>10.4</c:v>
                </c:pt>
                <c:pt idx="19">
                  <c:v>10.7</c:v>
                </c:pt>
                <c:pt idx="20">
                  <c:v>10.3</c:v>
                </c:pt>
                <c:pt idx="21">
                  <c:v>7.8</c:v>
                </c:pt>
                <c:pt idx="22">
                  <c:v>10</c:v>
                </c:pt>
                <c:pt idx="23">
                  <c:v>10.7</c:v>
                </c:pt>
                <c:pt idx="24">
                  <c:v>12.8</c:v>
                </c:pt>
                <c:pt idx="25">
                  <c:v>11.2</c:v>
                </c:pt>
                <c:pt idx="26">
                  <c:v>10.6</c:v>
                </c:pt>
                <c:pt idx="27">
                  <c:v>9.9</c:v>
                </c:pt>
                <c:pt idx="28">
                  <c:v>10.9</c:v>
                </c:pt>
                <c:pt idx="29">
                  <c:v>8.9</c:v>
                </c:pt>
                <c:pt idx="30">
                  <c:v>9</c:v>
                </c:pt>
                <c:pt idx="31">
                  <c:v>9.4</c:v>
                </c:pt>
                <c:pt idx="32">
                  <c:v>10</c:v>
                </c:pt>
                <c:pt idx="33">
                  <c:v>9.6</c:v>
                </c:pt>
                <c:pt idx="34">
                  <c:v>9</c:v>
                </c:pt>
                <c:pt idx="35">
                  <c:v>9.1</c:v>
                </c:pt>
                <c:pt idx="36">
                  <c:v>9.4</c:v>
                </c:pt>
                <c:pt idx="37">
                  <c:v>8.1</c:v>
                </c:pt>
                <c:pt idx="38">
                  <c:v>8.1999999999999993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076-45A8-90B4-A6C398D1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685056"/>
        <c:axId val="171686144"/>
      </c:lineChart>
      <c:catAx>
        <c:axId val="1716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86144"/>
        <c:crosses val="autoZero"/>
        <c:auto val="1"/>
        <c:lblAlgn val="ctr"/>
        <c:lblOffset val="100"/>
        <c:noMultiLvlLbl val="0"/>
      </c:catAx>
      <c:valAx>
        <c:axId val="171686144"/>
        <c:scaling>
          <c:orientation val="minMax"/>
          <c:max val="5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8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Broj zaposlenih</a:t>
            </a:r>
          </a:p>
        </c:rich>
      </c:tx>
      <c:layout>
        <c:manualLayout>
          <c:xMode val="edge"/>
          <c:yMode val="edge"/>
          <c:x val="0.36350641458395538"/>
          <c:y val="2.4968808649667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265647205957595E-2"/>
          <c:y val="8.3348329354742887E-2"/>
          <c:w val="0.8770909615044703"/>
          <c:h val="0.76838552037255958"/>
        </c:manualLayout>
      </c:layout>
      <c:lineChart>
        <c:grouping val="standard"/>
        <c:varyColors val="0"/>
        <c:ser>
          <c:idx val="0"/>
          <c:order val="0"/>
          <c:tx>
            <c:strRef>
              <c:f>'G3'!$C$5:$C$6</c:f>
              <c:strCache>
                <c:ptCount val="2"/>
                <c:pt idx="0">
                  <c:v>Javni sektor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'G3'!$A$7:$B$41</c:f>
              <c:strCache>
                <c:ptCount val="35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  <c:pt idx="21">
                  <c:v>Q2 2021</c:v>
                </c:pt>
                <c:pt idx="22">
                  <c:v>Q3 2021</c:v>
                </c:pt>
                <c:pt idx="23">
                  <c:v>Q4 2021</c:v>
                </c:pt>
                <c:pt idx="24">
                  <c:v>Q1 2022</c:v>
                </c:pt>
                <c:pt idx="25">
                  <c:v>Q2 2022</c:v>
                </c:pt>
                <c:pt idx="26">
                  <c:v>Q3 2022</c:v>
                </c:pt>
                <c:pt idx="27">
                  <c:v>Q4 2022</c:v>
                </c:pt>
                <c:pt idx="28">
                  <c:v>Q1 2023</c:v>
                </c:pt>
                <c:pt idx="29">
                  <c:v>Q2 2023</c:v>
                </c:pt>
                <c:pt idx="30">
                  <c:v>Q3 2023</c:v>
                </c:pt>
                <c:pt idx="31">
                  <c:v>Q4 2023</c:v>
                </c:pt>
                <c:pt idx="32">
                  <c:v>Q1 2024</c:v>
                </c:pt>
                <c:pt idx="33">
                  <c:v>Q2 2024</c:v>
                </c:pt>
                <c:pt idx="34">
                  <c:v>Q3 2024</c:v>
                </c:pt>
              </c:strCache>
            </c:strRef>
          </c:cat>
          <c:val>
            <c:numRef>
              <c:f>'G3'!$C$7:$C$41</c:f>
              <c:numCache>
                <c:formatCode>General</c:formatCode>
                <c:ptCount val="35"/>
                <c:pt idx="0">
                  <c:v>624792</c:v>
                </c:pt>
                <c:pt idx="1">
                  <c:v>624644</c:v>
                </c:pt>
                <c:pt idx="2">
                  <c:v>619601</c:v>
                </c:pt>
                <c:pt idx="3">
                  <c:v>618235</c:v>
                </c:pt>
                <c:pt idx="4">
                  <c:v>612510</c:v>
                </c:pt>
                <c:pt idx="5">
                  <c:v>615560</c:v>
                </c:pt>
                <c:pt idx="6">
                  <c:v>612593</c:v>
                </c:pt>
                <c:pt idx="7">
                  <c:v>610871</c:v>
                </c:pt>
                <c:pt idx="8">
                  <c:v>606344</c:v>
                </c:pt>
                <c:pt idx="9">
                  <c:v>607097</c:v>
                </c:pt>
                <c:pt idx="10">
                  <c:v>605652</c:v>
                </c:pt>
                <c:pt idx="11">
                  <c:v>605379</c:v>
                </c:pt>
                <c:pt idx="12">
                  <c:v>598493</c:v>
                </c:pt>
                <c:pt idx="13">
                  <c:v>599668</c:v>
                </c:pt>
                <c:pt idx="14">
                  <c:v>599247</c:v>
                </c:pt>
                <c:pt idx="15">
                  <c:v>602567</c:v>
                </c:pt>
                <c:pt idx="16">
                  <c:v>600685</c:v>
                </c:pt>
                <c:pt idx="17" formatCode="0">
                  <c:v>600638</c:v>
                </c:pt>
                <c:pt idx="18">
                  <c:v>598944</c:v>
                </c:pt>
                <c:pt idx="19">
                  <c:v>601946</c:v>
                </c:pt>
                <c:pt idx="20">
                  <c:v>602623</c:v>
                </c:pt>
                <c:pt idx="21">
                  <c:v>603894</c:v>
                </c:pt>
                <c:pt idx="22">
                  <c:v>602806</c:v>
                </c:pt>
                <c:pt idx="23">
                  <c:v>605947</c:v>
                </c:pt>
                <c:pt idx="24">
                  <c:v>607067</c:v>
                </c:pt>
                <c:pt idx="25">
                  <c:v>609146</c:v>
                </c:pt>
                <c:pt idx="26">
                  <c:v>608620</c:v>
                </c:pt>
                <c:pt idx="27">
                  <c:v>613689</c:v>
                </c:pt>
                <c:pt idx="28">
                  <c:v>612011</c:v>
                </c:pt>
                <c:pt idx="29">
                  <c:v>612984</c:v>
                </c:pt>
                <c:pt idx="30">
                  <c:v>609609</c:v>
                </c:pt>
                <c:pt idx="31">
                  <c:v>613990</c:v>
                </c:pt>
                <c:pt idx="32">
                  <c:v>614522</c:v>
                </c:pt>
                <c:pt idx="33">
                  <c:v>614879</c:v>
                </c:pt>
                <c:pt idx="34">
                  <c:v>612366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8E-4312-B0E5-198143814F9A}"/>
            </c:ext>
          </c:extLst>
        </c:ser>
        <c:ser>
          <c:idx val="1"/>
          <c:order val="1"/>
          <c:tx>
            <c:strRef>
              <c:f>'G3'!$D$5:$D$6</c:f>
              <c:strCache>
                <c:ptCount val="2"/>
                <c:pt idx="0">
                  <c:v>Privatni sektor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'G3'!$A$7:$B$41</c:f>
              <c:strCache>
                <c:ptCount val="35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  <c:pt idx="21">
                  <c:v>Q2 2021</c:v>
                </c:pt>
                <c:pt idx="22">
                  <c:v>Q3 2021</c:v>
                </c:pt>
                <c:pt idx="23">
                  <c:v>Q4 2021</c:v>
                </c:pt>
                <c:pt idx="24">
                  <c:v>Q1 2022</c:v>
                </c:pt>
                <c:pt idx="25">
                  <c:v>Q2 2022</c:v>
                </c:pt>
                <c:pt idx="26">
                  <c:v>Q3 2022</c:v>
                </c:pt>
                <c:pt idx="27">
                  <c:v>Q4 2022</c:v>
                </c:pt>
                <c:pt idx="28">
                  <c:v>Q1 2023</c:v>
                </c:pt>
                <c:pt idx="29">
                  <c:v>Q2 2023</c:v>
                </c:pt>
                <c:pt idx="30">
                  <c:v>Q3 2023</c:v>
                </c:pt>
                <c:pt idx="31">
                  <c:v>Q4 2023</c:v>
                </c:pt>
                <c:pt idx="32">
                  <c:v>Q1 2024</c:v>
                </c:pt>
                <c:pt idx="33">
                  <c:v>Q2 2024</c:v>
                </c:pt>
                <c:pt idx="34">
                  <c:v>Q3 2024</c:v>
                </c:pt>
              </c:strCache>
            </c:strRef>
          </c:cat>
          <c:val>
            <c:numRef>
              <c:f>'G3'!$D$7:$D$41</c:f>
              <c:numCache>
                <c:formatCode>General</c:formatCode>
                <c:ptCount val="35"/>
                <c:pt idx="0">
                  <c:v>1262535</c:v>
                </c:pt>
                <c:pt idx="1">
                  <c:v>1293970</c:v>
                </c:pt>
                <c:pt idx="2">
                  <c:v>1314801</c:v>
                </c:pt>
                <c:pt idx="3">
                  <c:v>1324136</c:v>
                </c:pt>
                <c:pt idx="4">
                  <c:v>1324493</c:v>
                </c:pt>
                <c:pt idx="5">
                  <c:v>1359748</c:v>
                </c:pt>
                <c:pt idx="6">
                  <c:v>1380520</c:v>
                </c:pt>
                <c:pt idx="7">
                  <c:v>1393135</c:v>
                </c:pt>
                <c:pt idx="8">
                  <c:v>1404731</c:v>
                </c:pt>
                <c:pt idx="9">
                  <c:v>1439923</c:v>
                </c:pt>
                <c:pt idx="10">
                  <c:v>1463624</c:v>
                </c:pt>
                <c:pt idx="11">
                  <c:v>1477435</c:v>
                </c:pt>
                <c:pt idx="12">
                  <c:v>1475044</c:v>
                </c:pt>
                <c:pt idx="13">
                  <c:v>1489212</c:v>
                </c:pt>
                <c:pt idx="14">
                  <c:v>1510253</c:v>
                </c:pt>
                <c:pt idx="15">
                  <c:v>1530582</c:v>
                </c:pt>
                <c:pt idx="16">
                  <c:v>1517264</c:v>
                </c:pt>
                <c:pt idx="17" formatCode="0">
                  <c:v>1529434</c:v>
                </c:pt>
                <c:pt idx="18">
                  <c:v>1560360</c:v>
                </c:pt>
                <c:pt idx="19">
                  <c:v>1587126</c:v>
                </c:pt>
                <c:pt idx="20">
                  <c:v>1582586</c:v>
                </c:pt>
                <c:pt idx="21">
                  <c:v>1604889</c:v>
                </c:pt>
                <c:pt idx="22">
                  <c:v>1624442</c:v>
                </c:pt>
                <c:pt idx="23">
                  <c:v>1623335</c:v>
                </c:pt>
                <c:pt idx="24">
                  <c:v>1619193</c:v>
                </c:pt>
                <c:pt idx="25">
                  <c:v>1638711</c:v>
                </c:pt>
                <c:pt idx="26">
                  <c:v>1644662</c:v>
                </c:pt>
                <c:pt idx="27">
                  <c:v>1672806</c:v>
                </c:pt>
                <c:pt idx="28">
                  <c:v>1682342</c:v>
                </c:pt>
                <c:pt idx="29">
                  <c:v>1696899</c:v>
                </c:pt>
                <c:pt idx="30">
                  <c:v>1698124</c:v>
                </c:pt>
                <c:pt idx="31">
                  <c:v>1701863</c:v>
                </c:pt>
                <c:pt idx="32">
                  <c:v>1699149</c:v>
                </c:pt>
                <c:pt idx="33">
                  <c:v>1702388</c:v>
                </c:pt>
                <c:pt idx="34">
                  <c:v>1704388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8E-4312-B0E5-198143814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687232"/>
        <c:axId val="17170790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'G3'!$F$6</c15:sqref>
                        </c15:formulaRef>
                      </c:ext>
                    </c:extLst>
                    <c:strCache>
                      <c:ptCount val="1"/>
                      <c:pt idx="0">
                        <c:v>Javni sektor</c:v>
                      </c:pt>
                    </c:strCache>
                  </c:strRef>
                </c:tx>
                <c:spPr>
                  <a:ln w="28575" cap="rnd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'G3'!$A$7:$B$16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'G3'!$F$7:$F$16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-1.9657742096569786E-2</c:v>
                      </c:pt>
                      <c:pt idx="5" formatCode="0.0%">
                        <c:v>-1.4542683512528742E-2</c:v>
                      </c:pt>
                      <c:pt idx="6" formatCode="0.0%">
                        <c:v>-1.1310504663485044E-2</c:v>
                      </c:pt>
                      <c:pt idx="7" formatCode="0.0%">
                        <c:v>-1.1911328216616668E-2</c:v>
                      </c:pt>
                      <c:pt idx="8" formatCode="0.0%">
                        <c:v>-1.0066774420009472E-2</c:v>
                      </c:pt>
                      <c:pt idx="9" formatCode="0.0%">
                        <c:v>-1.3748456689843369E-2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218E-4312-B0E5-198143814F9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'G3'!$G$6</c15:sqref>
                        </c15:formulaRef>
                      </c:ext>
                    </c:extLst>
                    <c:strCache>
                      <c:ptCount val="1"/>
                      <c:pt idx="0">
                        <c:v>Privatni sektor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9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'G3'!$A$7:$B$16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'G3'!$G$7:$G$16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4.9074283089181714E-2</c:v>
                      </c:pt>
                      <c:pt idx="5" formatCode="0.0%">
                        <c:v>5.0834254271737267E-2</c:v>
                      </c:pt>
                      <c:pt idx="6" formatCode="0.0%">
                        <c:v>4.9983989972627096E-2</c:v>
                      </c:pt>
                      <c:pt idx="7" formatCode="0.0%">
                        <c:v>5.2108695783514625E-2</c:v>
                      </c:pt>
                      <c:pt idx="8" formatCode="0.0%">
                        <c:v>6.0580161616558215E-2</c:v>
                      </c:pt>
                      <c:pt idx="9" formatCode="0.0%">
                        <c:v>5.8963131403760194E-2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218E-4312-B0E5-198143814F9A}"/>
                  </c:ext>
                </c:extLst>
              </c15:ser>
            </c15:filteredLineSeries>
          </c:ext>
        </c:extLst>
      </c:lineChart>
      <c:catAx>
        <c:axId val="1716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7904"/>
        <c:crosses val="autoZero"/>
        <c:auto val="1"/>
        <c:lblAlgn val="ctr"/>
        <c:lblOffset val="100"/>
        <c:noMultiLvlLbl val="0"/>
      </c:catAx>
      <c:valAx>
        <c:axId val="171707904"/>
        <c:scaling>
          <c:orientation val="minMax"/>
          <c:max val="1700000.0000000002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68632039571609"/>
          <c:y val="0.31039256865341053"/>
          <c:w val="0.34116862416915256"/>
          <c:h val="0.16351463309810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Indeks realnih zarada (2011=100)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4.559270516717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EB-44EB-AA1C-78241AFE98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'G4'!$A$2:$A$16</c:f>
              <c:strCach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Q1 2024</c:v>
                </c:pt>
                <c:pt idx="13">
                  <c:v>Q2 2024</c:v>
                </c:pt>
                <c:pt idx="14">
                  <c:v>Q3 2024</c:v>
                </c:pt>
              </c:strCache>
            </c:strRef>
          </c:cat>
          <c:val>
            <c:numRef>
              <c:f>'G4'!$C$2:$C$16</c:f>
              <c:numCache>
                <c:formatCode>0.0</c:formatCode>
                <c:ptCount val="15"/>
                <c:pt idx="0" formatCode="General">
                  <c:v>101.1</c:v>
                </c:pt>
                <c:pt idx="1">
                  <c:v>99.583499999999987</c:v>
                </c:pt>
                <c:pt idx="2">
                  <c:v>98.089747499999987</c:v>
                </c:pt>
                <c:pt idx="3">
                  <c:v>96.029862802499991</c:v>
                </c:pt>
                <c:pt idx="4">
                  <c:v>98.430609372562486</c:v>
                </c:pt>
                <c:pt idx="5">
                  <c:v>99.316484856915565</c:v>
                </c:pt>
                <c:pt idx="6">
                  <c:v>103.68641019061987</c:v>
                </c:pt>
                <c:pt idx="7">
                  <c:v>112.49975505682256</c:v>
                </c:pt>
                <c:pt idx="8">
                  <c:v>121.1622361961979</c:v>
                </c:pt>
                <c:pt idx="9">
                  <c:v>127.70499695079259</c:v>
                </c:pt>
                <c:pt idx="10">
                  <c:v>129.87598189895607</c:v>
                </c:pt>
                <c:pt idx="11">
                  <c:v>132.99300546453102</c:v>
                </c:pt>
                <c:pt idx="12">
                  <c:v>143.68368319869313</c:v>
                </c:pt>
                <c:pt idx="13">
                  <c:v>144.64078380305099</c:v>
                </c:pt>
                <c:pt idx="14">
                  <c:v>142.37765036434917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EB-44EB-AA1C-78241AFE9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708448"/>
        <c:axId val="171710080"/>
      </c:lineChart>
      <c:catAx>
        <c:axId val="1717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0080"/>
        <c:crosses val="autoZero"/>
        <c:auto val="1"/>
        <c:lblAlgn val="ctr"/>
        <c:lblOffset val="100"/>
        <c:noMultiLvlLbl val="0"/>
      </c:catAx>
      <c:valAx>
        <c:axId val="17171008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0.19404</cdr:x>
      <cdr:y>0</cdr:y>
    </cdr:from>
    <cdr:to>
      <cdr:x>0.96226</cdr:x>
      <cdr:y>0.10386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83667" y="-1600201"/>
          <a:ext cx="3102533" cy="276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esezoniran</a:t>
          </a:r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o kretanje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BDP-a, (2008=100)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0.1707</cdr:x>
      <cdr:y>0</cdr:y>
    </cdr:from>
    <cdr:to>
      <cdr:x>1</cdr:x>
      <cdr:y>0.12652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0"/>
          <a:ext cx="3276600" cy="289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Dekompozicija determinanti rasta JTR u evrima</a:t>
          </a:r>
          <a:endParaRPr lang="en-GB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0.11099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-4080113"/>
          <a:ext cx="390241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/>
            <a:t>Konsolidovani prihodi i rashodi, kao % BDP</a:t>
          </a:r>
          <a:endParaRPr lang="en-GB" sz="12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0.27382</cdr:x>
      <cdr:y>0.06133</cdr:y>
    </cdr:from>
    <cdr:to>
      <cdr:x>0.27538</cdr:x>
      <cdr:y>0.75415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E0F35457-DDB8-441F-B71F-479B9AF1F42A}"/>
            </a:ext>
          </a:extLst>
        </cdr:cNvPr>
        <cdr:cNvCxnSpPr/>
      </cdr:nvCxnSpPr>
      <cdr:spPr>
        <a:xfrm xmlns:a="http://schemas.openxmlformats.org/drawingml/2006/main" flipH="1">
          <a:off x="1604962" y="180543"/>
          <a:ext cx="9113" cy="22340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0.56776</cdr:x>
      <cdr:y>0.05969</cdr:y>
    </cdr:from>
    <cdr:to>
      <cdr:x>0.56777</cdr:x>
      <cdr:y>0.76088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61D8F4D1-5B95-4562-B2E2-1DCD0BB89248}"/>
            </a:ext>
          </a:extLst>
        </cdr:cNvPr>
        <cdr:cNvCxnSpPr/>
      </cdr:nvCxnSpPr>
      <cdr:spPr>
        <a:xfrm xmlns:a="http://schemas.openxmlformats.org/drawingml/2006/main" flipH="1">
          <a:off x="3309938" y="174546"/>
          <a:ext cx="59" cy="22638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0.86377</cdr:x>
      <cdr:y>0.04769</cdr:y>
    </cdr:from>
    <cdr:to>
      <cdr:x>0.86629</cdr:x>
      <cdr:y>0.76004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111A4283-E367-48FD-BC22-C4E06967F523}"/>
            </a:ext>
          </a:extLst>
        </cdr:cNvPr>
        <cdr:cNvCxnSpPr/>
      </cdr:nvCxnSpPr>
      <cdr:spPr>
        <a:xfrm xmlns:a="http://schemas.openxmlformats.org/drawingml/2006/main" flipH="1">
          <a:off x="5026937" y="136957"/>
          <a:ext cx="14666" cy="22987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0.07547</cdr:x>
      <cdr:y>0</cdr:y>
    </cdr:from>
    <cdr:to>
      <cdr:x>1</cdr:x>
      <cdr:y>0.11016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04800" y="0"/>
          <a:ext cx="373380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Realni rast javnih prihoda, međugod. u %</a:t>
          </a:r>
          <a:endParaRPr lang="en-GB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0.19106</cdr:x>
      <cdr:y>0.06806</cdr:y>
    </cdr:from>
    <cdr:to>
      <cdr:x>0.19263</cdr:x>
      <cdr:y>0.8264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4C879E8A-DE7C-4E4D-9F37-BE1362C009AB}"/>
            </a:ext>
          </a:extLst>
        </cdr:cNvPr>
        <cdr:cNvCxnSpPr/>
      </cdr:nvCxnSpPr>
      <cdr:spPr>
        <a:xfrm xmlns:a="http://schemas.openxmlformats.org/drawingml/2006/main" flipH="1">
          <a:off x="996043" y="150442"/>
          <a:ext cx="7797" cy="22063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0.84244</cdr:x>
      <cdr:y>0.06516</cdr:y>
    </cdr:from>
    <cdr:to>
      <cdr:x>0.84498</cdr:x>
      <cdr:y>0.8264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C393CDE3-1E40-407F-8B02-75C21A2B196A}"/>
            </a:ext>
          </a:extLst>
        </cdr:cNvPr>
        <cdr:cNvCxnSpPr/>
      </cdr:nvCxnSpPr>
      <cdr:spPr>
        <a:xfrm xmlns:a="http://schemas.openxmlformats.org/drawingml/2006/main" flipH="1">
          <a:off x="4196443" y="144177"/>
          <a:ext cx="11387" cy="22125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0.07063</cdr:x>
      <cdr:y>0</cdr:y>
    </cdr:from>
    <cdr:to>
      <cdr:x>0.99518</cdr:x>
      <cdr:y>0.11395</cdr:y>
    </cdr:to>
    <cdr:sp macro="" textlink="">
      <cdr:nvSpPr>
        <cdr:cNvPr id="5" name="TextBox 14"/>
        <cdr:cNvSpPr txBox="1"/>
      </cdr:nvSpPr>
      <cdr:spPr>
        <a:xfrm xmlns:a="http://schemas.openxmlformats.org/drawingml/2006/main">
          <a:off x="285345" y="-4114800"/>
          <a:ext cx="3735421" cy="2447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/>
            <a:t>Realni rast javnih rashoda, medjugod., u %</a:t>
          </a:r>
          <a:endParaRPr lang="en-GB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0.49641</cdr:x>
      <cdr:y>0.5577</cdr:y>
    </cdr:from>
    <cdr:to>
      <cdr:x>0.7765</cdr:x>
      <cdr:y>0.60979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1450" y="2093718"/>
          <a:ext cx="1563745" cy="19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0070C0"/>
              </a:solidFill>
            </a:rPr>
            <a:t>referentna stopa</a:t>
          </a:r>
        </a:p>
      </cdr:txBody>
    </cdr:sp>
  </cdr:relSizeAnchor>
  <cdr:relSizeAnchor xmlns:cdr="http://schemas.openxmlformats.org/drawingml/2006/chartDrawing">
    <cdr:from>
      <cdr:x>0.62053</cdr:x>
      <cdr:y>0.30214</cdr:y>
    </cdr:from>
    <cdr:to>
      <cdr:x>0.74552</cdr:x>
      <cdr:y>0.36724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64407" y="1134303"/>
          <a:ext cx="697820" cy="24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rgbClr val="6CA52D"/>
              </a:solidFill>
            </a:rPr>
            <a:t>inflacija</a:t>
          </a:r>
        </a:p>
      </cdr:txBody>
    </cdr:sp>
  </cdr:relSizeAnchor>
  <cdr:relSizeAnchor xmlns:cdr="http://schemas.openxmlformats.org/drawingml/2006/chartDrawing">
    <cdr:from>
      <cdr:x>0.21384</cdr:x>
      <cdr:y>0.05075</cdr:y>
    </cdr:from>
    <cdr:to>
      <cdr:x>0.96856</cdr:x>
      <cdr:y>0.16802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863609" y="119883"/>
          <a:ext cx="3048012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Inflacija i referentna stopa NBS 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0.22642</cdr:x>
      <cdr:y>0</cdr:y>
    </cdr:from>
    <cdr:to>
      <cdr:x>1</cdr:x>
      <cdr:y>0.11726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914400" y="0"/>
          <a:ext cx="3124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Odnos novčane mase prema BDP, u %</a:t>
          </a:r>
          <a:endParaRPr lang="en-GB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0.07167</cdr:x>
      <cdr:y>4.98062E-7</cdr:y>
    </cdr:from>
    <cdr:to>
      <cdr:x>1</cdr:x>
      <cdr:y>0.13796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04799" y="1"/>
          <a:ext cx="394780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lvl="0" indent="-342900">
            <a:spcBef>
              <a:spcPct val="20000"/>
            </a:spcBef>
            <a:defRPr/>
          </a:pPr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Promena stanja kredita privatnom sektoru, milioni evra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0.14192</cdr:x>
      <cdr:y>0</cdr:y>
    </cdr:from>
    <cdr:to>
      <cdr:x>0.79591</cdr:x>
      <cdr:y>0.16792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FE5635AF-49FA-8460-E7B3-5E353D2C5A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5867" y="-4053206"/>
          <a:ext cx="2884142" cy="38675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0.18868</cdr:x>
      <cdr:y>0.06897</cdr:y>
    </cdr:from>
    <cdr:to>
      <cdr:x>1</cdr:x>
      <cdr:y>0.17241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2803" y="152411"/>
          <a:ext cx="3276597" cy="228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Desezonirani indeksi induztrijske proizvodnje</a:t>
          </a:r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0.0629</cdr:x>
      <cdr:y>0.03704</cdr:y>
    </cdr:from>
    <cdr:to>
      <cdr:x>0.98742</cdr:x>
      <cdr:y>0.13802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4022" y="101595"/>
          <a:ext cx="3733767" cy="2770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Latn-R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Kretanje stope zaposlenosti i stope nezaposlenosti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0.24189</cdr:x>
      <cdr:y>0.02381</cdr:y>
    </cdr:from>
    <cdr:to>
      <cdr:x>0.78478</cdr:x>
      <cdr:y>0.1786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1603" y="50800"/>
          <a:ext cx="2068409" cy="330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cs typeface="Times New Roman" pitchFamily="18" charset="0"/>
            </a:rPr>
            <a:t>Realne</a:t>
          </a:r>
          <a:r>
            <a:rPr lang="en-US" sz="1200" dirty="0">
              <a:cs typeface="Times New Roman" pitchFamily="18" charset="0"/>
            </a:rPr>
            <a:t> </a:t>
          </a:r>
          <a:r>
            <a:rPr lang="en-US" sz="1200" dirty="0" err="1">
              <a:cs typeface="Times New Roman" pitchFamily="18" charset="0"/>
            </a:rPr>
            <a:t>zarade</a:t>
          </a:r>
          <a:r>
            <a:rPr lang="en-US" sz="1200" dirty="0">
              <a:cs typeface="Times New Roman" pitchFamily="18" charset="0"/>
            </a:rPr>
            <a:t> 20</a:t>
          </a:r>
          <a:r>
            <a:rPr lang="sr-Latn-RS" sz="1200" dirty="0">
              <a:cs typeface="Times New Roman" pitchFamily="18" charset="0"/>
            </a:rPr>
            <a:t>11</a:t>
          </a:r>
          <a:r>
            <a:rPr lang="en-US" sz="1200" dirty="0">
              <a:cs typeface="Times New Roman" pitchFamily="18" charset="0"/>
            </a:rPr>
            <a:t>g=100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0.2509</cdr:x>
      <cdr:y>0.04854</cdr:y>
    </cdr:from>
    <cdr:to>
      <cdr:x>1</cdr:x>
      <cdr:y>0.12357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4085" y="122064"/>
          <a:ext cx="3025315" cy="18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Tekući i spoljotrgovinski deficit, % BDP</a:t>
          </a:r>
          <a:endParaRPr lang="en-GB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0.22642</cdr:x>
      <cdr:y>0.02441</cdr:y>
    </cdr:from>
    <cdr:to>
      <cdr:x>0.95793</cdr:x>
      <cdr:y>0.16955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54678"/>
          <a:ext cx="2954290" cy="325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Indeks odnosa razmene, jul 2012g.=100</a:t>
          </a:r>
          <a:endParaRPr lang="en-GB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0.24471</cdr:x>
      <cdr:y>0.04901</cdr:y>
    </cdr:from>
    <cdr:to>
      <cdr:x>0.92235</cdr:x>
      <cdr:y>0.16636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27306"/>
          <a:ext cx="2743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Međugodišnja inflacija u novembru, u % </a:t>
          </a:r>
          <a:endParaRPr lang="en-GB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0.22197</cdr:x>
      <cdr:y>0.48434</cdr:y>
    </cdr:from>
    <cdr:to>
      <cdr:x>0.45342</cdr:x>
      <cdr:y>0.6179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0750" y="1690342"/>
          <a:ext cx="1272913" cy="466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sr-Latn-RS" sz="1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inflacija</a:t>
          </a:r>
          <a:r>
            <a:rPr lang="sr-Latn-RS" sz="1000" b="1" baseline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bez hrane, energije, alkohola i duvana</a:t>
          </a:r>
          <a:endParaRPr lang="en-US" sz="1000" b="1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0.73977</cdr:x>
      <cdr:y>0.12562</cdr:y>
    </cdr:from>
    <cdr:to>
      <cdr:x>0.87281</cdr:x>
      <cdr:y>0.17342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68541" y="438409"/>
          <a:ext cx="731684" cy="16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r-Latn-RS" sz="1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inflacija</a:t>
          </a:r>
          <a:endParaRPr lang="en-US" sz="10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0.01559</cdr:y>
    </cdr:from>
    <cdr:to>
      <cdr:x>1</cdr:x>
      <cdr:y>0.15365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0" y="34803"/>
          <a:ext cx="4048125" cy="308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Međugodišnja inflacija i ciljni koridor, u %</a:t>
          </a:r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0.10903</cdr:x>
      <cdr:y>0.02381</cdr:y>
    </cdr:from>
    <cdr:to>
      <cdr:x>0.89542</cdr:x>
      <cdr:y>0.15576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2E845F88-5ABF-2170-068F-7550595D142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0343" y="50800"/>
          <a:ext cx="3175898" cy="28153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4303383" cy="339559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844" y="6"/>
            <a:ext cx="4301077" cy="339559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457041"/>
            <a:ext cx="4303383" cy="339559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844" y="6457041"/>
            <a:ext cx="4301077" cy="339559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3" y="5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5" tIns="45417" rIns="90835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3"/>
          </a:xfrm>
          <a:prstGeom prst="rect">
            <a:avLst/>
          </a:prstGeom>
        </p:spPr>
        <p:txBody>
          <a:bodyPr vert="horz" lIns="90835" tIns="45417" rIns="90835" bIns="45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456617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3" y="6456617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7E3-632A-4ACF-976F-89A4BF18E3B1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DA5-5A76-46A7-9A34-F2EB761C2761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376D-12DB-44E3-9745-6DC28FE02E38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62D-121F-45F0-BF2B-B9D543A3CCFA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ED64-AE59-4AE2-B4CC-C34DEFC01573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021D-C04B-4934-8823-C7AD1B971EDE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C5AF-2678-4EBA-94F2-9A5FEBF39E2D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0B6A-C987-4D24-B467-406CDB243946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527-DF48-465B-93F8-D1E707FA3333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B08-1882-443F-B8B2-4E57986FD4E3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45E-2972-4B3C-9030-6F49C0A8C13D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159-95A0-43BF-BA4D-3761060E5702}" type="datetime1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/>
          <a:lstStyle/>
          <a:p>
            <a:r>
              <a:rPr lang="sr-Latn-RS" noProof="0" dirty="0">
                <a:latin typeface="+mn-lt"/>
              </a:rPr>
              <a:t>Prezentacija QM78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3825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82418"/>
            <a:ext cx="3289778" cy="73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5D1218-D3DB-45B5-8E4A-D35AE5335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2" y="1118495"/>
            <a:ext cx="3289779" cy="43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Spoljnoekonomski odnosi –tekuće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38712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/>
              <a:t>U trećem  kvartalu značajno je povećan  deficit tekućeg bilansa</a:t>
            </a:r>
          </a:p>
          <a:p>
            <a:pPr lvl="1"/>
            <a:r>
              <a:rPr lang="sr-Latn-RS" dirty="0"/>
              <a:t>deficit  tekućeg bilansa je u Q3 iznosio 10,5% kvartalnog BDP </a:t>
            </a:r>
          </a:p>
          <a:p>
            <a:pPr lvl="1"/>
            <a:r>
              <a:rPr lang="sr-Latn-RS" dirty="0"/>
              <a:t>u poslednjih 10 godina samo u Q1 2022. deficit tekućeg bilansa je bio veći</a:t>
            </a:r>
          </a:p>
          <a:p>
            <a:pPr lvl="1"/>
            <a:endParaRPr lang="sr-Latn-RS" dirty="0"/>
          </a:p>
          <a:p>
            <a:r>
              <a:rPr lang="sr-Latn-RS" dirty="0"/>
              <a:t>Pogoršani su svi elementi tekućeg bilansa: </a:t>
            </a:r>
          </a:p>
          <a:p>
            <a:pPr lvl="1"/>
            <a:r>
              <a:rPr lang="sr-Latn-RS" dirty="0"/>
              <a:t>robni deficit je povećan, suficit usluga smanjen, </a:t>
            </a:r>
          </a:p>
          <a:p>
            <a:pPr lvl="1"/>
            <a:r>
              <a:rPr lang="sr-Latn-RS" dirty="0"/>
              <a:t>deficit primarnog dohotka povećan, suficit u sekundarnom dohotku smanjen</a:t>
            </a:r>
          </a:p>
          <a:p>
            <a:endParaRPr lang="sr-Latn-RS" dirty="0"/>
          </a:p>
          <a:p>
            <a:r>
              <a:rPr lang="sr-Latn-RS" dirty="0"/>
              <a:t>Deficit tekućeg bilansa u Q3 je verovatno ekscesan, ali ukazuje na trend </a:t>
            </a:r>
          </a:p>
          <a:p>
            <a:endParaRPr lang="sr-Latn-RS" dirty="0"/>
          </a:p>
          <a:p>
            <a:r>
              <a:rPr lang="sr-Latn-RS" dirty="0"/>
              <a:t>Od 2022. izvoz roba stagnira, dok uvoz ima relativno visok </a:t>
            </a:r>
            <a:r>
              <a:rPr lang="sr-Latn-RS" dirty="0" smtClean="0"/>
              <a:t>rast</a:t>
            </a:r>
          </a:p>
          <a:p>
            <a:pPr lvl="1"/>
            <a:r>
              <a:rPr lang="sr-Latn-RS" dirty="0" smtClean="0"/>
              <a:t>u </a:t>
            </a:r>
            <a:r>
              <a:rPr lang="sr-Latn-RS" dirty="0"/>
              <a:t>Q3 u odnosu na Q2 desezonirani izvoz stagnira dok je uvoz veći za 4,2%</a:t>
            </a:r>
          </a:p>
          <a:p>
            <a:pPr lvl="1"/>
            <a:r>
              <a:rPr lang="sr-Latn-RS" dirty="0" smtClean="0"/>
              <a:t>u </a:t>
            </a:r>
            <a:r>
              <a:rPr lang="sr-Latn-RS" dirty="0"/>
              <a:t>Q3 ove godine u odnosu na Q3 prošle izvoz je veći za 3,5%, a uvoz za 14,8%</a:t>
            </a:r>
          </a:p>
          <a:p>
            <a:endParaRPr lang="sr-Latn-RS" dirty="0"/>
          </a:p>
          <a:p>
            <a:r>
              <a:rPr lang="sr-Latn-RS" dirty="0" err="1"/>
              <a:t>Procen</a:t>
            </a:r>
            <a:r>
              <a:rPr lang="en-GB" dirty="0"/>
              <a:t>j</a:t>
            </a:r>
            <a:r>
              <a:rPr lang="sr-Latn-RS" dirty="0"/>
              <a:t>uje se da će deficit tekućeg bilansa u ovoj  godini biti 5,5-6% BDP (u prošloj godini 2,4% BDP)</a:t>
            </a:r>
          </a:p>
          <a:p>
            <a:endParaRPr lang="sr-Latn-RS" dirty="0"/>
          </a:p>
          <a:p>
            <a:r>
              <a:rPr lang="sr-Latn-RS" dirty="0"/>
              <a:t>U narednoj godini se očekuje dodatno povećanje deficita tekućeg bilansa</a:t>
            </a:r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1641984"/>
              </p:ext>
            </p:extLst>
          </p:nvPr>
        </p:nvGraphicFramePr>
        <p:xfrm>
          <a:off x="4648200" y="1600201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504945"/>
              </p:ext>
            </p:extLst>
          </p:nvPr>
        </p:nvGraphicFramePr>
        <p:xfrm>
          <a:off x="4493288" y="4113964"/>
          <a:ext cx="4419600" cy="240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6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Spoljnoekonomski odnosi –tekuće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Trgovinski deficit raste u većini robnih grupa (osim energije), =&gt; uzroci rasta deficita su opšti, a ne sektorski</a:t>
            </a:r>
          </a:p>
          <a:p>
            <a:endParaRPr lang="sr-Latn-RS" dirty="0"/>
          </a:p>
          <a:p>
            <a:r>
              <a:rPr lang="sr-Latn-RS" dirty="0"/>
              <a:t>Stagnacija izvoza je posledica pada cenovne konkurentnosti Srbije (rast JTR, jačanje dinara) i </a:t>
            </a:r>
            <a:r>
              <a:rPr lang="sr-Latn-RS" dirty="0" smtClean="0"/>
              <a:t>stagnacije </a:t>
            </a:r>
            <a:r>
              <a:rPr lang="sr-Latn-RS" dirty="0"/>
              <a:t>tražnje u EU</a:t>
            </a:r>
          </a:p>
          <a:p>
            <a:endParaRPr lang="sr-Latn-RS" dirty="0"/>
          </a:p>
          <a:p>
            <a:r>
              <a:rPr lang="sr-Latn-RS" dirty="0"/>
              <a:t>Rast uvoza je posledica rasta domaće tražnje i jačanja dinara </a:t>
            </a:r>
          </a:p>
          <a:p>
            <a:endParaRPr lang="sr-Latn-RS" dirty="0"/>
          </a:p>
          <a:p>
            <a:r>
              <a:rPr lang="sr-Latn-RS" dirty="0"/>
              <a:t>Odnosi izvoznih i uvoznih </a:t>
            </a:r>
            <a:r>
              <a:rPr lang="sr-Latn-RS" dirty="0" smtClean="0"/>
              <a:t>cena </a:t>
            </a:r>
            <a:r>
              <a:rPr lang="sr-Latn-RS" dirty="0"/>
              <a:t>u Q3 su za 2,4% povoljniji  nego u istom kvartalu prošle godine</a:t>
            </a:r>
          </a:p>
          <a:p>
            <a:pPr lvl="1"/>
            <a:r>
              <a:rPr lang="sr-Latn-RS" dirty="0"/>
              <a:t>povoljne cene na svetskom tržištu su ublažile pogoršanje trgovinskog bilansa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5D92946-E260-445A-87C9-C8F7CB3684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8034589"/>
              </p:ext>
            </p:extLst>
          </p:nvPr>
        </p:nvGraphicFramePr>
        <p:xfrm>
          <a:off x="4648200" y="3886200"/>
          <a:ext cx="4038600" cy="223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705883"/>
              </p:ext>
            </p:extLst>
          </p:nvPr>
        </p:nvGraphicFramePr>
        <p:xfrm>
          <a:off x="4794926" y="1600200"/>
          <a:ext cx="4044274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72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sz="4000" dirty="0">
                <a:solidFill>
                  <a:schemeClr val="accent1"/>
                </a:solidFill>
                <a:cs typeface="Times New Roman" pitchFamily="18" charset="0"/>
              </a:rPr>
              <a:t>Primarni i sekundarni dohoci i SDI</a:t>
            </a:r>
            <a:endParaRPr lang="en-GB" sz="40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486400"/>
          </a:xfrm>
        </p:spPr>
        <p:txBody>
          <a:bodyPr>
            <a:normAutofit fontScale="47500" lnSpcReduction="20000"/>
          </a:bodyPr>
          <a:lstStyle/>
          <a:p>
            <a:r>
              <a:rPr lang="sr-Latn-ME" dirty="0"/>
              <a:t>Srbija ostvaruje visok </a:t>
            </a:r>
            <a:r>
              <a:rPr lang="sr-Latn-ME" dirty="0" smtClean="0"/>
              <a:t>deficiit u </a:t>
            </a:r>
            <a:r>
              <a:rPr lang="sr-Latn-ME" dirty="0"/>
              <a:t>primarnom dohotku (dividende i </a:t>
            </a:r>
            <a:r>
              <a:rPr lang="sr-Latn-ME"/>
              <a:t>kamate</a:t>
            </a:r>
            <a:r>
              <a:rPr lang="sr-Latn-ME" smtClean="0"/>
              <a:t>) </a:t>
            </a:r>
            <a:r>
              <a:rPr lang="sr-Latn-ME" dirty="0"/>
              <a:t>i </a:t>
            </a:r>
            <a:r>
              <a:rPr lang="sr-Latn-ME" dirty="0" smtClean="0"/>
              <a:t>suficit  </a:t>
            </a:r>
            <a:r>
              <a:rPr lang="sr-Latn-ME" dirty="0"/>
              <a:t>u </a:t>
            </a:r>
            <a:r>
              <a:rPr lang="sr-Latn-ME"/>
              <a:t>sekundrnom dohotku (doznake)</a:t>
            </a:r>
            <a:endParaRPr lang="sr-Latn-ME" dirty="0"/>
          </a:p>
          <a:p>
            <a:endParaRPr lang="sr-Latn-ME" dirty="0"/>
          </a:p>
          <a:p>
            <a:r>
              <a:rPr lang="sr-Latn-ME" dirty="0"/>
              <a:t>Do </a:t>
            </a:r>
            <a:r>
              <a:rPr lang="sr-Latn-ME" dirty="0" err="1"/>
              <a:t>pre</a:t>
            </a:r>
            <a:r>
              <a:rPr lang="sr-Latn-ME" dirty="0"/>
              <a:t> 10 godina doznake su bile duplo veće od odliva po osnovu dividendi i kamata</a:t>
            </a:r>
          </a:p>
          <a:p>
            <a:pPr lvl="1"/>
            <a:r>
              <a:rPr lang="sr-Latn-ME" dirty="0"/>
              <a:t>tokom </a:t>
            </a:r>
            <a:r>
              <a:rPr lang="sr-Latn-ME" dirty="0" err="1"/>
              <a:t>poslednjih</a:t>
            </a:r>
            <a:r>
              <a:rPr lang="sr-Latn-ME" dirty="0"/>
              <a:t> 10 godina  razlika se smanjuje </a:t>
            </a:r>
          </a:p>
          <a:p>
            <a:pPr lvl="1"/>
            <a:r>
              <a:rPr lang="sr-Latn-ME" dirty="0"/>
              <a:t>U Q1-Q3 deficit u primarnom dohotku se približio suficita u primarnom dohotku, a u Q3 je bio veći</a:t>
            </a:r>
          </a:p>
          <a:p>
            <a:pPr lvl="1"/>
            <a:endParaRPr lang="sr-Latn-ME" dirty="0"/>
          </a:p>
          <a:p>
            <a:r>
              <a:rPr lang="sr-Latn-ME" dirty="0"/>
              <a:t>Brz rast rashoda za kamate i dividende </a:t>
            </a:r>
            <a:r>
              <a:rPr lang="sr-Latn-ME" dirty="0" err="1"/>
              <a:t>posledica</a:t>
            </a:r>
            <a:r>
              <a:rPr lang="sr-Latn-ME" dirty="0"/>
              <a:t> je rasta spoljnog duga i </a:t>
            </a:r>
            <a:r>
              <a:rPr lang="sr-Latn-ME" dirty="0" err="1"/>
              <a:t>vrednosti</a:t>
            </a:r>
            <a:r>
              <a:rPr lang="sr-Latn-ME" dirty="0"/>
              <a:t> stranog kapitala u Srbiji</a:t>
            </a:r>
          </a:p>
          <a:p>
            <a:endParaRPr lang="sr-Latn-ME" dirty="0"/>
          </a:p>
          <a:p>
            <a:r>
              <a:rPr lang="sr-Latn-ME" dirty="0"/>
              <a:t>U ovoj godini ostvaren je visok priliv SDI </a:t>
            </a:r>
          </a:p>
          <a:p>
            <a:pPr lvl="1"/>
            <a:r>
              <a:rPr lang="sr-Latn-ME" dirty="0"/>
              <a:t>u Q3 priliv iznosi  1,2 </a:t>
            </a:r>
            <a:r>
              <a:rPr lang="sr-Latn-ME" dirty="0" err="1"/>
              <a:t>mlrd</a:t>
            </a:r>
            <a:r>
              <a:rPr lang="sr-Latn-ME" dirty="0"/>
              <a:t> evra, a u Q1-Q3 iznosi 3,2 </a:t>
            </a:r>
            <a:r>
              <a:rPr lang="sr-Latn-ME" dirty="0" err="1"/>
              <a:t>mlrd</a:t>
            </a:r>
            <a:r>
              <a:rPr lang="sr-Latn-ME" dirty="0"/>
              <a:t> evra</a:t>
            </a:r>
          </a:p>
          <a:p>
            <a:pPr lvl="1"/>
            <a:r>
              <a:rPr lang="sr-Latn-ME" dirty="0"/>
              <a:t>odlivi po osnovu kamata i dividendi su Q1-Q3 su bili slične </a:t>
            </a:r>
            <a:r>
              <a:rPr lang="sr-Latn-ME" dirty="0" err="1"/>
              <a:t>vrednosti</a:t>
            </a:r>
            <a:r>
              <a:rPr lang="sr-Latn-ME" dirty="0"/>
              <a:t> kao i SDI</a:t>
            </a:r>
          </a:p>
          <a:p>
            <a:pPr marL="457200" lvl="1" indent="0">
              <a:buNone/>
            </a:pPr>
            <a:r>
              <a:rPr lang="sr-Latn-ME" dirty="0"/>
              <a:t> </a:t>
            </a:r>
          </a:p>
          <a:p>
            <a:r>
              <a:rPr lang="sr-Latn-ME" dirty="0"/>
              <a:t>U prvoj polovni godine spoljni dug je povećan za 2,7 </a:t>
            </a:r>
            <a:r>
              <a:rPr lang="sr-Latn-ME" dirty="0" err="1"/>
              <a:t>mlrd</a:t>
            </a:r>
            <a:r>
              <a:rPr lang="sr-Latn-ME" dirty="0"/>
              <a:t> evra, od toga  državni 1,6 </a:t>
            </a:r>
            <a:r>
              <a:rPr lang="sr-Latn-ME" dirty="0" err="1"/>
              <a:t>mlrd</a:t>
            </a:r>
            <a:r>
              <a:rPr lang="sr-Latn-ME" dirty="0"/>
              <a:t> evra</a:t>
            </a:r>
          </a:p>
          <a:p>
            <a:endParaRPr lang="sr-Latn-ME" dirty="0"/>
          </a:p>
          <a:p>
            <a:r>
              <a:rPr lang="sr-Latn-ME" dirty="0"/>
              <a:t>Spoljni dug Srbije krajem juna iznosio 48 </a:t>
            </a:r>
            <a:r>
              <a:rPr lang="sr-Latn-ME" dirty="0" err="1"/>
              <a:t>mlrd</a:t>
            </a:r>
            <a:r>
              <a:rPr lang="sr-Latn-ME" dirty="0"/>
              <a:t> evra, a ostali oblici stranog kapitala 51,9 </a:t>
            </a:r>
            <a:r>
              <a:rPr lang="sr-Latn-ME" dirty="0" err="1"/>
              <a:t>mlrd</a:t>
            </a:r>
            <a:r>
              <a:rPr lang="sr-Latn-ME" dirty="0"/>
              <a:t> evra </a:t>
            </a:r>
          </a:p>
          <a:p>
            <a:endParaRPr lang="sr-Latn-ME" dirty="0"/>
          </a:p>
          <a:p>
            <a:r>
              <a:rPr lang="sr-Latn-ME" dirty="0"/>
              <a:t>U narednim godinama spoljni dug  i </a:t>
            </a:r>
            <a:r>
              <a:rPr lang="sr-Latn-ME" dirty="0" err="1"/>
              <a:t>vrednost</a:t>
            </a:r>
            <a:r>
              <a:rPr lang="sr-Latn-ME" dirty="0"/>
              <a:t> stranog kapitala  će rasti, pa će i odliv kamata i dividendi rasti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66066"/>
              </p:ext>
            </p:extLst>
          </p:nvPr>
        </p:nvGraphicFramePr>
        <p:xfrm>
          <a:off x="4800600" y="3886200"/>
          <a:ext cx="4038600" cy="247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44287"/>
              </p:ext>
            </p:extLst>
          </p:nvPr>
        </p:nvGraphicFramePr>
        <p:xfrm>
          <a:off x="4800600" y="1370013"/>
          <a:ext cx="3886200" cy="237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89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55" y="-76994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4864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Nakon što je u junu dostigla minimim od 3,8% međugodišnje, inflacija fluktuira izmedju 4,2 i 4,5%</a:t>
            </a:r>
            <a:endParaRPr lang="en-GB" dirty="0"/>
          </a:p>
          <a:p>
            <a:endParaRPr lang="sr-Latn-RS" dirty="0"/>
          </a:p>
          <a:p>
            <a:r>
              <a:rPr lang="sr-Latn-RS" dirty="0"/>
              <a:t>Kumulativna inflacija u drugoj polovini godine biće približno jednaka inflaciji u prvoj polovini godine</a:t>
            </a:r>
          </a:p>
          <a:p>
            <a:endParaRPr lang="sr-Latn-RS" dirty="0"/>
          </a:p>
          <a:p>
            <a:r>
              <a:rPr lang="sr-Latn-RS" dirty="0"/>
              <a:t>U novembru inflacija u Srbiji je bila medju višim u Evropi</a:t>
            </a:r>
          </a:p>
          <a:p>
            <a:endParaRPr lang="sr-Latn-RS" dirty="0"/>
          </a:p>
          <a:p>
            <a:r>
              <a:rPr lang="sr-Latn-RS" dirty="0"/>
              <a:t>Viša inflacija je posledica unutrašnjih faktora: rast domaće tražnje, rast jediničnih troškova rada i povećanje administrativno kontrolisanih cena</a:t>
            </a:r>
          </a:p>
          <a:p>
            <a:endParaRPr lang="sr-Latn-RS" dirty="0"/>
          </a:p>
          <a:p>
            <a:r>
              <a:rPr lang="sr-Latn-RS" dirty="0"/>
              <a:t>Bazna inflacija je veća od ukupne, što ukazuje da su uzroci inflacije opšti faktori, a ne poremećaji na tržištu energije i hrane  </a:t>
            </a:r>
            <a:endParaRPr lang="en-GB" dirty="0"/>
          </a:p>
          <a:p>
            <a:endParaRPr lang="sr-Latn-RS" dirty="0"/>
          </a:p>
          <a:p>
            <a:r>
              <a:rPr lang="sr-Latn-RS" dirty="0"/>
              <a:t>Eksterni inflatorni pritisci su isčezli tokom 2024. godine</a:t>
            </a:r>
          </a:p>
          <a:p>
            <a:pPr lvl="1"/>
            <a:r>
              <a:rPr lang="sr-Latn-RS" dirty="0"/>
              <a:t>svetske cene primarnih proizvoda su opale,</a:t>
            </a:r>
          </a:p>
          <a:p>
            <a:pPr lvl="1"/>
            <a:r>
              <a:rPr lang="sr-Latn-RS" dirty="0"/>
              <a:t>uvozne cene su opale  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239451"/>
              </p:ext>
            </p:extLst>
          </p:nvPr>
        </p:nvGraphicFramePr>
        <p:xfrm>
          <a:off x="4876800" y="3758894"/>
          <a:ext cx="4048125" cy="259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718186"/>
              </p:ext>
            </p:extLst>
          </p:nvPr>
        </p:nvGraphicFramePr>
        <p:xfrm>
          <a:off x="4906108" y="1296193"/>
          <a:ext cx="4048125" cy="223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920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Posmatrano po grupama proizvoda najveći doprinos inflaciji dolazi od usluga i ostalih proizvoda </a:t>
            </a:r>
          </a:p>
          <a:p>
            <a:pPr lvl="1"/>
            <a:r>
              <a:rPr lang="sr-Latn-RS" dirty="0"/>
              <a:t>Cene hrane su počele da utiču na inflaciju u  Q3 (suša), dok cene enegenata obaraju inflaciju </a:t>
            </a:r>
          </a:p>
          <a:p>
            <a:endParaRPr lang="sr-Latn-RS" dirty="0"/>
          </a:p>
          <a:p>
            <a:r>
              <a:rPr lang="sr-Latn-RS" dirty="0"/>
              <a:t>Cena usluga u ovoj godini rastu brže od cena roba usled </a:t>
            </a:r>
          </a:p>
          <a:p>
            <a:pPr lvl="1"/>
            <a:r>
              <a:rPr lang="sr-Latn-RS" dirty="0"/>
              <a:t>kompenzacije za sporiji rast u 2022. i 2023. godini</a:t>
            </a:r>
          </a:p>
          <a:p>
            <a:pPr lvl="1"/>
            <a:r>
              <a:rPr lang="sr-Latn-RS" dirty="0"/>
              <a:t>rast</a:t>
            </a:r>
            <a:r>
              <a:rPr lang="en-GB" dirty="0"/>
              <a:t>a</a:t>
            </a:r>
            <a:r>
              <a:rPr lang="sr-Latn-RS" dirty="0"/>
              <a:t> jediničnih troškova rada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7941444"/>
              </p:ext>
            </p:extLst>
          </p:nvPr>
        </p:nvGraphicFramePr>
        <p:xfrm>
          <a:off x="4762501" y="1536314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6319" y="1222009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Doprinos grupa proizvoda međugodišnjoj inflaciji</a:t>
            </a:r>
            <a:endParaRPr lang="en-GB" sz="1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795579"/>
              </p:ext>
            </p:extLst>
          </p:nvPr>
        </p:nvGraphicFramePr>
        <p:xfrm>
          <a:off x="4648201" y="4114800"/>
          <a:ext cx="4267200" cy="20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3976300"/>
            <a:ext cx="191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Rast cena robe i usluga, u %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61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U  2024. nastavljeno je nominalno i realno jačanje dinara</a:t>
            </a:r>
          </a:p>
          <a:p>
            <a:pPr lvl="1"/>
            <a:r>
              <a:rPr lang="sr-Latn-RS" dirty="0"/>
              <a:t>u odnosu na evro dinar je nominalno ojačao za 0,2%, a realno za 2,1%</a:t>
            </a:r>
          </a:p>
          <a:p>
            <a:pPr lvl="1"/>
            <a:r>
              <a:rPr lang="sr-Latn-RS" dirty="0"/>
              <a:t>u odnosu na USD dinar je oslabio nominalno za 4% zbog jačanja USD  u odnosu na evro</a:t>
            </a:r>
          </a:p>
          <a:p>
            <a:endParaRPr lang="sr-Latn-RS" dirty="0"/>
          </a:p>
          <a:p>
            <a:r>
              <a:rPr lang="sr-Latn-RS" dirty="0"/>
              <a:t>Od </a:t>
            </a:r>
            <a:r>
              <a:rPr lang="sr-Latn-RS" dirty="0" smtClean="0"/>
              <a:t>2017. </a:t>
            </a:r>
            <a:r>
              <a:rPr lang="sr-Latn-RS" dirty="0"/>
              <a:t>godine dinar je realno </a:t>
            </a:r>
            <a:r>
              <a:rPr lang="sr-Latn-RS" dirty="0" smtClean="0"/>
              <a:t>ojačao </a:t>
            </a:r>
            <a:r>
              <a:rPr lang="sr-Latn-RS" dirty="0"/>
              <a:t>prema EUR i USD  za oko 20%</a:t>
            </a:r>
          </a:p>
          <a:p>
            <a:endParaRPr lang="sr-Latn-RS" dirty="0"/>
          </a:p>
          <a:p>
            <a:r>
              <a:rPr lang="sr-Latn-RS" dirty="0"/>
              <a:t>Realno jačanje dinara je jedan od uzroka  povećanje jediničnih troškova rada u evrima</a:t>
            </a:r>
          </a:p>
          <a:p>
            <a:pPr marL="0" indent="0">
              <a:buNone/>
            </a:pPr>
            <a:r>
              <a:rPr lang="sr-Latn-RS" dirty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0000000-0008-0000-08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2560431"/>
              </p:ext>
            </p:extLst>
          </p:nvPr>
        </p:nvGraphicFramePr>
        <p:xfrm>
          <a:off x="4752870" y="1584290"/>
          <a:ext cx="4038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8664944-BF9A-42A6-8B63-3C0FD8CBC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789702"/>
              </p:ext>
            </p:extLst>
          </p:nvPr>
        </p:nvGraphicFramePr>
        <p:xfrm>
          <a:off x="4724400" y="4206571"/>
          <a:ext cx="3951051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57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934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Fiskalni tokovi i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U  prethodnom delu godine javni prihodi i rashodi su ostvarili snažan rast</a:t>
            </a:r>
          </a:p>
          <a:p>
            <a:pPr lvl="1"/>
            <a:r>
              <a:rPr lang="sr-Latn-RS" dirty="0"/>
              <a:t>u Q3 javni prihodi su realno povećani za 10,2%, a u prvih 10 meseci za 8,7%</a:t>
            </a:r>
          </a:p>
          <a:p>
            <a:pPr lvl="1"/>
            <a:r>
              <a:rPr lang="sr-Latn-RS" dirty="0"/>
              <a:t>javni rashodi su u Q3 povećani za 7%, a u prvih 10 meseci za10,2%. </a:t>
            </a:r>
          </a:p>
          <a:p>
            <a:endParaRPr lang="sr-Latn-RS" dirty="0"/>
          </a:p>
          <a:p>
            <a:r>
              <a:rPr lang="sr-Latn-RS" dirty="0"/>
              <a:t>Visok realni rast javnih prihoda posledica je visokog rasta dohodaka i potrošnje i u manjoj meri povećanja stope akciza</a:t>
            </a:r>
          </a:p>
          <a:p>
            <a:endParaRPr lang="sr-Latn-RS" dirty="0"/>
          </a:p>
          <a:p>
            <a:r>
              <a:rPr lang="sr-Latn-RS" dirty="0"/>
              <a:t>U Q3 je ostvaren je nizak fiskalni deficit od 4,1 milijarde dinara, a u prvih 10 meseci fiskalni deficit od 33 milijardi dinara</a:t>
            </a:r>
          </a:p>
          <a:p>
            <a:endParaRPr lang="sr-Latn-RS" dirty="0"/>
          </a:p>
          <a:p>
            <a:r>
              <a:rPr lang="sr-Latn-RS" dirty="0"/>
              <a:t>U poslednja dva meseca očekuje se visok fiskalni deficit</a:t>
            </a:r>
          </a:p>
          <a:p>
            <a:pPr lvl="1"/>
            <a:r>
              <a:rPr lang="sr-Latn-RS" dirty="0"/>
              <a:t>fiskalni deficit će verovatno  biti nešto niži od planiranih 2,7% BDP  </a:t>
            </a:r>
            <a:endParaRPr lang="en-GB" dirty="0"/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Fiskalni deficit u Srbiji u ovoj godini biće nešto manji od proseka EU i proseka zemalja CIE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8788452"/>
              </p:ext>
            </p:extLst>
          </p:nvPr>
        </p:nvGraphicFramePr>
        <p:xfrm>
          <a:off x="4648202" y="12954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16002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Fiskalni bilans % BDP</a:t>
            </a:r>
            <a:endParaRPr lang="en-GB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399467"/>
              </p:ext>
            </p:extLst>
          </p:nvPr>
        </p:nvGraphicFramePr>
        <p:xfrm>
          <a:off x="4648200" y="4080113"/>
          <a:ext cx="4038600" cy="249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55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65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Fiskalni tokovi i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38712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Svi važniji poreski oblici u 2024. godini ostvarili su visok realni rast</a:t>
            </a:r>
          </a:p>
          <a:p>
            <a:pPr lvl="1"/>
            <a:r>
              <a:rPr lang="sr-Latn-RS" dirty="0"/>
              <a:t>u narednoj godini očekuje se značajno usporavanje rasta poreskih prihoda </a:t>
            </a:r>
          </a:p>
          <a:p>
            <a:endParaRPr lang="sr-Latn-RS" dirty="0"/>
          </a:p>
          <a:p>
            <a:r>
              <a:rPr lang="sr-Latn-RS" dirty="0"/>
              <a:t>Realni rast javnih rashoda u prva tri kvartala je visok, ali sporiji od rasta javnih prihoda</a:t>
            </a:r>
          </a:p>
          <a:p>
            <a:endParaRPr lang="sr-Latn-RS" dirty="0"/>
          </a:p>
          <a:p>
            <a:r>
              <a:rPr lang="sr-Latn-RS" dirty="0"/>
              <a:t>Najsnažniji rast su imali rashodi za penzije i javne investicije i plate  </a:t>
            </a:r>
          </a:p>
          <a:p>
            <a:endParaRPr lang="sr-Latn-RS" dirty="0"/>
          </a:p>
          <a:p>
            <a:r>
              <a:rPr lang="sr-Latn-RS" dirty="0"/>
              <a:t>Ubrzanje rasta javnih rashoda je počelo u oktobru, a dodatno će se pojačati u poslednja dva meseca ove godine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0235621"/>
              </p:ext>
            </p:extLst>
          </p:nvPr>
        </p:nvGraphicFramePr>
        <p:xfrm>
          <a:off x="4648200" y="1600201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633681"/>
              </p:ext>
            </p:extLst>
          </p:nvPr>
        </p:nvGraphicFramePr>
        <p:xfrm>
          <a:off x="4648200" y="4391197"/>
          <a:ext cx="4040221" cy="214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50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Fiskalni tokovi i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165724"/>
          </a:xfrm>
        </p:spPr>
        <p:txBody>
          <a:bodyPr>
            <a:normAutofit fontScale="55000" lnSpcReduction="20000"/>
          </a:bodyPr>
          <a:lstStyle/>
          <a:p>
            <a:r>
              <a:rPr lang="sr-Cyrl-RS" dirty="0" err="1"/>
              <a:t>Javni</a:t>
            </a:r>
            <a:r>
              <a:rPr lang="sr-Cyrl-RS" dirty="0"/>
              <a:t> </a:t>
            </a:r>
            <a:r>
              <a:rPr lang="sr-Cyrl-RS" dirty="0" err="1"/>
              <a:t>dug</a:t>
            </a:r>
            <a:r>
              <a:rPr lang="sr-Cyrl-RS" dirty="0"/>
              <a:t> </a:t>
            </a:r>
            <a:r>
              <a:rPr lang="sr-Cyrl-RS" dirty="0" err="1"/>
              <a:t>je</a:t>
            </a:r>
            <a:r>
              <a:rPr lang="sr-Cyrl-RS" dirty="0"/>
              <a:t> </a:t>
            </a:r>
            <a:r>
              <a:rPr lang="sr-Cyrl-RS" dirty="0" err="1"/>
              <a:t>krajem</a:t>
            </a:r>
            <a:r>
              <a:rPr lang="sr-Cyrl-RS" dirty="0"/>
              <a:t> </a:t>
            </a:r>
            <a:r>
              <a:rPr lang="sr-Cyrl-RS" dirty="0" err="1"/>
              <a:t>trećeg</a:t>
            </a:r>
            <a:r>
              <a:rPr lang="sr-Cyrl-RS" dirty="0"/>
              <a:t> </a:t>
            </a:r>
            <a:r>
              <a:rPr lang="sr-Cyrl-RS" dirty="0" err="1"/>
              <a:t>kvartala</a:t>
            </a:r>
            <a:r>
              <a:rPr lang="sr-Cyrl-RS" dirty="0"/>
              <a:t> </a:t>
            </a:r>
            <a:r>
              <a:rPr lang="sr-Cyrl-RS" dirty="0" err="1"/>
              <a:t>iznosio</a:t>
            </a:r>
            <a:r>
              <a:rPr lang="sr-Cyrl-RS" dirty="0"/>
              <a:t> 38,2 </a:t>
            </a:r>
            <a:r>
              <a:rPr lang="sr-Cyrl-RS" dirty="0" err="1"/>
              <a:t>milijarde</a:t>
            </a:r>
            <a:r>
              <a:rPr lang="sr-Cyrl-RS" dirty="0"/>
              <a:t> </a:t>
            </a:r>
            <a:r>
              <a:rPr lang="sr-Cyrl-RS" dirty="0" err="1"/>
              <a:t>evra</a:t>
            </a:r>
            <a:r>
              <a:rPr lang="sr-Cyrl-RS" dirty="0"/>
              <a:t> (47,4% BDP)</a:t>
            </a:r>
          </a:p>
          <a:p>
            <a:pPr lvl="1"/>
            <a:r>
              <a:rPr lang="sr-Cyrl-RS" dirty="0" err="1"/>
              <a:t>javni</a:t>
            </a:r>
            <a:r>
              <a:rPr lang="sr-Cyrl-RS" dirty="0"/>
              <a:t> </a:t>
            </a:r>
            <a:r>
              <a:rPr lang="sr-Cyrl-RS" dirty="0" err="1"/>
              <a:t>dug</a:t>
            </a:r>
            <a:r>
              <a:rPr lang="sr-Cyrl-RS" dirty="0"/>
              <a:t> </a:t>
            </a:r>
            <a:r>
              <a:rPr lang="sr-Cyrl-RS" dirty="0" err="1"/>
              <a:t>nije</a:t>
            </a:r>
            <a:r>
              <a:rPr lang="sr-Cyrl-RS" dirty="0"/>
              <a:t> </a:t>
            </a:r>
            <a:r>
              <a:rPr lang="sr-Cyrl-RS" dirty="0" err="1"/>
              <a:t>znatnije</a:t>
            </a:r>
            <a:r>
              <a:rPr lang="sr-Cyrl-RS" dirty="0"/>
              <a:t> </a:t>
            </a:r>
            <a:r>
              <a:rPr lang="sr-Cyrl-RS" dirty="0" err="1"/>
              <a:t>promenjen</a:t>
            </a:r>
            <a:r>
              <a:rPr lang="sr-Cyrl-RS" dirty="0"/>
              <a:t> </a:t>
            </a:r>
            <a:r>
              <a:rPr lang="sr-Cyrl-RS" dirty="0" err="1"/>
              <a:t>tokom</a:t>
            </a:r>
            <a:r>
              <a:rPr lang="sr-Cyrl-RS" dirty="0"/>
              <a:t> </a:t>
            </a:r>
            <a:r>
              <a:rPr lang="sr-Cyrl-RS" dirty="0" err="1"/>
              <a:t>trećeg</a:t>
            </a:r>
            <a:r>
              <a:rPr lang="sr-Cyrl-RS" dirty="0"/>
              <a:t> </a:t>
            </a:r>
            <a:r>
              <a:rPr lang="sr-Cyrl-RS" dirty="0" err="1"/>
              <a:t>kvartala</a:t>
            </a:r>
            <a:r>
              <a:rPr lang="sr-Cyrl-RS" dirty="0"/>
              <a:t> i u </a:t>
            </a:r>
            <a:r>
              <a:rPr lang="sr-Cyrl-RS" dirty="0" err="1"/>
              <a:t>oktobru</a:t>
            </a:r>
            <a:endParaRPr lang="sr-Cyrl-RS" dirty="0"/>
          </a:p>
          <a:p>
            <a:pPr lvl="1"/>
            <a:endParaRPr lang="sr-Cyrl-RS" dirty="0"/>
          </a:p>
          <a:p>
            <a:r>
              <a:rPr lang="sr-Cyrl-RS" dirty="0" err="1"/>
              <a:t>Od</a:t>
            </a:r>
            <a:r>
              <a:rPr lang="sr-Cyrl-RS" dirty="0"/>
              <a:t> </a:t>
            </a:r>
            <a:r>
              <a:rPr lang="sr-Cyrl-RS" dirty="0" err="1"/>
              <a:t>početka</a:t>
            </a:r>
            <a:r>
              <a:rPr lang="sr-Cyrl-RS" dirty="0"/>
              <a:t> </a:t>
            </a:r>
            <a:r>
              <a:rPr lang="sr-Cyrl-RS" dirty="0" err="1"/>
              <a:t>godine</a:t>
            </a:r>
            <a:r>
              <a:rPr lang="sr-Cyrl-RS" dirty="0"/>
              <a:t> </a:t>
            </a:r>
            <a:r>
              <a:rPr lang="sr-Cyrl-RS" dirty="0" err="1"/>
              <a:t>do</a:t>
            </a:r>
            <a:r>
              <a:rPr lang="sr-Cyrl-RS" dirty="0"/>
              <a:t> </a:t>
            </a:r>
            <a:r>
              <a:rPr lang="sr-Cyrl-RS" dirty="0" err="1"/>
              <a:t>oktobra</a:t>
            </a:r>
            <a:r>
              <a:rPr lang="sr-Cyrl-RS" dirty="0"/>
              <a:t> </a:t>
            </a:r>
            <a:r>
              <a:rPr lang="sr-Cyrl-RS" dirty="0" err="1"/>
              <a:t>javni</a:t>
            </a:r>
            <a:r>
              <a:rPr lang="sr-Cyrl-RS" dirty="0"/>
              <a:t> </a:t>
            </a:r>
            <a:r>
              <a:rPr lang="sr-Cyrl-RS" dirty="0" err="1"/>
              <a:t>dug</a:t>
            </a:r>
            <a:r>
              <a:rPr lang="sr-Cyrl-RS" dirty="0"/>
              <a:t>  </a:t>
            </a:r>
            <a:r>
              <a:rPr lang="sr-Cyrl-RS" dirty="0" err="1"/>
              <a:t>je</a:t>
            </a:r>
            <a:r>
              <a:rPr lang="sr-Cyrl-RS" dirty="0"/>
              <a:t> </a:t>
            </a:r>
            <a:r>
              <a:rPr lang="sr-Cyrl-RS" dirty="0" err="1"/>
              <a:t>povećan</a:t>
            </a:r>
            <a:r>
              <a:rPr lang="sr-Cyrl-RS" dirty="0"/>
              <a:t> za 1,84 </a:t>
            </a:r>
            <a:r>
              <a:rPr lang="sr-Cyrl-RS" dirty="0" err="1"/>
              <a:t>milijarde</a:t>
            </a:r>
            <a:r>
              <a:rPr lang="sr-Cyrl-RS" dirty="0"/>
              <a:t> </a:t>
            </a:r>
            <a:r>
              <a:rPr lang="sr-Cyrl-RS" dirty="0" err="1"/>
              <a:t>evra</a:t>
            </a:r>
            <a:r>
              <a:rPr lang="sr-Cyrl-RS" dirty="0"/>
              <a:t>, </a:t>
            </a:r>
            <a:r>
              <a:rPr lang="sr-Cyrl-RS" dirty="0" err="1"/>
              <a:t>dok</a:t>
            </a:r>
            <a:r>
              <a:rPr lang="sr-Cyrl-RS" dirty="0"/>
              <a:t> </a:t>
            </a:r>
            <a:r>
              <a:rPr lang="sr-Cyrl-RS" dirty="0" err="1"/>
              <a:t>je</a:t>
            </a:r>
            <a:r>
              <a:rPr lang="sr-Cyrl-RS" dirty="0"/>
              <a:t> </a:t>
            </a:r>
            <a:r>
              <a:rPr lang="sr-Cyrl-RS" dirty="0" err="1"/>
              <a:t>njegovo</a:t>
            </a:r>
            <a:r>
              <a:rPr lang="sr-Cyrl-RS" dirty="0"/>
              <a:t> </a:t>
            </a:r>
            <a:r>
              <a:rPr lang="sr-Cyrl-RS" dirty="0" err="1"/>
              <a:t>učešće</a:t>
            </a:r>
            <a:r>
              <a:rPr lang="sr-Cyrl-RS" dirty="0"/>
              <a:t> u BDP  </a:t>
            </a:r>
            <a:r>
              <a:rPr lang="sr-Cyrl-RS" dirty="0" err="1"/>
              <a:t>malo</a:t>
            </a:r>
            <a:r>
              <a:rPr lang="sr-Cyrl-RS" dirty="0"/>
              <a:t> </a:t>
            </a:r>
            <a:r>
              <a:rPr lang="sr-Cyrl-RS" dirty="0" err="1"/>
              <a:t>smanjeno</a:t>
            </a:r>
            <a:r>
              <a:rPr lang="sr-Cyrl-RS" dirty="0"/>
              <a:t> </a:t>
            </a:r>
          </a:p>
          <a:p>
            <a:endParaRPr lang="sr-Cyrl-RS" dirty="0"/>
          </a:p>
          <a:p>
            <a:r>
              <a:rPr lang="sr-Cyrl-RS" dirty="0" err="1"/>
              <a:t>Nakon</a:t>
            </a:r>
            <a:r>
              <a:rPr lang="sr-Cyrl-RS" dirty="0"/>
              <a:t> </a:t>
            </a:r>
            <a:r>
              <a:rPr lang="sr-Cyrl-RS" dirty="0" err="1"/>
              <a:t>najnovije</a:t>
            </a:r>
            <a:r>
              <a:rPr lang="sr-Cyrl-RS" dirty="0"/>
              <a:t> </a:t>
            </a:r>
            <a:r>
              <a:rPr lang="sr-Cyrl-RS" dirty="0" err="1"/>
              <a:t>revizije</a:t>
            </a:r>
            <a:r>
              <a:rPr lang="sr-Cyrl-RS" dirty="0"/>
              <a:t> BDP </a:t>
            </a:r>
            <a:r>
              <a:rPr lang="sr-Cyrl-RS" dirty="0" err="1"/>
              <a:t>odnos</a:t>
            </a:r>
            <a:r>
              <a:rPr lang="sr-Cyrl-RS" dirty="0"/>
              <a:t> </a:t>
            </a:r>
            <a:r>
              <a:rPr lang="sr-Cyrl-RS" dirty="0" err="1"/>
              <a:t>javnog</a:t>
            </a:r>
            <a:r>
              <a:rPr lang="sr-Cyrl-RS" dirty="0"/>
              <a:t> </a:t>
            </a:r>
            <a:r>
              <a:rPr lang="sr-Cyrl-RS" dirty="0" err="1"/>
              <a:t>duga</a:t>
            </a:r>
            <a:r>
              <a:rPr lang="sr-Cyrl-RS" dirty="0"/>
              <a:t> </a:t>
            </a:r>
            <a:r>
              <a:rPr lang="sr-Cyrl-RS" dirty="0" err="1"/>
              <a:t>prema</a:t>
            </a:r>
            <a:r>
              <a:rPr lang="sr-Cyrl-RS" dirty="0"/>
              <a:t> BDP </a:t>
            </a:r>
            <a:r>
              <a:rPr lang="sr-Cyrl-RS" dirty="0" err="1"/>
              <a:t>je</a:t>
            </a:r>
            <a:r>
              <a:rPr lang="sr-Cyrl-RS" dirty="0"/>
              <a:t> </a:t>
            </a:r>
            <a:r>
              <a:rPr lang="sr-Cyrl-RS" dirty="0" err="1"/>
              <a:t>smanjen</a:t>
            </a:r>
            <a:r>
              <a:rPr lang="sr-Cyrl-RS" dirty="0"/>
              <a:t> u </a:t>
            </a:r>
            <a:r>
              <a:rPr lang="sr-Cyrl-RS" dirty="0" err="1"/>
              <a:t>celom</a:t>
            </a:r>
            <a:r>
              <a:rPr lang="sr-Cyrl-RS" dirty="0"/>
              <a:t> </a:t>
            </a:r>
            <a:r>
              <a:rPr lang="sr-Cyrl-RS" dirty="0" err="1"/>
              <a:t>periodu</a:t>
            </a:r>
            <a:r>
              <a:rPr lang="sr-Cyrl-RS" dirty="0"/>
              <a:t> </a:t>
            </a:r>
          </a:p>
          <a:p>
            <a:endParaRPr lang="sr-Cyrl-RS" dirty="0"/>
          </a:p>
          <a:p>
            <a:r>
              <a:rPr lang="sr-Cyrl-RS" dirty="0"/>
              <a:t>U narednim </a:t>
            </a:r>
            <a:r>
              <a:rPr lang="sr-Cyrl-RS" dirty="0" smtClean="0"/>
              <a:t>god</a:t>
            </a:r>
            <a:r>
              <a:rPr lang="sr-Latn-RS" dirty="0" smtClean="0"/>
              <a:t>i</a:t>
            </a:r>
            <a:r>
              <a:rPr lang="sr-Cyrl-RS" dirty="0" smtClean="0"/>
              <a:t>nima </a:t>
            </a:r>
            <a:r>
              <a:rPr lang="sr-Cyrl-RS" dirty="0"/>
              <a:t>očekuje se da će rast javnog duga pratiti dinamiku fiskalnog deficita</a:t>
            </a:r>
          </a:p>
          <a:p>
            <a:pPr lvl="1"/>
            <a:endParaRPr lang="sr-Cyrl-RS" dirty="0"/>
          </a:p>
          <a:p>
            <a:r>
              <a:rPr lang="sr-Cyrl-RS" dirty="0" err="1"/>
              <a:t>Na</a:t>
            </a:r>
            <a:r>
              <a:rPr lang="sr-Cyrl-RS" dirty="0"/>
              <a:t> </a:t>
            </a:r>
            <a:r>
              <a:rPr lang="sr-Cyrl-RS" dirty="0" err="1"/>
              <a:t>osnovu</a:t>
            </a:r>
            <a:r>
              <a:rPr lang="sr-Cyrl-RS" dirty="0"/>
              <a:t> </a:t>
            </a:r>
            <a:r>
              <a:rPr lang="sr-Cyrl-RS" dirty="0" err="1"/>
              <a:t>makroekonomekih</a:t>
            </a:r>
            <a:r>
              <a:rPr lang="sr-Cyrl-RS" dirty="0"/>
              <a:t> </a:t>
            </a:r>
            <a:r>
              <a:rPr lang="sr-Cyrl-RS" dirty="0" err="1"/>
              <a:t>projekcija</a:t>
            </a:r>
            <a:r>
              <a:rPr lang="sr-Cyrl-RS" dirty="0"/>
              <a:t> i </a:t>
            </a:r>
            <a:r>
              <a:rPr lang="sr-Cyrl-RS" dirty="0" err="1"/>
              <a:t>planirane</a:t>
            </a:r>
            <a:r>
              <a:rPr lang="sr-Cyrl-RS" dirty="0"/>
              <a:t> </a:t>
            </a:r>
            <a:r>
              <a:rPr lang="sr-Cyrl-RS" dirty="0" err="1"/>
              <a:t>fiskalne</a:t>
            </a:r>
            <a:r>
              <a:rPr lang="sr-Cyrl-RS" dirty="0"/>
              <a:t> </a:t>
            </a:r>
            <a:r>
              <a:rPr lang="sr-Cyrl-RS" dirty="0" err="1"/>
              <a:t>politike</a:t>
            </a:r>
            <a:r>
              <a:rPr lang="sr-Cyrl-RS" dirty="0"/>
              <a:t> </a:t>
            </a:r>
            <a:r>
              <a:rPr lang="sr-Cyrl-RS" dirty="0" err="1"/>
              <a:t>država</a:t>
            </a:r>
            <a:r>
              <a:rPr lang="sr-Cyrl-RS" dirty="0"/>
              <a:t> </a:t>
            </a:r>
            <a:r>
              <a:rPr lang="sr-Cyrl-RS" dirty="0" err="1"/>
              <a:t>će</a:t>
            </a:r>
            <a:r>
              <a:rPr lang="sr-Cyrl-RS" dirty="0"/>
              <a:t> </a:t>
            </a:r>
            <a:r>
              <a:rPr lang="sr-Cyrl-RS" dirty="0" err="1"/>
              <a:t>se</a:t>
            </a:r>
            <a:r>
              <a:rPr lang="sr-Cyrl-RS" dirty="0"/>
              <a:t> u </a:t>
            </a:r>
            <a:r>
              <a:rPr lang="sr-Cyrl-RS" dirty="0" err="1"/>
              <a:t>naredne</a:t>
            </a:r>
            <a:r>
              <a:rPr lang="sr-Cyrl-RS" dirty="0"/>
              <a:t> </a:t>
            </a:r>
            <a:r>
              <a:rPr lang="sr-Cyrl-RS" dirty="0" err="1"/>
              <a:t>tri</a:t>
            </a:r>
            <a:r>
              <a:rPr lang="sr-Cyrl-RS" dirty="0"/>
              <a:t> </a:t>
            </a:r>
            <a:r>
              <a:rPr lang="sr-Cyrl-RS" dirty="0" err="1"/>
              <a:t>godine</a:t>
            </a:r>
            <a:r>
              <a:rPr lang="sr-Cyrl-RS" dirty="0"/>
              <a:t> </a:t>
            </a:r>
            <a:r>
              <a:rPr lang="sr-Cyrl-RS" dirty="0" err="1"/>
              <a:t>zadužiti</a:t>
            </a:r>
            <a:r>
              <a:rPr lang="sr-Cyrl-RS" dirty="0"/>
              <a:t> za </a:t>
            </a:r>
            <a:r>
              <a:rPr lang="sr-Cyrl-RS" dirty="0" err="1"/>
              <a:t>oko</a:t>
            </a:r>
            <a:r>
              <a:rPr lang="sr-Cyrl-RS" dirty="0"/>
              <a:t> 8,5 </a:t>
            </a:r>
            <a:r>
              <a:rPr lang="sr-Cyrl-RS" dirty="0" err="1"/>
              <a:t>milijardi</a:t>
            </a:r>
            <a:r>
              <a:rPr lang="sr-Cyrl-RS" dirty="0"/>
              <a:t> </a:t>
            </a:r>
            <a:r>
              <a:rPr lang="sr-Cyrl-RS" dirty="0" err="1"/>
              <a:t>evra</a:t>
            </a:r>
            <a:endParaRPr lang="sr-Cyrl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2421621"/>
              </p:ext>
            </p:extLst>
          </p:nvPr>
        </p:nvGraphicFramePr>
        <p:xfrm>
          <a:off x="4648200" y="2133599"/>
          <a:ext cx="4038600" cy="281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hart">
            <a:extLst>
              <a:ext uri="{FF2B5EF4-FFF2-40B4-BE49-F238E27FC236}">
                <a16:creationId xmlns:a16="http://schemas.microsoft.com/office/drawing/2014/main" xmlns="" id="{09E593F0-8386-4D64-238D-CCF9E367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60" y="2133600"/>
            <a:ext cx="2298377" cy="3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Fiskalna politika u 2025. godini</a:t>
            </a:r>
            <a:endParaRPr lang="en-GB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RS" dirty="0"/>
              <a:t>Fiskalnom politikom za 2025. godinu planiran je deficit od 3% BDP, što znači da je povećana ekspanzivnost fiskalne politike </a:t>
            </a:r>
          </a:p>
          <a:p>
            <a:endParaRPr lang="sr-Latn-RS" dirty="0"/>
          </a:p>
          <a:p>
            <a:r>
              <a:rPr lang="sr-Latn-RS" dirty="0"/>
              <a:t>Javni rashodi će iznositi 44,7% BDP što je za 2,7 </a:t>
            </a:r>
            <a:r>
              <a:rPr lang="sr-Latn-RS" dirty="0" err="1"/>
              <a:t>p.p</a:t>
            </a:r>
            <a:r>
              <a:rPr lang="sr-Latn-RS" dirty="0"/>
              <a:t>. više od proseka zemalja CIE</a:t>
            </a:r>
          </a:p>
          <a:p>
            <a:endParaRPr lang="sr-Latn-RS" dirty="0"/>
          </a:p>
          <a:p>
            <a:r>
              <a:rPr lang="sr-Latn-RS" dirty="0"/>
              <a:t>Budžetom je planiran nešto brži rast rashoda za penzije  (10,9%) i plate (8-11%) od rasta nominalnog BDP (7,5%) =&gt; njihovo učešće u BDP će rasti, ali će ostati u granicama koje su definisane fiskalnim pravilima</a:t>
            </a:r>
          </a:p>
          <a:p>
            <a:endParaRPr lang="sr-Latn-RS" dirty="0"/>
          </a:p>
          <a:p>
            <a:r>
              <a:rPr lang="sr-Latn-RS" dirty="0"/>
              <a:t>Javne investicije su planirane na visokom ovogodišnjem nivou od 7,4% -  potrebno je </a:t>
            </a:r>
            <a:r>
              <a:rPr lang="sr-Latn-RS" dirty="0" err="1"/>
              <a:t>unapredjenje</a:t>
            </a:r>
            <a:r>
              <a:rPr lang="sr-Latn-RS" dirty="0"/>
              <a:t> selekcije projekata  i načina njihove realizacije </a:t>
            </a:r>
          </a:p>
          <a:p>
            <a:endParaRPr lang="sr-Latn-RS" dirty="0"/>
          </a:p>
          <a:p>
            <a:r>
              <a:rPr lang="sr-Latn-RS" dirty="0"/>
              <a:t>Ekspanzivnija fiskalna politika u 2024. će pozitivno uticati  na BDP, ali će uticati na rast spoljnog deficita, usporiti pad  inflacije, ubrzati rast javnog duga </a:t>
            </a:r>
          </a:p>
          <a:p>
            <a:endParaRPr lang="sr-Latn-RS" dirty="0"/>
          </a:p>
          <a:p>
            <a:r>
              <a:rPr lang="sr-Latn-RS" dirty="0"/>
              <a:t>Fiskalni deficit od 3% je održiv, ali postoje rizici da se  poveća ad </a:t>
            </a:r>
            <a:r>
              <a:rPr lang="sr-Latn-RS" dirty="0" err="1"/>
              <a:t>hok</a:t>
            </a:r>
            <a:r>
              <a:rPr lang="sr-Latn-RS" dirty="0"/>
              <a:t> odlukama o rastu potrošnje </a:t>
            </a:r>
          </a:p>
          <a:p>
            <a:pPr lvl="1"/>
            <a:r>
              <a:rPr lang="sr-Latn-RS" dirty="0"/>
              <a:t>Potreban je rebalans kojim bi se stvorio prostor za povećanje nekih rashoda bez rasta deficita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08" y="627459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4000" noProof="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229600" cy="4525963"/>
          </a:xfrm>
        </p:spPr>
        <p:txBody>
          <a:bodyPr>
            <a:normAutofit/>
          </a:bodyPr>
          <a:lstStyle/>
          <a:p>
            <a:endParaRPr lang="sr-Latn-RS" sz="2400" noProof="0" dirty="0">
              <a:latin typeface="+mn-lt"/>
              <a:cs typeface="Times New Roman" pitchFamily="18" charset="0"/>
            </a:endParaRPr>
          </a:p>
          <a:p>
            <a:endParaRPr lang="sr-Latn-RS" sz="2400" noProof="0" dirty="0">
              <a:latin typeface="+mn-lt"/>
              <a:cs typeface="Times New Roman" pitchFamily="18" charset="0"/>
            </a:endParaRPr>
          </a:p>
          <a:p>
            <a:r>
              <a:rPr lang="sr-Latn-RS" sz="2400" noProof="0" dirty="0">
                <a:latin typeface="+mn-lt"/>
                <a:cs typeface="Times New Roman" pitchFamily="18" charset="0"/>
              </a:rPr>
              <a:t>Noviji makroekonomski trendovi</a:t>
            </a:r>
          </a:p>
          <a:p>
            <a:r>
              <a:rPr lang="sr-Latn-RS" sz="2400" noProof="0" dirty="0">
                <a:latin typeface="+mn-lt"/>
                <a:cs typeface="Times New Roman" pitchFamily="18" charset="0"/>
              </a:rPr>
              <a:t>Ekonomska politika i reforme</a:t>
            </a:r>
          </a:p>
          <a:p>
            <a:r>
              <a:rPr lang="sr-Latn-RS" sz="2400" dirty="0">
                <a:cs typeface="Times New Roman" pitchFamily="18" charset="0"/>
              </a:rPr>
              <a:t>Osvrt „Velika revizija BDP“</a:t>
            </a:r>
            <a:endParaRPr lang="sr-Latn-RS" sz="2400" noProof="0" dirty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Monetarna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26381"/>
          </a:xfrm>
        </p:spPr>
        <p:txBody>
          <a:bodyPr>
            <a:normAutofit fontScale="85000" lnSpcReduction="20000"/>
          </a:bodyPr>
          <a:lstStyle/>
          <a:p>
            <a:r>
              <a:rPr lang="sr-Latn-RS" sz="1800" dirty="0"/>
              <a:t>NBS je dva puta smanjila referentnu kamatnu stopu u Q3, a u Q4 nije bilo smanjenja referentne stope</a:t>
            </a:r>
          </a:p>
          <a:p>
            <a:endParaRPr lang="sr-Latn-RS" sz="1800" dirty="0"/>
          </a:p>
          <a:p>
            <a:r>
              <a:rPr lang="sr-Latn-RS" sz="1800" dirty="0"/>
              <a:t>Izostanak smanjenja referentne stope tokom Q4 je opravdan s obzirom na to da je inflacija od jula blizu gornje granice ciljnog koridora, i za sada nema znakova njenog usporavanje</a:t>
            </a:r>
          </a:p>
          <a:p>
            <a:endParaRPr lang="sr-Latn-RS" sz="1800" dirty="0"/>
          </a:p>
          <a:p>
            <a:r>
              <a:rPr lang="sr-Latn-RS" sz="1800" dirty="0"/>
              <a:t>NBS intervencijama na deviznom tržištu drži kurs dinara prema evru na skoro fiksnom nivou</a:t>
            </a:r>
          </a:p>
          <a:p>
            <a:endParaRPr lang="sr-Latn-RS" sz="1800" dirty="0"/>
          </a:p>
          <a:p>
            <a:r>
              <a:rPr lang="sr-Latn-RS" sz="1800" dirty="0"/>
              <a:t>U ovoj kao i prethodnoj godini izrazito preovladuju </a:t>
            </a:r>
            <a:r>
              <a:rPr lang="sr-Latn-RS" sz="1800" dirty="0" err="1"/>
              <a:t>aprecijacijski</a:t>
            </a:r>
            <a:r>
              <a:rPr lang="sr-Latn-RS" sz="1800" dirty="0"/>
              <a:t> pritisci, pa se NBS pojavljuje kao kupac deviza</a:t>
            </a:r>
          </a:p>
          <a:p>
            <a:endParaRPr lang="sr-Latn-RS" sz="1800" dirty="0"/>
          </a:p>
          <a:p>
            <a:r>
              <a:rPr lang="sr-Latn-RS" sz="1800" dirty="0"/>
              <a:t>Da bi politika fiksnog kursa bila u skladu sa makroekonomskom stabilnošću i rastom privrede potrebno je da fiskalna politika i politika dohodaka budu u skladu sa njom </a:t>
            </a:r>
          </a:p>
          <a:p>
            <a:pPr lvl="1"/>
            <a:r>
              <a:rPr lang="sr-Latn-RS" sz="1400" dirty="0"/>
              <a:t>u Srbiju to često nije slučaj</a:t>
            </a:r>
          </a:p>
          <a:p>
            <a:pPr lvl="1"/>
            <a:r>
              <a:rPr lang="sr-Latn-RS" sz="1400" dirty="0"/>
              <a:t>pojaviće se problemi ako nekonzistentnost politika potraje duže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700-00003FA406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4550553"/>
              </p:ext>
            </p:extLst>
          </p:nvPr>
        </p:nvGraphicFramePr>
        <p:xfrm>
          <a:off x="4724400" y="1161236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61" y="3962401"/>
            <a:ext cx="3916839" cy="243078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24400" y="3867965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NBS intervencije na međubankarskom deviznom tržištu 2010-2023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5193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Kreditna aktivnost banaka i novčana masa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485" y="2057399"/>
            <a:ext cx="4038600" cy="3886201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Nominalna i realna novčana masa  M2 i dalje imaju visok rast, ali je on u Q3 sporiji </a:t>
            </a:r>
          </a:p>
          <a:p>
            <a:endParaRPr lang="sr-Latn-RS" dirty="0"/>
          </a:p>
          <a:p>
            <a:r>
              <a:rPr lang="sr-Latn-RS" dirty="0"/>
              <a:t>U  odnosu na BDP novčana masa stagnira</a:t>
            </a:r>
          </a:p>
          <a:p>
            <a:endParaRPr lang="sr-Latn-RS" dirty="0"/>
          </a:p>
          <a:p>
            <a:r>
              <a:rPr lang="sr-Latn-RS" dirty="0"/>
              <a:t>Rastu novčane mase najviše je doprineo dinarski transakcioni novac, potom devizni depoziti, dok je doprinos oročenih dopozita manji</a:t>
            </a:r>
          </a:p>
          <a:p>
            <a:endParaRPr lang="sr-Latn-RS" dirty="0"/>
          </a:p>
          <a:p>
            <a:r>
              <a:rPr lang="sr-Latn-RS" dirty="0"/>
              <a:t>Kreditna aktivnost banaka solidno raste iako je usporila u odnosu na prethodni kvartal </a:t>
            </a:r>
          </a:p>
          <a:p>
            <a:pPr lvl="1"/>
            <a:r>
              <a:rPr lang="sr-Latn-RS" dirty="0"/>
              <a:t>plasmani privredi su povećani za 293 miliona evra, stanovništvu  za 415 miliona evra</a:t>
            </a:r>
          </a:p>
          <a:p>
            <a:pPr lvl="1"/>
            <a:r>
              <a:rPr lang="sr-Latn-RS" dirty="0"/>
              <a:t>banke su u Q3 najviše ulagale u REPO papire NBS (523 miliona evra)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5539803"/>
              </p:ext>
            </p:extLst>
          </p:nvPr>
        </p:nvGraphicFramePr>
        <p:xfrm>
          <a:off x="4648200" y="1600201"/>
          <a:ext cx="40386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11274"/>
              </p:ext>
            </p:extLst>
          </p:nvPr>
        </p:nvGraphicFramePr>
        <p:xfrm>
          <a:off x="4648200" y="4164418"/>
          <a:ext cx="4252609" cy="219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565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757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Kamatne stope na kredite banaka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Vodeće centralne banke su nastavile sa smanjenjem referentnih kamatnih stopa u Q3 i Q4</a:t>
            </a:r>
          </a:p>
          <a:p>
            <a:pPr lvl="1"/>
            <a:r>
              <a:rPr lang="sr-Latn-RS" dirty="0"/>
              <a:t>šestomesečni </a:t>
            </a:r>
            <a:r>
              <a:rPr lang="sr-Latn-RS" dirty="0" err="1"/>
              <a:t>Euribor</a:t>
            </a:r>
            <a:r>
              <a:rPr lang="sr-Latn-RS" dirty="0"/>
              <a:t> je od početka godine opao sa 3,9% na 2,6% </a:t>
            </a:r>
          </a:p>
          <a:p>
            <a:endParaRPr lang="sr-Latn-RS" dirty="0"/>
          </a:p>
          <a:p>
            <a:r>
              <a:rPr lang="sr-Latn-RS" dirty="0"/>
              <a:t>U Srbiji većina kamatnih stopa tokom Q3 i Q4 opada</a:t>
            </a:r>
          </a:p>
          <a:p>
            <a:pPr lvl="1"/>
            <a:r>
              <a:rPr lang="sr-Latn-RS" dirty="0"/>
              <a:t>opadaju kamatne stope na dinarske kredite za obrtna sredstva i devizne kredite, osim stambenih</a:t>
            </a:r>
          </a:p>
          <a:p>
            <a:endParaRPr lang="sr-Latn-RS" dirty="0"/>
          </a:p>
          <a:p>
            <a:r>
              <a:rPr lang="sr-Latn-RS" dirty="0"/>
              <a:t>U narednoj godini se očekuje </a:t>
            </a:r>
            <a:r>
              <a:rPr lang="sr-Latn-RS" dirty="0" smtClean="0"/>
              <a:t>nastavak </a:t>
            </a:r>
            <a:r>
              <a:rPr lang="sr-Latn-RS" dirty="0"/>
              <a:t>pada kamatnih stopa, ali će one i dalje biti relativno visoke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493390"/>
              </p:ext>
            </p:extLst>
          </p:nvPr>
        </p:nvGraphicFramePr>
        <p:xfrm>
          <a:off x="4648200" y="1699345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048035" y="1410557"/>
            <a:ext cx="3074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alne kamatne stope na dinarske kredite, u %</a:t>
            </a:r>
            <a:endParaRPr lang="en-GB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355972"/>
              </p:ext>
            </p:extLst>
          </p:nvPr>
        </p:nvGraphicFramePr>
        <p:xfrm>
          <a:off x="4599562" y="4053206"/>
          <a:ext cx="4410074" cy="230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22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1905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noProof="0" dirty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800" noProof="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Latn-RS" sz="4800" noProof="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Hvala na pažnji!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BC9-EB5B-46DB-AAF4-552748B61E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89"/>
            <a:ext cx="8229600" cy="1143000"/>
          </a:xfrm>
        </p:spPr>
        <p:txBody>
          <a:bodyPr/>
          <a:lstStyle/>
          <a:p>
            <a:r>
              <a:rPr lang="sr-Latn-RS" noProof="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Osnovni makroekonomski trendovi</a:t>
            </a:r>
            <a:endParaRPr lang="sr-Latn-RS" noProof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RS" dirty="0">
                <a:latin typeface="+mn-lt"/>
              </a:rPr>
              <a:t>U 2024. godini privreda Srbije je ostvarila relativno visok privredni rast, inflacija fluktuira blizu gornje granice ciljnog koridora, dok su spoljni deficiti značajno povećani 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>
                <a:latin typeface="+mn-lt"/>
              </a:rPr>
              <a:t>Rast privrede u 2024. godini  je dominanto vo</a:t>
            </a:r>
            <a:r>
              <a:rPr lang="en-GB" dirty="0">
                <a:latin typeface="+mn-lt"/>
              </a:rPr>
              <a:t>đ</a:t>
            </a:r>
            <a:r>
              <a:rPr lang="sr-Latn-RS" dirty="0" err="1">
                <a:latin typeface="+mn-lt"/>
              </a:rPr>
              <a:t>en</a:t>
            </a:r>
            <a:r>
              <a:rPr lang="sr-Latn-RS" dirty="0">
                <a:latin typeface="+mn-lt"/>
              </a:rPr>
              <a:t> domaćom tražnjom, visok rast domaće tražnje usporava opadanje inflacije i povećava spoljnotrgovinski deficit 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>
                <a:latin typeface="+mn-lt"/>
              </a:rPr>
              <a:t>Zaposlenost blago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raste</a:t>
            </a:r>
            <a:r>
              <a:rPr lang="sr-Latn-RS" dirty="0">
                <a:latin typeface="+mn-lt"/>
              </a:rPr>
              <a:t>, nezaposlenost opada, produktivnost solidno raste, ali zarade rastu brže usled čega rastu jedinični troškovi rada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/>
              <a:t>Fiskalni deficit će u 2024. verovatno biti manji od planiranih 2,7% BDP, postoji rizik, da zbog  ad </a:t>
            </a:r>
            <a:r>
              <a:rPr lang="sr-Latn-RS" dirty="0" err="1"/>
              <a:t>hoc</a:t>
            </a:r>
            <a:r>
              <a:rPr lang="sr-Latn-RS" dirty="0"/>
              <a:t> povećanje rashoda, u narednoj godini bude veći od planiranih 3% BDP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/>
              <a:t>Referenta kamatna stopa je tri puta smanjivana za po 0,25 </a:t>
            </a:r>
            <a:r>
              <a:rPr lang="sr-Latn-RS" dirty="0" err="1"/>
              <a:t>pp</a:t>
            </a:r>
            <a:r>
              <a:rPr lang="sr-Latn-RS" dirty="0"/>
              <a:t> u 2024.,  poslednji put u septembru, NBS se oslanja na  politiku fiksnog kursa kao na jednu od važnih poluga monetarne politike</a:t>
            </a:r>
          </a:p>
          <a:p>
            <a:endParaRPr lang="sr-Latn-RS" dirty="0"/>
          </a:p>
          <a:p>
            <a:r>
              <a:rPr lang="sr-Latn-RS" dirty="0">
                <a:latin typeface="+mn-lt"/>
              </a:rPr>
              <a:t>U narednoj godini očekujemo: rast BDP od  oko  4%, dodatno povećanje spoljnih deficita, umereno poboljšanje stanja na </a:t>
            </a:r>
            <a:r>
              <a:rPr lang="sr-Latn-RS">
                <a:latin typeface="+mn-lt"/>
              </a:rPr>
              <a:t>tržištu </a:t>
            </a:r>
            <a:r>
              <a:rPr lang="sr-Latn-RS" smtClean="0"/>
              <a:t>rada, </a:t>
            </a:r>
            <a:r>
              <a:rPr lang="sr-Latn-RS" dirty="0"/>
              <a:t>prosečnu godišnju inflaciju od oko  4%</a:t>
            </a:r>
            <a:endParaRPr lang="sr-Latn-R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2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U Q3 rast BDP je iznosio 3,1%, a u prva tri kvartala 4%</a:t>
            </a:r>
          </a:p>
          <a:p>
            <a:pPr lvl="1"/>
            <a:r>
              <a:rPr lang="sr-Latn-RS" dirty="0"/>
              <a:t>usporavanje rasta u Q3 je očekivano</a:t>
            </a:r>
          </a:p>
          <a:p>
            <a:pPr lvl="1"/>
            <a:r>
              <a:rPr lang="sr-Latn-RS" dirty="0"/>
              <a:t>usporen je i </a:t>
            </a:r>
            <a:r>
              <a:rPr lang="sr-Latn-RS" dirty="0" err="1"/>
              <a:t>desezonirani</a:t>
            </a:r>
            <a:r>
              <a:rPr lang="sr-Latn-RS" dirty="0"/>
              <a:t> rast u Q3 u odnosu na prethodni kvartal na 0,5% (oko 2% godišnje)</a:t>
            </a:r>
          </a:p>
          <a:p>
            <a:endParaRPr lang="sr-Latn-RS" dirty="0"/>
          </a:p>
          <a:p>
            <a:r>
              <a:rPr lang="sr-Latn-RS" dirty="0"/>
              <a:t>Rast BDP Srbije u 2024. godini procenjujemo na 3,6-3,7%, što je jedna od najviših stopa rasta u Evropi</a:t>
            </a:r>
          </a:p>
          <a:p>
            <a:endParaRPr lang="sr-Latn-RS" dirty="0"/>
          </a:p>
          <a:p>
            <a:r>
              <a:rPr lang="sr-Latn-RS" dirty="0"/>
              <a:t>U Q3 zemlje EU su ubrzale rast na 0,9 % </a:t>
            </a:r>
            <a:r>
              <a:rPr lang="sr-Latn-RS" dirty="0" err="1"/>
              <a:t>međugodišnje</a:t>
            </a:r>
            <a:r>
              <a:rPr lang="sr-Latn-RS" dirty="0"/>
              <a:t>, dok su zemlje CIE usporile rast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3998550"/>
              </p:ext>
            </p:extLst>
          </p:nvPr>
        </p:nvGraphicFramePr>
        <p:xfrm>
          <a:off x="4800600" y="1618622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129048"/>
              </p:ext>
            </p:extLst>
          </p:nvPr>
        </p:nvGraphicFramePr>
        <p:xfrm>
          <a:off x="4876800" y="4343400"/>
          <a:ext cx="4038600" cy="237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6629400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/>
              <a:t>EC: Economic forecast nov. 2024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3504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121275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U prva tri kvartala 2024., sve delatnosti, osim poljoprivrede, su ostvarile rast</a:t>
            </a:r>
          </a:p>
          <a:p>
            <a:pPr lvl="1"/>
            <a:r>
              <a:rPr lang="sr-Latn-RS" dirty="0"/>
              <a:t>IT i telekomunikacije su ostvarili visok rast u sva tri kvartala</a:t>
            </a:r>
          </a:p>
          <a:p>
            <a:pPr lvl="1"/>
            <a:r>
              <a:rPr lang="sr-Latn-RS" dirty="0"/>
              <a:t>industrija i finansijske usluge su ubrzali rast u Q3, </a:t>
            </a:r>
          </a:p>
          <a:p>
            <a:pPr lvl="1"/>
            <a:r>
              <a:rPr lang="sr-Latn-RS" dirty="0"/>
              <a:t>gra</a:t>
            </a:r>
            <a:r>
              <a:rPr lang="en-GB" dirty="0"/>
              <a:t>đ</a:t>
            </a:r>
            <a:r>
              <a:rPr lang="sr-Latn-RS" dirty="0" err="1"/>
              <a:t>evinarstvo</a:t>
            </a:r>
            <a:r>
              <a:rPr lang="sr-Latn-RS" dirty="0"/>
              <a:t> i tradicionalne usluge su usporile rast u Q3</a:t>
            </a:r>
          </a:p>
          <a:p>
            <a:endParaRPr lang="sr-Latn-RS" dirty="0"/>
          </a:p>
          <a:p>
            <a:r>
              <a:rPr lang="sr-Latn-RS" dirty="0"/>
              <a:t>Rast BDP  u 2024. godini  je dominantno generisan domaćom tražnjom, dok je uticaj neto izvoza bio negativan</a:t>
            </a:r>
          </a:p>
          <a:p>
            <a:endParaRPr lang="sr-Latn-RS" dirty="0"/>
          </a:p>
          <a:p>
            <a:r>
              <a:rPr lang="sr-Latn-RS" dirty="0"/>
              <a:t>U okviru domaće tražnje najviše su rasle investicije, visok rast su ostvarile privatna  i državna potrošnja</a:t>
            </a:r>
          </a:p>
          <a:p>
            <a:endParaRPr lang="sr-Latn-RS" dirty="0"/>
          </a:p>
          <a:p>
            <a:r>
              <a:rPr lang="sr-Latn-RS" dirty="0"/>
              <a:t>Izvoz, koji treba da predstavlja ključni faktor rasta,  je skromno povećan  </a:t>
            </a:r>
          </a:p>
          <a:p>
            <a:pPr lvl="1"/>
            <a:endParaRPr lang="sr-Latn-RS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8098305"/>
              </p:ext>
            </p:extLst>
          </p:nvPr>
        </p:nvGraphicFramePr>
        <p:xfrm>
          <a:off x="4648200" y="1600201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721303"/>
              </p:ext>
            </p:extLst>
          </p:nvPr>
        </p:nvGraphicFramePr>
        <p:xfrm>
          <a:off x="4648200" y="4191001"/>
          <a:ext cx="41910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431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4038600" cy="521144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Nakon snažnog usporavanja u Q2 industrijska proizvodnja je u Q3 ostvarila visok rast</a:t>
            </a:r>
          </a:p>
          <a:p>
            <a:pPr lvl="1"/>
            <a:r>
              <a:rPr lang="sr-Latn-RS" dirty="0"/>
              <a:t>industrijska proizvodnja je u Q3 me</a:t>
            </a:r>
            <a:r>
              <a:rPr lang="en-GB" dirty="0"/>
              <a:t>đ</a:t>
            </a:r>
            <a:r>
              <a:rPr lang="sr-Latn-RS" dirty="0" err="1"/>
              <a:t>ugodišnje</a:t>
            </a:r>
            <a:r>
              <a:rPr lang="sr-Latn-RS" dirty="0"/>
              <a:t> povećana za 3,4%,</a:t>
            </a:r>
            <a:endParaRPr lang="en-GB" dirty="0"/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U većini evropskih zemalja industrijska proizvodnja opada</a:t>
            </a:r>
          </a:p>
          <a:p>
            <a:endParaRPr lang="sr-Latn-RS" dirty="0"/>
          </a:p>
          <a:p>
            <a:r>
              <a:rPr lang="sr-Latn-RS" dirty="0"/>
              <a:t>Zabrinjava pad industrijske proizvodnje u Nemačkoj, koja predstavlja jezgro evropske industrije</a:t>
            </a:r>
          </a:p>
          <a:p>
            <a:pPr lvl="1"/>
            <a:r>
              <a:rPr lang="sr-Latn-RS" dirty="0"/>
              <a:t>nemačka industrija se suočava sa tehnološkim zaostajanjem, visokim troškovima energije, rada i zelene agende</a:t>
            </a:r>
          </a:p>
          <a:p>
            <a:endParaRPr lang="sr-Latn-RS" dirty="0"/>
          </a:p>
          <a:p>
            <a:r>
              <a:rPr lang="sr-Latn-RS" dirty="0" err="1"/>
              <a:t>Preradjivačka</a:t>
            </a:r>
            <a:r>
              <a:rPr lang="sr-Latn-RS" dirty="0"/>
              <a:t> industrija u Srbiji je tokom 2024. godine imala stabilan rastući trend</a:t>
            </a:r>
          </a:p>
          <a:p>
            <a:endParaRPr lang="sr-Latn-RS" dirty="0"/>
          </a:p>
          <a:p>
            <a:r>
              <a:rPr lang="sr-Latn-RS" dirty="0"/>
              <a:t>Rudarstvo ima visok rast, a </a:t>
            </a:r>
            <a:r>
              <a:rPr lang="sr-Latn-RS" dirty="0" err="1"/>
              <a:t>elektroiprivreda</a:t>
            </a:r>
            <a:r>
              <a:rPr lang="sr-Latn-RS" dirty="0"/>
              <a:t> dubok pad,</a:t>
            </a:r>
          </a:p>
          <a:p>
            <a:pPr lvl="1"/>
            <a:r>
              <a:rPr lang="sr-Latn-RS" dirty="0"/>
              <a:t>obe delatnosti snažno osciliraju tokom godine	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7845573"/>
              </p:ext>
            </p:extLst>
          </p:nvPr>
        </p:nvGraphicFramePr>
        <p:xfrm>
          <a:off x="4623918" y="1600199"/>
          <a:ext cx="4343400" cy="239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194116"/>
              </p:ext>
            </p:extLst>
          </p:nvPr>
        </p:nvGraphicFramePr>
        <p:xfrm>
          <a:off x="4577024" y="3978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83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>
                <a:solidFill>
                  <a:schemeClr val="accent1"/>
                </a:solidFill>
                <a:cs typeface="Times New Roman" pitchFamily="18" charset="0"/>
              </a:rPr>
              <a:t>Prognoza rasta </a:t>
            </a:r>
            <a:r>
              <a:rPr lang="sr-Latn-RS" sz="4000" dirty="0" smtClean="0">
                <a:solidFill>
                  <a:schemeClr val="accent1"/>
                </a:solidFill>
                <a:cs typeface="Times New Roman" pitchFamily="18" charset="0"/>
              </a:rPr>
              <a:t>privredne aktivnosti </a:t>
            </a:r>
            <a:r>
              <a:rPr lang="sr-Latn-RS" sz="4000" dirty="0">
                <a:solidFill>
                  <a:schemeClr val="accent1"/>
                </a:solidFill>
                <a:cs typeface="Times New Roman" pitchFamily="18" charset="0"/>
              </a:rPr>
              <a:t>u 2025. godini</a:t>
            </a:r>
            <a:endParaRPr lang="en-GB" sz="40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U 2025. godini očekujemo blago ubrzanje rasta BDP Srbije</a:t>
            </a:r>
          </a:p>
          <a:p>
            <a:pPr lvl="1"/>
            <a:r>
              <a:rPr lang="sr-Latn-RS" dirty="0"/>
              <a:t>očekujemo stopu rasta od oko 4% </a:t>
            </a:r>
          </a:p>
          <a:p>
            <a:endParaRPr lang="sr-Latn-RS" dirty="0"/>
          </a:p>
          <a:p>
            <a:r>
              <a:rPr lang="sr-Latn-RS" dirty="0"/>
              <a:t>Najvažnijii pokrtač rasta i u narednoj godini  biće domaća tražnja</a:t>
            </a:r>
          </a:p>
          <a:p>
            <a:pPr lvl="1"/>
            <a:r>
              <a:rPr lang="sr-Latn-RS" dirty="0"/>
              <a:t>u vreme stagnacija evopskih privreda to je opravdano, ali nije dugoročno održivo</a:t>
            </a:r>
          </a:p>
          <a:p>
            <a:pPr lvl="1"/>
            <a:r>
              <a:rPr lang="sr-Latn-RS" dirty="0"/>
              <a:t>u malim otvorenim privredama rast zasnovan na tražnji povećava spoljni deficit i inflaciju</a:t>
            </a:r>
          </a:p>
          <a:p>
            <a:endParaRPr lang="sr-Latn-RS" dirty="0"/>
          </a:p>
          <a:p>
            <a:r>
              <a:rPr lang="sr-Latn-RS" dirty="0"/>
              <a:t>Prosečna poljopriovreda sezona u 2025. godini doprinela bi rastu BDP sa 0,5%</a:t>
            </a:r>
          </a:p>
          <a:p>
            <a:endParaRPr lang="sr-Latn-RS" dirty="0"/>
          </a:p>
          <a:p>
            <a:r>
              <a:rPr lang="sr-Latn-RS" dirty="0"/>
              <a:t>Za dugoročno održiv rast neophodno je veće oslanjanje na domaće investicije, rast učešća visoko tehnološklih delatnosti, makroekonomska stabilnost,  cenovna konkurentnost,...</a:t>
            </a:r>
          </a:p>
          <a:p>
            <a:pPr lvl="1"/>
            <a:r>
              <a:rPr lang="sr-Latn-RS" dirty="0"/>
              <a:t>za to su potrebne bolje institucije, obrazovana radna snaga,...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2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rgbClr val="4F81BD"/>
                </a:solidFill>
                <a:cs typeface="Times New Roman" panose="02020603050405020304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Na tržištu rada u 2024. godini,  kratkoročno posmatrano, </a:t>
            </a:r>
            <a:r>
              <a:rPr lang="sr-Latn-RS" dirty="0" err="1"/>
              <a:t>preovladjuju</a:t>
            </a:r>
            <a:r>
              <a:rPr lang="sr-Latn-RS" dirty="0"/>
              <a:t> pozitivni trendovi: realne zarade snažno rastu, zaposlenost blago raste, a nezaposlenost opada</a:t>
            </a:r>
          </a:p>
          <a:p>
            <a:endParaRPr lang="sr-Latn-RS" dirty="0"/>
          </a:p>
          <a:p>
            <a:r>
              <a:rPr lang="sr-Latn-RS" dirty="0"/>
              <a:t>Stopa nezaposlenosti u Q3 </a:t>
            </a:r>
            <a:r>
              <a:rPr lang="sr-Latn-RS" dirty="0" err="1"/>
              <a:t>iznosla</a:t>
            </a:r>
            <a:r>
              <a:rPr lang="sr-Latn-RS" dirty="0"/>
              <a:t> je 8,2%, što je za 0,8 </a:t>
            </a:r>
            <a:r>
              <a:rPr lang="sr-Latn-RS" dirty="0" err="1"/>
              <a:t>p.p</a:t>
            </a:r>
            <a:r>
              <a:rPr lang="sr-Latn-RS" dirty="0"/>
              <a:t>. manje nego pre godinu dana</a:t>
            </a:r>
          </a:p>
          <a:p>
            <a:endParaRPr lang="sr-Latn-RS" dirty="0"/>
          </a:p>
          <a:p>
            <a:r>
              <a:rPr lang="sr-Latn-RS" dirty="0"/>
              <a:t>Ukupna zaposlenost u Q3 je veća za 2,4%, a registrovana za 0,2% u odnosu na isti mesec prethodne godine</a:t>
            </a:r>
          </a:p>
          <a:p>
            <a:pPr lvl="1"/>
            <a:r>
              <a:rPr lang="sr-Latn-RS" dirty="0"/>
              <a:t>registrovana zaposlenost najviše raste u sektoru usluga</a:t>
            </a:r>
          </a:p>
          <a:p>
            <a:endParaRPr lang="sr-Latn-RS" dirty="0"/>
          </a:p>
          <a:p>
            <a:r>
              <a:rPr lang="sr-Latn-RS" dirty="0"/>
              <a:t>Struktura ukupne zaposlenosti u Q3 se </a:t>
            </a:r>
            <a:r>
              <a:rPr lang="sr-Latn-RS" dirty="0" smtClean="0"/>
              <a:t>poboljšava</a:t>
            </a:r>
            <a:r>
              <a:rPr lang="sr-Latn-RS" dirty="0"/>
              <a:t>:</a:t>
            </a:r>
          </a:p>
          <a:p>
            <a:pPr lvl="1"/>
            <a:r>
              <a:rPr lang="sr-Latn-RS" dirty="0"/>
              <a:t>broj neformalno zaposlenih je za 2,3% manji nego pre godinu dana,</a:t>
            </a:r>
          </a:p>
          <a:p>
            <a:pPr lvl="1"/>
            <a:r>
              <a:rPr lang="sr-Latn-RS" dirty="0"/>
              <a:t>stopa neformalne zaposlenosti iznosi 12,3%,  van poljoprivrede 6%</a:t>
            </a:r>
          </a:p>
          <a:p>
            <a:pPr lvl="1"/>
            <a:r>
              <a:rPr lang="sr-Latn-RS" dirty="0"/>
              <a:t>zaposlenost u javnom i privatnom sektoru u Q3 je povećana za 0,4-0,5% </a:t>
            </a:r>
            <a:r>
              <a:rPr lang="sr-Latn-RS" dirty="0" err="1"/>
              <a:t>medjugodišnje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Produktivnost rada je </a:t>
            </a:r>
            <a:r>
              <a:rPr lang="sr-Latn-RS" dirty="0" smtClean="0"/>
              <a:t>solidno </a:t>
            </a:r>
            <a:r>
              <a:rPr lang="sr-Latn-RS" dirty="0"/>
              <a:t>povećana u Q3 (2,4% medjugodišnje)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30E49F5-F4B8-49EA-A9CC-4AC50348FB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3444806"/>
              </p:ext>
            </p:extLst>
          </p:nvPr>
        </p:nvGraphicFramePr>
        <p:xfrm>
          <a:off x="4628042" y="1243993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84F9A0B-F32A-662E-1BFE-9B3D0CD79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63950"/>
              </p:ext>
            </p:extLst>
          </p:nvPr>
        </p:nvGraphicFramePr>
        <p:xfrm>
          <a:off x="4495800" y="4361235"/>
          <a:ext cx="4303085" cy="254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44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91" y="136525"/>
            <a:ext cx="8229600" cy="868362"/>
          </a:xfrm>
        </p:spPr>
        <p:txBody>
          <a:bodyPr/>
          <a:lstStyle/>
          <a:p>
            <a:r>
              <a:rPr lang="sr-Latn-RS" dirty="0">
                <a:solidFill>
                  <a:srgbClr val="4F81BD"/>
                </a:solidFill>
                <a:cs typeface="Times New Roman" panose="02020603050405020304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4096"/>
            <a:ext cx="4038600" cy="5252904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U Q3 zarade su povećane za 9,3% </a:t>
            </a:r>
            <a:r>
              <a:rPr lang="sr-Latn-RS" dirty="0" err="1"/>
              <a:t>međugodišnje</a:t>
            </a:r>
            <a:r>
              <a:rPr lang="sr-Latn-RS" dirty="0"/>
              <a:t>, ali su manje su za 1,6% nego u prethodnom kvartalu</a:t>
            </a:r>
          </a:p>
          <a:p>
            <a:pPr lvl="1"/>
            <a:r>
              <a:rPr lang="sr-Latn-RS" dirty="0"/>
              <a:t>manje nominalne zarade i veća inflacije</a:t>
            </a:r>
          </a:p>
          <a:p>
            <a:endParaRPr lang="sr-Latn-RS" dirty="0"/>
          </a:p>
          <a:p>
            <a:r>
              <a:rPr lang="sr-Latn-RS" dirty="0"/>
              <a:t>Nakon stagnacije u periodu 2020-2023. realni jedinični troškovi rada (JTR) su u 2024. godini su snažno povećani</a:t>
            </a:r>
          </a:p>
          <a:p>
            <a:endParaRPr lang="sr-Latn-RS" dirty="0"/>
          </a:p>
          <a:p>
            <a:r>
              <a:rPr lang="sr-Latn-RS" dirty="0"/>
              <a:t>JTR su u prva tri kvartala veći za 5,5%, a u Q3 za 6,8% nego u istom periodu prethodne godine</a:t>
            </a:r>
          </a:p>
          <a:p>
            <a:endParaRPr lang="sr-Latn-RS" dirty="0"/>
          </a:p>
          <a:p>
            <a:r>
              <a:rPr lang="sr-Latn-RS" dirty="0"/>
              <a:t>Jedinični troškovi rada su od 2017. godine povećani za oko 30%</a:t>
            </a:r>
          </a:p>
          <a:p>
            <a:pPr lvl="1"/>
            <a:r>
              <a:rPr lang="sr-Latn-RS" dirty="0"/>
              <a:t>u industriji, delatnosti koja proizvodi najviše </a:t>
            </a:r>
            <a:r>
              <a:rPr lang="sr-Latn-RS" dirty="0" err="1"/>
              <a:t>razmenjivih</a:t>
            </a:r>
            <a:r>
              <a:rPr lang="sr-Latn-RS" dirty="0"/>
              <a:t> dobara, JTR su od 2017. povećani za oko 50%</a:t>
            </a:r>
          </a:p>
          <a:p>
            <a:pPr lvl="1"/>
            <a:endParaRPr lang="sr-Latn-RS" dirty="0"/>
          </a:p>
          <a:p>
            <a:r>
              <a:rPr lang="sr-Latn-RS" dirty="0"/>
              <a:t>Rast jediničnih troškova rada podstiče inflaciju i smanjuje </a:t>
            </a:r>
            <a:r>
              <a:rPr lang="sr-Latn-RS" dirty="0" err="1"/>
              <a:t>medjunarodnu</a:t>
            </a:r>
            <a:r>
              <a:rPr lang="sr-Latn-RS" dirty="0"/>
              <a:t> konkurentnost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B382C066-D3C2-48B0-AEAC-DDA274D1A1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8752998"/>
              </p:ext>
            </p:extLst>
          </p:nvPr>
        </p:nvGraphicFramePr>
        <p:xfrm>
          <a:off x="4572000" y="1143000"/>
          <a:ext cx="3810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722714"/>
              </p:ext>
            </p:extLst>
          </p:nvPr>
        </p:nvGraphicFramePr>
        <p:xfrm>
          <a:off x="4495800" y="3648333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06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38001</TotalTime>
  <Words>2564</Words>
  <Application>Microsoft Office PowerPoint</Application>
  <PresentationFormat>On-screen Show (4:3)</PresentationFormat>
  <Paragraphs>323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 SemiCond</vt:lpstr>
      <vt:lpstr>Times New Roman</vt:lpstr>
      <vt:lpstr>Office Theme</vt:lpstr>
      <vt:lpstr>Prezentacija QM78</vt:lpstr>
      <vt:lpstr>Sadržaj</vt:lpstr>
      <vt:lpstr>Osnovni makroekonomski trendovi</vt:lpstr>
      <vt:lpstr>Privredna aktivnost – kratkoročni trendovi</vt:lpstr>
      <vt:lpstr>Privredna aktivnost – kratkoročni trendovi</vt:lpstr>
      <vt:lpstr>Privredna aktivnost – kratkoročni trendovi</vt:lpstr>
      <vt:lpstr>Prognoza rasta privredne aktivnosti u 2025. godini</vt:lpstr>
      <vt:lpstr>Zaposlenost i zarade</vt:lpstr>
      <vt:lpstr>Zaposlenost i zarade</vt:lpstr>
      <vt:lpstr>Spoljnoekonomski odnosi –tekuće transakcije</vt:lpstr>
      <vt:lpstr>Spoljnoekonomski odnosi –tekuće transakcije</vt:lpstr>
      <vt:lpstr>Primarni i sekundarni dohoci i SDI</vt:lpstr>
      <vt:lpstr>Inflacija i kurs</vt:lpstr>
      <vt:lpstr>Inflacija i kurs</vt:lpstr>
      <vt:lpstr>Inflacija i kurs</vt:lpstr>
      <vt:lpstr>Fiskalni tokovi i politika</vt:lpstr>
      <vt:lpstr>Fiskalni tokovi i politika</vt:lpstr>
      <vt:lpstr>Fiskalni tokovi i politika</vt:lpstr>
      <vt:lpstr>Fiskalna politika u 2025. godini</vt:lpstr>
      <vt:lpstr>Monetarna politika</vt:lpstr>
      <vt:lpstr>Kreditna aktivnost banaka i novčana masa</vt:lpstr>
      <vt:lpstr>Kamatne stope na kredite banaka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Milojko</cp:lastModifiedBy>
  <cp:revision>3355</cp:revision>
  <cp:lastPrinted>2023-12-25T09:38:56Z</cp:lastPrinted>
  <dcterms:created xsi:type="dcterms:W3CDTF">2017-03-05T10:43:19Z</dcterms:created>
  <dcterms:modified xsi:type="dcterms:W3CDTF">2024-12-26T13:10:59Z</dcterms:modified>
</cp:coreProperties>
</file>