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3" r:id="rId2"/>
    <p:sldId id="257" r:id="rId3"/>
    <p:sldId id="842" r:id="rId4"/>
    <p:sldId id="843" r:id="rId5"/>
    <p:sldId id="845" r:id="rId6"/>
    <p:sldId id="844" r:id="rId7"/>
    <p:sldId id="846" r:id="rId8"/>
    <p:sldId id="847" r:id="rId9"/>
    <p:sldId id="848" r:id="rId10"/>
    <p:sldId id="849" r:id="rId11"/>
    <p:sldId id="850" r:id="rId12"/>
    <p:sldId id="851" r:id="rId13"/>
    <p:sldId id="852" r:id="rId14"/>
    <p:sldId id="853" r:id="rId15"/>
    <p:sldId id="854" r:id="rId16"/>
    <p:sldId id="855" r:id="rId17"/>
    <p:sldId id="856" r:id="rId18"/>
    <p:sldId id="859" r:id="rId19"/>
    <p:sldId id="858" r:id="rId20"/>
    <p:sldId id="857" r:id="rId21"/>
    <p:sldId id="860" r:id="rId22"/>
    <p:sldId id="861" r:id="rId23"/>
    <p:sldId id="862" r:id="rId24"/>
    <p:sldId id="863" r:id="rId25"/>
    <p:sldId id="278" r:id="rId2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5400" autoAdjust="0"/>
  </p:normalViewPr>
  <p:slideViewPr>
    <p:cSldViewPr>
      <p:cViewPr varScale="1">
        <p:scale>
          <a:sx n="114" d="100"/>
          <a:sy n="114" d="100"/>
        </p:scale>
        <p:origin x="17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39875204278717E-2"/>
          <c:y val="3.0763779527559054E-2"/>
          <c:w val="0.91295050519740428"/>
          <c:h val="0.836706929958362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'Grafikon T2-1'!$D$2</c:f>
              <c:strCache>
                <c:ptCount val="1"/>
                <c:pt idx="0">
                  <c:v>Recesija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'Grafikon T2-1'!$D$3:$D$87</c:f>
              <c:numCache>
                <c:formatCode>General</c:formatCode>
                <c:ptCount val="85"/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76" formatCode="0.0">
                  <c:v>100</c:v>
                </c:pt>
                <c:pt idx="77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E-4976-906C-97DC1BC7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7248304"/>
        <c:axId val="1727237424"/>
      </c:barChart>
      <c:lineChart>
        <c:grouping val="stacked"/>
        <c:varyColors val="0"/>
        <c:ser>
          <c:idx val="0"/>
          <c:order val="0"/>
          <c:tx>
            <c:strRef>
              <c:f>'Grafikon T2-1'!$C$1</c:f>
              <c:strCache>
                <c:ptCount val="1"/>
                <c:pt idx="0">
                  <c:v>Desezonirani indeks BDP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'Grafikon T2-1'!$A$3:$A$92</c:f>
              <c:strCache>
                <c:ptCount val="90"/>
                <c:pt idx="0">
                  <c:v>Q1/01</c:v>
                </c:pt>
                <c:pt idx="1">
                  <c:v>Q2/01</c:v>
                </c:pt>
                <c:pt idx="2">
                  <c:v>Q3/01</c:v>
                </c:pt>
                <c:pt idx="3">
                  <c:v>Q4/01</c:v>
                </c:pt>
                <c:pt idx="4">
                  <c:v>Q1/02</c:v>
                </c:pt>
                <c:pt idx="5">
                  <c:v>Q2/02</c:v>
                </c:pt>
                <c:pt idx="6">
                  <c:v>Q3/02</c:v>
                </c:pt>
                <c:pt idx="7">
                  <c:v>Q4/02</c:v>
                </c:pt>
                <c:pt idx="8">
                  <c:v>Q1/03</c:v>
                </c:pt>
                <c:pt idx="9">
                  <c:v>Q2/03</c:v>
                </c:pt>
                <c:pt idx="10">
                  <c:v>Q3/03</c:v>
                </c:pt>
                <c:pt idx="11">
                  <c:v>Q4/03</c:v>
                </c:pt>
                <c:pt idx="12">
                  <c:v>Q1/04</c:v>
                </c:pt>
                <c:pt idx="13">
                  <c:v>Q2/04</c:v>
                </c:pt>
                <c:pt idx="14">
                  <c:v>Q3/04</c:v>
                </c:pt>
                <c:pt idx="15">
                  <c:v>Q4/04</c:v>
                </c:pt>
                <c:pt idx="16">
                  <c:v>Q1/05</c:v>
                </c:pt>
                <c:pt idx="17">
                  <c:v>Q2/05</c:v>
                </c:pt>
                <c:pt idx="18">
                  <c:v>Q3/05</c:v>
                </c:pt>
                <c:pt idx="19">
                  <c:v>Q4/05</c:v>
                </c:pt>
                <c:pt idx="20">
                  <c:v>Q1/06</c:v>
                </c:pt>
                <c:pt idx="21">
                  <c:v>Q2/06</c:v>
                </c:pt>
                <c:pt idx="22">
                  <c:v>Q3/06</c:v>
                </c:pt>
                <c:pt idx="23">
                  <c:v>Q4/06</c:v>
                </c:pt>
                <c:pt idx="24">
                  <c:v>Q1/07</c:v>
                </c:pt>
                <c:pt idx="25">
                  <c:v>Q2/07</c:v>
                </c:pt>
                <c:pt idx="26">
                  <c:v>Q3/07</c:v>
                </c:pt>
                <c:pt idx="27">
                  <c:v>Q4/07</c:v>
                </c:pt>
                <c:pt idx="28">
                  <c:v>Q1/08</c:v>
                </c:pt>
                <c:pt idx="29">
                  <c:v>Q2/08</c:v>
                </c:pt>
                <c:pt idx="30">
                  <c:v>Q3/08</c:v>
                </c:pt>
                <c:pt idx="31">
                  <c:v>Q4/08</c:v>
                </c:pt>
                <c:pt idx="32">
                  <c:v>Q1/09</c:v>
                </c:pt>
                <c:pt idx="33">
                  <c:v>Q2/09</c:v>
                </c:pt>
                <c:pt idx="34">
                  <c:v>Q3/09</c:v>
                </c:pt>
                <c:pt idx="35">
                  <c:v>Q4/09</c:v>
                </c:pt>
                <c:pt idx="36">
                  <c:v>Q1/10</c:v>
                </c:pt>
                <c:pt idx="37">
                  <c:v>Q2/10</c:v>
                </c:pt>
                <c:pt idx="38">
                  <c:v>Q3/10</c:v>
                </c:pt>
                <c:pt idx="39">
                  <c:v>Q4/10</c:v>
                </c:pt>
                <c:pt idx="40">
                  <c:v>Q1/11</c:v>
                </c:pt>
                <c:pt idx="41">
                  <c:v>Q2/11</c:v>
                </c:pt>
                <c:pt idx="42">
                  <c:v>Q3/11</c:v>
                </c:pt>
                <c:pt idx="43">
                  <c:v>Q4/11</c:v>
                </c:pt>
                <c:pt idx="44">
                  <c:v>Q1/12</c:v>
                </c:pt>
                <c:pt idx="45">
                  <c:v>Q2/12</c:v>
                </c:pt>
                <c:pt idx="46">
                  <c:v>Q3/12</c:v>
                </c:pt>
                <c:pt idx="47">
                  <c:v>Q4/12</c:v>
                </c:pt>
                <c:pt idx="48">
                  <c:v>Q1/13</c:v>
                </c:pt>
                <c:pt idx="49">
                  <c:v>Q2/13</c:v>
                </c:pt>
                <c:pt idx="50">
                  <c:v>Q3/13</c:v>
                </c:pt>
                <c:pt idx="51">
                  <c:v>Q4/13</c:v>
                </c:pt>
                <c:pt idx="52">
                  <c:v>Q1/14</c:v>
                </c:pt>
                <c:pt idx="53">
                  <c:v>Q2/14</c:v>
                </c:pt>
                <c:pt idx="54">
                  <c:v>Q3/14</c:v>
                </c:pt>
                <c:pt idx="55">
                  <c:v>Q4/14</c:v>
                </c:pt>
                <c:pt idx="56">
                  <c:v>Q1/15</c:v>
                </c:pt>
                <c:pt idx="57">
                  <c:v>Q2/15</c:v>
                </c:pt>
                <c:pt idx="58">
                  <c:v>Q3/15</c:v>
                </c:pt>
                <c:pt idx="59">
                  <c:v>Q4/15</c:v>
                </c:pt>
                <c:pt idx="60">
                  <c:v>Q1/16</c:v>
                </c:pt>
                <c:pt idx="61">
                  <c:v>Q2/16</c:v>
                </c:pt>
                <c:pt idx="62">
                  <c:v>Q3/16</c:v>
                </c:pt>
                <c:pt idx="63">
                  <c:v>Q4/16</c:v>
                </c:pt>
                <c:pt idx="64">
                  <c:v>Q1/17</c:v>
                </c:pt>
                <c:pt idx="65">
                  <c:v>Q2/17</c:v>
                </c:pt>
                <c:pt idx="66">
                  <c:v>Q3/17</c:v>
                </c:pt>
                <c:pt idx="67">
                  <c:v>Q4/17</c:v>
                </c:pt>
                <c:pt idx="68">
                  <c:v>Q1/18</c:v>
                </c:pt>
                <c:pt idx="69">
                  <c:v>Q2/18</c:v>
                </c:pt>
                <c:pt idx="70">
                  <c:v>Q3/18</c:v>
                </c:pt>
                <c:pt idx="71">
                  <c:v>Q4/18</c:v>
                </c:pt>
                <c:pt idx="72">
                  <c:v>Q1/19</c:v>
                </c:pt>
                <c:pt idx="73">
                  <c:v>Q2/19</c:v>
                </c:pt>
                <c:pt idx="74">
                  <c:v>Q3/19</c:v>
                </c:pt>
                <c:pt idx="75">
                  <c:v>Q4/19</c:v>
                </c:pt>
                <c:pt idx="76">
                  <c:v>Q1/20</c:v>
                </c:pt>
                <c:pt idx="77">
                  <c:v>Q2/20</c:v>
                </c:pt>
                <c:pt idx="78">
                  <c:v>Q3/20</c:v>
                </c:pt>
                <c:pt idx="79">
                  <c:v>Q4/20</c:v>
                </c:pt>
                <c:pt idx="80">
                  <c:v>Q1/21</c:v>
                </c:pt>
                <c:pt idx="81">
                  <c:v>Q2/21</c:v>
                </c:pt>
                <c:pt idx="82">
                  <c:v>Q3/21</c:v>
                </c:pt>
                <c:pt idx="83">
                  <c:v>Q4/21</c:v>
                </c:pt>
                <c:pt idx="84">
                  <c:v>Q1/22</c:v>
                </c:pt>
                <c:pt idx="85">
                  <c:v>Q2/22</c:v>
                </c:pt>
                <c:pt idx="86">
                  <c:v>Q3/22</c:v>
                </c:pt>
                <c:pt idx="87">
                  <c:v>Q4/22</c:v>
                </c:pt>
                <c:pt idx="88">
                  <c:v>Q1/23</c:v>
                </c:pt>
                <c:pt idx="89">
                  <c:v>Q2/23</c:v>
                </c:pt>
              </c:strCache>
            </c:strRef>
          </c:cat>
          <c:val>
            <c:numRef>
              <c:f>'Grafikon T2-1'!$C$3:$C$92</c:f>
              <c:numCache>
                <c:formatCode>General</c:formatCode>
                <c:ptCount val="90"/>
                <c:pt idx="0">
                  <c:v>65.114418244306023</c:v>
                </c:pt>
                <c:pt idx="1">
                  <c:v>64.984189407817411</c:v>
                </c:pt>
                <c:pt idx="2">
                  <c:v>66.153904817158121</c:v>
                </c:pt>
                <c:pt idx="3">
                  <c:v>68.138521961672865</c:v>
                </c:pt>
                <c:pt idx="4" formatCode="0.0">
                  <c:v>68.479214571481222</c:v>
                </c:pt>
                <c:pt idx="5" formatCode="0.0">
                  <c:v>69.574882004624925</c:v>
                </c:pt>
                <c:pt idx="6" formatCode="0.0">
                  <c:v>71.522978700754422</c:v>
                </c:pt>
                <c:pt idx="7" formatCode="0.0">
                  <c:v>71.666024658155919</c:v>
                </c:pt>
                <c:pt idx="8" formatCode="0.0">
                  <c:v>72.382684904737488</c:v>
                </c:pt>
                <c:pt idx="9" formatCode="0.0">
                  <c:v>73.540807863213303</c:v>
                </c:pt>
                <c:pt idx="10" formatCode="0.0">
                  <c:v>73.393726247486867</c:v>
                </c:pt>
                <c:pt idx="11" formatCode="0.0">
                  <c:v>74.201057236209223</c:v>
                </c:pt>
                <c:pt idx="12" formatCode="0.0">
                  <c:v>77.540104811838631</c:v>
                </c:pt>
                <c:pt idx="13" formatCode="0.0">
                  <c:v>78.237965755145183</c:v>
                </c:pt>
                <c:pt idx="14" formatCode="0.0">
                  <c:v>79.724487104492951</c:v>
                </c:pt>
                <c:pt idx="15" formatCode="0.0">
                  <c:v>84.58768081786701</c:v>
                </c:pt>
                <c:pt idx="16" formatCode="0.0">
                  <c:v>80.865822861880872</c:v>
                </c:pt>
                <c:pt idx="17" formatCode="0.0">
                  <c:v>83.453529193461065</c:v>
                </c:pt>
                <c:pt idx="18" formatCode="0.0">
                  <c:v>85.706774481684519</c:v>
                </c:pt>
                <c:pt idx="19" formatCode="0.0">
                  <c:v>87.763737069244954</c:v>
                </c:pt>
                <c:pt idx="20" formatCode="0.0">
                  <c:v>86.622808487344784</c:v>
                </c:pt>
                <c:pt idx="21" formatCode="0.0">
                  <c:v>88.268641848604346</c:v>
                </c:pt>
                <c:pt idx="22" formatCode="0.0">
                  <c:v>89.327865550787607</c:v>
                </c:pt>
                <c:pt idx="23" formatCode="0.0">
                  <c:v>91.203750727354134</c:v>
                </c:pt>
                <c:pt idx="24" formatCode="0.0">
                  <c:v>92.75421448971916</c:v>
                </c:pt>
                <c:pt idx="25" formatCode="0.0">
                  <c:v>93.867265063595781</c:v>
                </c:pt>
                <c:pt idx="26" formatCode="0.0">
                  <c:v>94.618203184104559</c:v>
                </c:pt>
                <c:pt idx="27" formatCode="0.0">
                  <c:v>97.362131076443603</c:v>
                </c:pt>
                <c:pt idx="28" formatCode="0.0">
                  <c:v>99.406735829048912</c:v>
                </c:pt>
                <c:pt idx="29" formatCode="0.0">
                  <c:v>100.5996166589975</c:v>
                </c:pt>
                <c:pt idx="30" formatCode="0.0">
                  <c:v>100.3984174256795</c:v>
                </c:pt>
                <c:pt idx="31" formatCode="0.0">
                  <c:v>99.595230086274071</c:v>
                </c:pt>
                <c:pt idx="32" formatCode="0.0">
                  <c:v>97.404135024376032</c:v>
                </c:pt>
                <c:pt idx="33" formatCode="0.0">
                  <c:v>97.014518484278526</c:v>
                </c:pt>
                <c:pt idx="34" formatCode="0.0">
                  <c:v>97.4995910766999</c:v>
                </c:pt>
                <c:pt idx="35" formatCode="0.0">
                  <c:v>97.207092303469807</c:v>
                </c:pt>
                <c:pt idx="36" formatCode="0.0">
                  <c:v>97.30429939577327</c:v>
                </c:pt>
                <c:pt idx="37" formatCode="0.0">
                  <c:v>97.596212293960576</c:v>
                </c:pt>
                <c:pt idx="38" formatCode="0.0">
                  <c:v>98.767366841488098</c:v>
                </c:pt>
                <c:pt idx="39" formatCode="0.0">
                  <c:v>98.372297374122155</c:v>
                </c:pt>
                <c:pt idx="40" formatCode="0.0">
                  <c:v>100.04462642948224</c:v>
                </c:pt>
                <c:pt idx="41" formatCode="0.0">
                  <c:v>99.844537176623277</c:v>
                </c:pt>
                <c:pt idx="42" formatCode="0.0">
                  <c:v>99.844537176623277</c:v>
                </c:pt>
                <c:pt idx="43" formatCode="0.0">
                  <c:v>100.34375986250639</c:v>
                </c:pt>
                <c:pt idx="44" formatCode="0.0">
                  <c:v>98.938947224431303</c:v>
                </c:pt>
                <c:pt idx="45" formatCode="0.0">
                  <c:v>100.42303143279779</c:v>
                </c:pt>
                <c:pt idx="46" formatCode="0.0">
                  <c:v>99.11753202417141</c:v>
                </c:pt>
                <c:pt idx="47" formatCode="0.0">
                  <c:v>98.919296960123063</c:v>
                </c:pt>
                <c:pt idx="48" formatCode="0.0">
                  <c:v>101.19444079020587</c:v>
                </c:pt>
                <c:pt idx="49" formatCode="0.0">
                  <c:v>101.39682967178629</c:v>
                </c:pt>
                <c:pt idx="50" formatCode="0.0">
                  <c:v>103.6275599245656</c:v>
                </c:pt>
                <c:pt idx="51" formatCode="0.0">
                  <c:v>102.90216700509365</c:v>
                </c:pt>
                <c:pt idx="52" formatCode="0.0">
                  <c:v>101.46153666702233</c:v>
                </c:pt>
                <c:pt idx="53" formatCode="0.0">
                  <c:v>100.54838283701912</c:v>
                </c:pt>
                <c:pt idx="54" formatCode="0.0">
                  <c:v>99.442350625811912</c:v>
                </c:pt>
                <c:pt idx="55" formatCode="0.0">
                  <c:v>101.03342823582491</c:v>
                </c:pt>
                <c:pt idx="56" formatCode="0.0">
                  <c:v>101.63962880523987</c:v>
                </c:pt>
                <c:pt idx="57" formatCode="0.0">
                  <c:v>102.35110620687655</c:v>
                </c:pt>
                <c:pt idx="58" formatCode="0.0">
                  <c:v>102.1464039944628</c:v>
                </c:pt>
                <c:pt idx="59" formatCode="0.0">
                  <c:v>103.27001443840187</c:v>
                </c:pt>
                <c:pt idx="60" formatCode="0.0">
                  <c:v>104.9223346694163</c:v>
                </c:pt>
                <c:pt idx="61" formatCode="0.0">
                  <c:v>105.55186867743281</c:v>
                </c:pt>
                <c:pt idx="62" formatCode="0.0">
                  <c:v>106.29073175817484</c:v>
                </c:pt>
                <c:pt idx="63" formatCode="0.0">
                  <c:v>106.39702248993301</c:v>
                </c:pt>
                <c:pt idx="64" formatCode="0.0">
                  <c:v>106.7162135574028</c:v>
                </c:pt>
                <c:pt idx="65" formatCode="0.0">
                  <c:v>107.46322705230462</c:v>
                </c:pt>
                <c:pt idx="66" formatCode="0.0">
                  <c:v>108.64532254987995</c:v>
                </c:pt>
                <c:pt idx="67" formatCode="0.0">
                  <c:v>109.18854916262934</c:v>
                </c:pt>
                <c:pt idx="68" formatCode="0.0">
                  <c:v>111.91826289169506</c:v>
                </c:pt>
                <c:pt idx="69" formatCode="0.0">
                  <c:v>113.03744552061201</c:v>
                </c:pt>
                <c:pt idx="70" formatCode="0.0">
                  <c:v>113.26352041165325</c:v>
                </c:pt>
                <c:pt idx="71" formatCode="0.0">
                  <c:v>113.26352041165325</c:v>
                </c:pt>
                <c:pt idx="72" formatCode="0.0">
                  <c:v>114.96247321782802</c:v>
                </c:pt>
                <c:pt idx="73" formatCode="0.0">
                  <c:v>116.45698536965978</c:v>
                </c:pt>
                <c:pt idx="74" formatCode="0.0">
                  <c:v>118.90258206242264</c:v>
                </c:pt>
                <c:pt idx="75">
                  <c:v>120.68612079335897</c:v>
                </c:pt>
                <c:pt idx="76">
                  <c:v>120.8068069141523</c:v>
                </c:pt>
                <c:pt idx="77">
                  <c:v>109.20935345039369</c:v>
                </c:pt>
                <c:pt idx="78" formatCode="0.0">
                  <c:v>117.29084560572282</c:v>
                </c:pt>
                <c:pt idx="79">
                  <c:v>119.28478998102013</c:v>
                </c:pt>
                <c:pt idx="80">
                  <c:v>122.98261847043175</c:v>
                </c:pt>
                <c:pt idx="81">
                  <c:v>124.08946203666564</c:v>
                </c:pt>
                <c:pt idx="82">
                  <c:v>126.69534073943561</c:v>
                </c:pt>
                <c:pt idx="83">
                  <c:v>128.34238016904825</c:v>
                </c:pt>
                <c:pt idx="84">
                  <c:v>127.95735302854109</c:v>
                </c:pt>
                <c:pt idx="85">
                  <c:v>128.85305449974089</c:v>
                </c:pt>
                <c:pt idx="86">
                  <c:v>128.07993617274246</c:v>
                </c:pt>
                <c:pt idx="87">
                  <c:v>128.97649572595168</c:v>
                </c:pt>
                <c:pt idx="88">
                  <c:v>129.23444871740358</c:v>
                </c:pt>
                <c:pt idx="89">
                  <c:v>130.91449655072981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E-4976-906C-97DC1BC7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242320"/>
        <c:axId val="1727247760"/>
      </c:lineChart>
      <c:catAx>
        <c:axId val="172724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724776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27247760"/>
        <c:scaling>
          <c:orientation val="minMax"/>
          <c:max val="140"/>
          <c:min val="6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7242320"/>
        <c:crosses val="autoZero"/>
        <c:crossBetween val="between"/>
      </c:valAx>
      <c:catAx>
        <c:axId val="172724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727237424"/>
        <c:crosses val="autoZero"/>
        <c:auto val="1"/>
        <c:lblAlgn val="ctr"/>
        <c:lblOffset val="100"/>
        <c:noMultiLvlLbl val="0"/>
      </c:catAx>
      <c:valAx>
        <c:axId val="1727237424"/>
        <c:scaling>
          <c:orientation val="minMax"/>
          <c:max val="100"/>
        </c:scaling>
        <c:delete val="0"/>
        <c:axPos val="r"/>
        <c:numFmt formatCode="General" sourceLinked="1"/>
        <c:majorTickMark val="none"/>
        <c:minorTickMark val="none"/>
        <c:tickLblPos val="none"/>
        <c:crossAx val="172724830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8974957611696506"/>
          <c:y val="0.9317801428382283"/>
          <c:w val="0.39121829754369764"/>
          <c:h val="5.7865253861071553E-2"/>
        </c:manualLayout>
      </c:layout>
      <c:overlay val="0"/>
      <c:txPr>
        <a:bodyPr/>
        <a:lstStyle/>
        <a:p>
          <a:pPr>
            <a:defRPr sz="46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Jedinični troškovi rada i produktivnost u Srbiji </a:t>
            </a:r>
            <a:r>
              <a:rPr lang="sr-Latn-RS" baseline="0" dirty="0"/>
              <a:t>(2018=100)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G3_8_G3_9!$I$17</c:f>
              <c:strCache>
                <c:ptCount val="1"/>
                <c:pt idx="0">
                  <c:v>Produktivnost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G3_8_G3_9!$A$19:$A$23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G3_8_G3_9!$I$19:$I$23</c:f>
              <c:numCache>
                <c:formatCode>0.0</c:formatCode>
                <c:ptCount val="5"/>
                <c:pt idx="0" formatCode="General">
                  <c:v>100</c:v>
                </c:pt>
                <c:pt idx="1">
                  <c:v>101.97933075615808</c:v>
                </c:pt>
                <c:pt idx="2">
                  <c:v>99.111342746704551</c:v>
                </c:pt>
                <c:pt idx="3">
                  <c:v>103.38917517965464</c:v>
                </c:pt>
                <c:pt idx="4">
                  <c:v>103.44413882669382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4A-421D-B5FB-C22E2E99F660}"/>
            </c:ext>
          </c:extLst>
        </c:ser>
        <c:ser>
          <c:idx val="1"/>
          <c:order val="1"/>
          <c:tx>
            <c:strRef>
              <c:f>G3_8_G3_9!$J$17</c:f>
              <c:strCache>
                <c:ptCount val="1"/>
                <c:pt idx="0">
                  <c:v>JTR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G3_8_G3_9!$A$19:$A$23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G3_8_G3_9!$J$19:$J$23</c:f>
              <c:numCache>
                <c:formatCode>0.0</c:formatCode>
                <c:ptCount val="5"/>
                <c:pt idx="0">
                  <c:v>100</c:v>
                </c:pt>
                <c:pt idx="1">
                  <c:v>106.39410868407583</c:v>
                </c:pt>
                <c:pt idx="2">
                  <c:v>117.90224686859609</c:v>
                </c:pt>
                <c:pt idx="3">
                  <c:v>119.12721306266585</c:v>
                </c:pt>
                <c:pt idx="4">
                  <c:v>121.08800300503542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4A-421D-B5FB-C22E2E99F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003024"/>
        <c:axId val="1843006832"/>
      </c:lineChart>
      <c:catAx>
        <c:axId val="18430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6832"/>
        <c:crosses val="autoZero"/>
        <c:auto val="1"/>
        <c:lblAlgn val="ctr"/>
        <c:lblOffset val="100"/>
        <c:noMultiLvlLbl val="0"/>
      </c:catAx>
      <c:valAx>
        <c:axId val="1843006832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Tabela!$T$2</c:f>
              <c:strCache>
                <c:ptCount val="1"/>
                <c:pt idx="0">
                  <c:v>Odnos minimalne i prosečne zarade u 2022, u 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D-40D3-8B9C-7D1337EF2151}"/>
              </c:ext>
            </c:extLst>
          </c:dPt>
          <c:cat>
            <c:strRef>
              <c:f>Tabela!$S$3:$S$16</c:f>
              <c:strCache>
                <c:ptCount val="14"/>
                <c:pt idx="0">
                  <c:v>Češka</c:v>
                </c:pt>
                <c:pt idx="1">
                  <c:v>Estonija</c:v>
                </c:pt>
                <c:pt idx="2">
                  <c:v>Mađarska</c:v>
                </c:pt>
                <c:pt idx="3">
                  <c:v>Letonija</c:v>
                </c:pt>
                <c:pt idx="4">
                  <c:v>Litvanija</c:v>
                </c:pt>
                <c:pt idx="5">
                  <c:v>Poljska</c:v>
                </c:pt>
                <c:pt idx="6">
                  <c:v>Slovačka</c:v>
                </c:pt>
                <c:pt idx="7">
                  <c:v>Slovenija</c:v>
                </c:pt>
                <c:pt idx="8">
                  <c:v>Hrvatska</c:v>
                </c:pt>
                <c:pt idx="9">
                  <c:v>Rumunija</c:v>
                </c:pt>
                <c:pt idx="10">
                  <c:v>Srbija</c:v>
                </c:pt>
                <c:pt idx="11">
                  <c:v>CIE</c:v>
                </c:pt>
                <c:pt idx="12">
                  <c:v>Zapadna i Severna Evropa</c:v>
                </c:pt>
                <c:pt idx="13">
                  <c:v>Južna Evropa</c:v>
                </c:pt>
              </c:strCache>
            </c:strRef>
          </c:cat>
          <c:val>
            <c:numRef>
              <c:f>Tabela!$T$3:$T$16</c:f>
              <c:numCache>
                <c:formatCode>0.0</c:formatCode>
                <c:ptCount val="14"/>
                <c:pt idx="0">
                  <c:v>37.316011333010799</c:v>
                </c:pt>
                <c:pt idx="1">
                  <c:v>36.464066511731502</c:v>
                </c:pt>
                <c:pt idx="2">
                  <c:v>36.279694464521697</c:v>
                </c:pt>
                <c:pt idx="3">
                  <c:v>31.9248701527656</c:v>
                </c:pt>
                <c:pt idx="4">
                  <c:v>38.470041424065897</c:v>
                </c:pt>
                <c:pt idx="5">
                  <c:v>42.618558152533303</c:v>
                </c:pt>
                <c:pt idx="6">
                  <c:v>42.650426933414501</c:v>
                </c:pt>
                <c:pt idx="7">
                  <c:v>51.580034693980501</c:v>
                </c:pt>
                <c:pt idx="8">
                  <c:v>40.918450367513501</c:v>
                </c:pt>
                <c:pt idx="9">
                  <c:v>39.964520532029198</c:v>
                </c:pt>
                <c:pt idx="10">
                  <c:v>45.49306819208384</c:v>
                </c:pt>
                <c:pt idx="11">
                  <c:v>39.818667456556653</c:v>
                </c:pt>
                <c:pt idx="12">
                  <c:v>42.910354465913443</c:v>
                </c:pt>
                <c:pt idx="13">
                  <c:v>42.862801834222132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D-40D3-8B9C-7D1337EF2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005200"/>
        <c:axId val="1843012272"/>
      </c:barChart>
      <c:catAx>
        <c:axId val="18430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2272"/>
        <c:crosses val="autoZero"/>
        <c:auto val="1"/>
        <c:lblAlgn val="ctr"/>
        <c:lblOffset val="100"/>
        <c:noMultiLvlLbl val="0"/>
      </c:catAx>
      <c:valAx>
        <c:axId val="184301227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Tabela!$Z$2</c:f>
              <c:strCache>
                <c:ptCount val="1"/>
                <c:pt idx="0">
                  <c:v>Odnos medijalne i prosečne zarade u 2022, u 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3-4D35-B00D-3FAE42D59F17}"/>
              </c:ext>
            </c:extLst>
          </c:dPt>
          <c:cat>
            <c:strRef>
              <c:f>Tabela!$Y$3:$Y$16</c:f>
              <c:strCache>
                <c:ptCount val="14"/>
                <c:pt idx="0">
                  <c:v>Češka</c:v>
                </c:pt>
                <c:pt idx="1">
                  <c:v>Estonija</c:v>
                </c:pt>
                <c:pt idx="2">
                  <c:v>Mađarska</c:v>
                </c:pt>
                <c:pt idx="3">
                  <c:v>Letonija</c:v>
                </c:pt>
                <c:pt idx="4">
                  <c:v>Litvanija</c:v>
                </c:pt>
                <c:pt idx="5">
                  <c:v>Poljska</c:v>
                </c:pt>
                <c:pt idx="6">
                  <c:v>Slovačka</c:v>
                </c:pt>
                <c:pt idx="7">
                  <c:v>Slovenija</c:v>
                </c:pt>
                <c:pt idx="8">
                  <c:v>Hrvatska</c:v>
                </c:pt>
                <c:pt idx="9">
                  <c:v>Rumunija</c:v>
                </c:pt>
                <c:pt idx="10">
                  <c:v>Srbija</c:v>
                </c:pt>
                <c:pt idx="11">
                  <c:v>CIE</c:v>
                </c:pt>
                <c:pt idx="12">
                  <c:v>Zapadna i Severna Evropa</c:v>
                </c:pt>
                <c:pt idx="13">
                  <c:v>Južna Evropa</c:v>
                </c:pt>
              </c:strCache>
            </c:strRef>
          </c:cat>
          <c:val>
            <c:numRef>
              <c:f>Tabela!$Z$3:$Z$16</c:f>
              <c:numCache>
                <c:formatCode>0.0</c:formatCode>
                <c:ptCount val="14"/>
                <c:pt idx="0">
                  <c:v>86.190772349296182</c:v>
                </c:pt>
                <c:pt idx="1">
                  <c:v>85.06305146506871</c:v>
                </c:pt>
                <c:pt idx="2">
                  <c:v>75.584380792916221</c:v>
                </c:pt>
                <c:pt idx="3">
                  <c:v>82.041141768290643</c:v>
                </c:pt>
                <c:pt idx="4">
                  <c:v>82.887951132683142</c:v>
                </c:pt>
                <c:pt idx="5">
                  <c:v>81.837730675609123</c:v>
                </c:pt>
                <c:pt idx="6">
                  <c:v>84.015729160545845</c:v>
                </c:pt>
                <c:pt idx="7">
                  <c:v>83.614724332710708</c:v>
                </c:pt>
                <c:pt idx="8">
                  <c:v>74.798809455620187</c:v>
                </c:pt>
                <c:pt idx="9">
                  <c:v>73.055028462998067</c:v>
                </c:pt>
                <c:pt idx="10">
                  <c:v>75.649386348677837</c:v>
                </c:pt>
                <c:pt idx="11">
                  <c:v>80.908931959573877</c:v>
                </c:pt>
                <c:pt idx="12">
                  <c:v>83.665051355062971</c:v>
                </c:pt>
                <c:pt idx="13">
                  <c:v>78.007803638531769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3-4D35-B00D-3FAE42D59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005744"/>
        <c:axId val="1843007376"/>
      </c:barChart>
      <c:catAx>
        <c:axId val="18430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7376"/>
        <c:crosses val="autoZero"/>
        <c:auto val="1"/>
        <c:lblAlgn val="ctr"/>
        <c:lblOffset val="100"/>
        <c:noMultiLvlLbl val="0"/>
      </c:catAx>
      <c:valAx>
        <c:axId val="184300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5061923699953"/>
          <c:y val="7.7664881889763768E-2"/>
          <c:w val="0.8230882382305762"/>
          <c:h val="0.67743833471092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'T4-2'!$A$8</c:f>
              <c:strCache>
                <c:ptCount val="1"/>
                <c:pt idx="0">
                  <c:v>Tekući deficit/BDP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5.9147886686577974E-3"/>
                  <c:y val="8.7251817610990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A-4348-9CE4-FF53DB3AD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'T4-2'!$G$3:$S$3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Q1 2023</c:v>
                </c:pt>
                <c:pt idx="12">
                  <c:v>Q2 2023</c:v>
                </c:pt>
              </c:strCache>
            </c:strRef>
          </c:cat>
          <c:val>
            <c:numRef>
              <c:f>'T4-2'!$G$8:$S$8</c:f>
              <c:numCache>
                <c:formatCode>#,##0.0</c:formatCode>
                <c:ptCount val="13"/>
                <c:pt idx="0">
                  <c:v>-10.928567168782518</c:v>
                </c:pt>
                <c:pt idx="1">
                  <c:v>-5.7607993161790976</c:v>
                </c:pt>
                <c:pt idx="2">
                  <c:v>-5.5819004710143467</c:v>
                </c:pt>
                <c:pt idx="3">
                  <c:v>-3.4469266855285596</c:v>
                </c:pt>
                <c:pt idx="4">
                  <c:v>-2.9268654396971976</c:v>
                </c:pt>
                <c:pt idx="5">
                  <c:v>-5.2308208638675575</c:v>
                </c:pt>
                <c:pt idx="6">
                  <c:v>-4.8444349260529114</c:v>
                </c:pt>
                <c:pt idx="7">
                  <c:v>-6.8753741671574469</c:v>
                </c:pt>
                <c:pt idx="8">
                  <c:v>-4.1216157546943428</c:v>
                </c:pt>
                <c:pt idx="9">
                  <c:v>-4.2483603355820962</c:v>
                </c:pt>
                <c:pt idx="10">
                  <c:v>-6.8563807288849272</c:v>
                </c:pt>
                <c:pt idx="11">
                  <c:v>-0.89145589046541618</c:v>
                </c:pt>
                <c:pt idx="12">
                  <c:v>-2.3402036317401174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A-4348-9CE4-FF53DB3AD6AA}"/>
            </c:ext>
          </c:extLst>
        </c:ser>
        <c:ser>
          <c:idx val="1"/>
          <c:order val="1"/>
          <c:tx>
            <c:strRef>
              <c:f>'T4-2'!$A$9</c:f>
              <c:strCache>
                <c:ptCount val="1"/>
                <c:pt idx="0">
                  <c:v>Spoljnotrgovinski deficit/BDP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4105329981549345E-3"/>
                  <c:y val="7.3959055118110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A-4348-9CE4-FF53DB3AD6AA}"/>
                </c:ext>
              </c:extLst>
            </c:dLbl>
            <c:dLbl>
              <c:idx val="11"/>
              <c:layout>
                <c:manualLayout>
                  <c:x val="1.1410436812591306E-2"/>
                  <c:y val="7.3959055118110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2A-4348-9CE4-FF53DB3AD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'T4-2'!$G$3:$S$3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Q1 2023</c:v>
                </c:pt>
                <c:pt idx="12">
                  <c:v>Q2 2023</c:v>
                </c:pt>
              </c:strCache>
            </c:strRef>
          </c:cat>
          <c:val>
            <c:numRef>
              <c:f>'T4-2'!$G$9:$S$9</c:f>
              <c:numCache>
                <c:formatCode>#,##0.0</c:formatCode>
                <c:ptCount val="13"/>
                <c:pt idx="0">
                  <c:v>-16.439834320900957</c:v>
                </c:pt>
                <c:pt idx="1">
                  <c:v>-10.556950533443201</c:v>
                </c:pt>
                <c:pt idx="2">
                  <c:v>-10.252390185162186</c:v>
                </c:pt>
                <c:pt idx="3">
                  <c:v>-8.1447059575410687</c:v>
                </c:pt>
                <c:pt idx="4">
                  <c:v>-6.0229172881116604</c:v>
                </c:pt>
                <c:pt idx="5">
                  <c:v>-7.731804250067059</c:v>
                </c:pt>
                <c:pt idx="6">
                  <c:v>-9.5448900301767825</c:v>
                </c:pt>
                <c:pt idx="7">
                  <c:v>-10.03089877068542</c:v>
                </c:pt>
                <c:pt idx="8">
                  <c:v>-8.7593505595652772</c:v>
                </c:pt>
                <c:pt idx="9">
                  <c:v>-8.6656019091551428</c:v>
                </c:pt>
                <c:pt idx="10">
                  <c:v>-11.656876489976181</c:v>
                </c:pt>
                <c:pt idx="11">
                  <c:v>-6.2468305223590024</c:v>
                </c:pt>
                <c:pt idx="12">
                  <c:v>-4.3829036623604729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A-4348-9CE4-FF53DB3AD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3007920"/>
        <c:axId val="1843008464"/>
      </c:barChart>
      <c:catAx>
        <c:axId val="184300792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843008464"/>
        <c:crossesAt val="0"/>
        <c:auto val="1"/>
        <c:lblAlgn val="ctr"/>
        <c:lblOffset val="100"/>
        <c:noMultiLvlLbl val="0"/>
      </c:catAx>
      <c:valAx>
        <c:axId val="184300846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r>
                  <a:rPr lang="en-US"/>
                  <a:t>u %</a:t>
                </a:r>
              </a:p>
            </c:rich>
          </c:tx>
          <c:layout>
            <c:manualLayout>
              <c:xMode val="edge"/>
              <c:yMode val="edge"/>
              <c:x val="1.4693193513471916E-2"/>
              <c:y val="0.37140409448818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Myriad Pro SemiCond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8430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679740504135098E-2"/>
          <c:y val="0.84336919393356891"/>
          <c:w val="0.67704352993611649"/>
          <c:h val="0.13732427609411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yriad Pro SemiCond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yriad Pro SemiCond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8806934787723"/>
          <c:y val="4.6692607003891572E-2"/>
          <c:w val="0.80318591163634279"/>
          <c:h val="0.66608171164106622"/>
        </c:manualLayout>
      </c:layout>
      <c:lineChart>
        <c:grouping val="standard"/>
        <c:varyColors val="0"/>
        <c:ser>
          <c:idx val="0"/>
          <c:order val="0"/>
          <c:tx>
            <c:strRef>
              <c:f>'T4-3'!$A$4</c:f>
              <c:strCache>
                <c:ptCount val="1"/>
                <c:pt idx="0">
                  <c:v>Izvoz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'T4-3'!$B$2:$AM$3</c:f>
              <c:multiLvlStrCache>
                <c:ptCount val="3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'T4-3'!$B$4:$AM$4</c:f>
              <c:numCache>
                <c:formatCode>General</c:formatCode>
                <c:ptCount val="38"/>
                <c:pt idx="0">
                  <c:v>2674.0847199999998</c:v>
                </c:pt>
                <c:pt idx="1">
                  <c:v>2655.6909000000001</c:v>
                </c:pt>
                <c:pt idx="2">
                  <c:v>2628.47379</c:v>
                </c:pt>
                <c:pt idx="3">
                  <c:v>2681.77736</c:v>
                </c:pt>
                <c:pt idx="4">
                  <c:v>2780.7186500000003</c:v>
                </c:pt>
                <c:pt idx="5">
                  <c:v>2908.9746</c:v>
                </c:pt>
                <c:pt idx="6">
                  <c:v>2889.8761299999996</c:v>
                </c:pt>
                <c:pt idx="7">
                  <c:v>2878.9075899999998</c:v>
                </c:pt>
                <c:pt idx="8">
                  <c:v>3124.3933999999999</c:v>
                </c:pt>
                <c:pt idx="9">
                  <c:v>3145.1860999999999</c:v>
                </c:pt>
                <c:pt idx="10">
                  <c:v>3152.6866000000005</c:v>
                </c:pt>
                <c:pt idx="11">
                  <c:v>3350.9591</c:v>
                </c:pt>
                <c:pt idx="12">
                  <c:v>3422.7538999999997</c:v>
                </c:pt>
                <c:pt idx="13">
                  <c:v>3529.3937000000005</c:v>
                </c:pt>
                <c:pt idx="14">
                  <c:v>3551.4439000000002</c:v>
                </c:pt>
                <c:pt idx="15">
                  <c:v>3597.1029000000003</c:v>
                </c:pt>
                <c:pt idx="16">
                  <c:v>3671.5787</c:v>
                </c:pt>
                <c:pt idx="17">
                  <c:v>3730.6031000000003</c:v>
                </c:pt>
                <c:pt idx="18">
                  <c:v>3840.1965</c:v>
                </c:pt>
                <c:pt idx="19">
                  <c:v>3867.0104000000001</c:v>
                </c:pt>
                <c:pt idx="20">
                  <c:v>3946.7763000000004</c:v>
                </c:pt>
                <c:pt idx="21">
                  <c:v>4068.6549000000005</c:v>
                </c:pt>
                <c:pt idx="22">
                  <c:v>4145.8568999999998</c:v>
                </c:pt>
                <c:pt idx="23">
                  <c:v>4256.7165000000005</c:v>
                </c:pt>
                <c:pt idx="24">
                  <c:v>4120.9254000000001</c:v>
                </c:pt>
                <c:pt idx="25">
                  <c:v>3253.9944999999998</c:v>
                </c:pt>
                <c:pt idx="26">
                  <c:v>4161.5339000000004</c:v>
                </c:pt>
                <c:pt idx="27">
                  <c:v>4572.3513000000003</c:v>
                </c:pt>
                <c:pt idx="28">
                  <c:v>4832.4489000000003</c:v>
                </c:pt>
                <c:pt idx="29">
                  <c:v>4903.1720999999998</c:v>
                </c:pt>
                <c:pt idx="30">
                  <c:v>5408.5236000000004</c:v>
                </c:pt>
                <c:pt idx="31">
                  <c:v>5877.9040000000005</c:v>
                </c:pt>
                <c:pt idx="32">
                  <c:v>6333.7852999999996</c:v>
                </c:pt>
                <c:pt idx="33">
                  <c:v>6601.0941000000003</c:v>
                </c:pt>
                <c:pt idx="34">
                  <c:v>6845.1540000000005</c:v>
                </c:pt>
                <c:pt idx="35">
                  <c:v>7161.8393999999998</c:v>
                </c:pt>
                <c:pt idx="36">
                  <c:v>7264.8538000000008</c:v>
                </c:pt>
                <c:pt idx="37">
                  <c:v>6912.3687000000009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3-47A7-8907-7A37F3639E06}"/>
            </c:ext>
          </c:extLst>
        </c:ser>
        <c:ser>
          <c:idx val="1"/>
          <c:order val="1"/>
          <c:tx>
            <c:strRef>
              <c:f>'T4-3'!$A$5</c:f>
              <c:strCache>
                <c:ptCount val="1"/>
                <c:pt idx="0">
                  <c:v>Uvoz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'T4-3'!$B$2:$AM$3</c:f>
              <c:multiLvlStrCache>
                <c:ptCount val="3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'T4-3'!$B$5:$AM$5</c:f>
              <c:numCache>
                <c:formatCode>General</c:formatCode>
                <c:ptCount val="38"/>
                <c:pt idx="0">
                  <c:v>3614.2651999999998</c:v>
                </c:pt>
                <c:pt idx="1">
                  <c:v>3703.8071</c:v>
                </c:pt>
                <c:pt idx="2">
                  <c:v>3773.7701999999999</c:v>
                </c:pt>
                <c:pt idx="3">
                  <c:v>3651.4947000000002</c:v>
                </c:pt>
                <c:pt idx="4">
                  <c:v>3756.0887000000002</c:v>
                </c:pt>
                <c:pt idx="5">
                  <c:v>3758.7663000000002</c:v>
                </c:pt>
                <c:pt idx="6">
                  <c:v>3764.4928</c:v>
                </c:pt>
                <c:pt idx="7">
                  <c:v>3803.8946000000001</c:v>
                </c:pt>
                <c:pt idx="8">
                  <c:v>3832.2964999999999</c:v>
                </c:pt>
                <c:pt idx="9">
                  <c:v>4075.8929999999996</c:v>
                </c:pt>
                <c:pt idx="10">
                  <c:v>3931.4918000000002</c:v>
                </c:pt>
                <c:pt idx="11">
                  <c:v>4075.9258000000004</c:v>
                </c:pt>
                <c:pt idx="12">
                  <c:v>4412.8027000000002</c:v>
                </c:pt>
                <c:pt idx="13">
                  <c:v>4477.0320000000002</c:v>
                </c:pt>
                <c:pt idx="14">
                  <c:v>4438.7180000000008</c:v>
                </c:pt>
                <c:pt idx="15">
                  <c:v>4704.8420000000006</c:v>
                </c:pt>
                <c:pt idx="16">
                  <c:v>4902.7635</c:v>
                </c:pt>
                <c:pt idx="17">
                  <c:v>4906.9040000000005</c:v>
                </c:pt>
                <c:pt idx="18">
                  <c:v>5071.1184000000003</c:v>
                </c:pt>
                <c:pt idx="19">
                  <c:v>5302.9130000000005</c:v>
                </c:pt>
                <c:pt idx="20">
                  <c:v>5393.8557000000001</c:v>
                </c:pt>
                <c:pt idx="21">
                  <c:v>5355.7686999999996</c:v>
                </c:pt>
                <c:pt idx="22">
                  <c:v>5455.0910000000003</c:v>
                </c:pt>
                <c:pt idx="23">
                  <c:v>5832.3098</c:v>
                </c:pt>
                <c:pt idx="24">
                  <c:v>5883.5432000000001</c:v>
                </c:pt>
                <c:pt idx="25">
                  <c:v>4288.3353999999999</c:v>
                </c:pt>
                <c:pt idx="26">
                  <c:v>5421.2528000000002</c:v>
                </c:pt>
                <c:pt idx="27">
                  <c:v>5760.5744000000004</c:v>
                </c:pt>
                <c:pt idx="28">
                  <c:v>5922.2314999999999</c:v>
                </c:pt>
                <c:pt idx="29">
                  <c:v>6511.4766999999993</c:v>
                </c:pt>
                <c:pt idx="30">
                  <c:v>6949.2621000000008</c:v>
                </c:pt>
                <c:pt idx="31">
                  <c:v>7584.7975999999999</c:v>
                </c:pt>
                <c:pt idx="32">
                  <c:v>9207.3942999999999</c:v>
                </c:pt>
                <c:pt idx="33">
                  <c:v>9321.9310000000005</c:v>
                </c:pt>
                <c:pt idx="34">
                  <c:v>8775.5703999999987</c:v>
                </c:pt>
                <c:pt idx="35">
                  <c:v>8971.0404999999992</c:v>
                </c:pt>
                <c:pt idx="36">
                  <c:v>9363.8171000000002</c:v>
                </c:pt>
                <c:pt idx="37">
                  <c:v>8338.1065999999992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33-47A7-8907-7A37F3639E06}"/>
            </c:ext>
          </c:extLst>
        </c:ser>
        <c:ser>
          <c:idx val="2"/>
          <c:order val="2"/>
          <c:tx>
            <c:strRef>
              <c:f>'T4-3'!$A$6</c:f>
              <c:strCache>
                <c:ptCount val="1"/>
                <c:pt idx="0">
                  <c:v>Robni deficit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multiLvlStrRef>
              <c:f>'T4-3'!$B$2:$AM$3</c:f>
              <c:multiLvlStrCache>
                <c:ptCount val="3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'T4-3'!$B$6:$AM$6</c:f>
              <c:numCache>
                <c:formatCode>General</c:formatCode>
                <c:ptCount val="38"/>
                <c:pt idx="0">
                  <c:v>-940.18047999999999</c:v>
                </c:pt>
                <c:pt idx="1">
                  <c:v>-1048.1161999999999</c:v>
                </c:pt>
                <c:pt idx="2">
                  <c:v>-1145.2964099999999</c:v>
                </c:pt>
                <c:pt idx="3">
                  <c:v>-969.71734000000015</c:v>
                </c:pt>
                <c:pt idx="4">
                  <c:v>-975.37004999999999</c:v>
                </c:pt>
                <c:pt idx="5">
                  <c:v>-849.79170000000022</c:v>
                </c:pt>
                <c:pt idx="6">
                  <c:v>-874.61667000000034</c:v>
                </c:pt>
                <c:pt idx="7">
                  <c:v>-924.98701000000028</c:v>
                </c:pt>
                <c:pt idx="8">
                  <c:v>-707.90309999999999</c:v>
                </c:pt>
                <c:pt idx="9">
                  <c:v>-930.70689999999968</c:v>
                </c:pt>
                <c:pt idx="10">
                  <c:v>-778.80519999999979</c:v>
                </c:pt>
                <c:pt idx="11">
                  <c:v>-724.9667000000004</c:v>
                </c:pt>
                <c:pt idx="12">
                  <c:v>-990.04880000000048</c:v>
                </c:pt>
                <c:pt idx="13">
                  <c:v>-947.63829999999962</c:v>
                </c:pt>
                <c:pt idx="14">
                  <c:v>-887.27410000000054</c:v>
                </c:pt>
                <c:pt idx="15">
                  <c:v>-1107.7391000000002</c:v>
                </c:pt>
                <c:pt idx="16">
                  <c:v>-1231.1848</c:v>
                </c:pt>
                <c:pt idx="17">
                  <c:v>-1176.3009000000002</c:v>
                </c:pt>
                <c:pt idx="18">
                  <c:v>-1230.9219000000003</c:v>
                </c:pt>
                <c:pt idx="19">
                  <c:v>-1435.9026000000003</c:v>
                </c:pt>
                <c:pt idx="20">
                  <c:v>-1447.0793999999996</c:v>
                </c:pt>
                <c:pt idx="21">
                  <c:v>-1287.1137999999992</c:v>
                </c:pt>
                <c:pt idx="22">
                  <c:v>-1309.2341000000006</c:v>
                </c:pt>
                <c:pt idx="23">
                  <c:v>-1575.5932999999995</c:v>
                </c:pt>
                <c:pt idx="24">
                  <c:v>-1762.6178</c:v>
                </c:pt>
                <c:pt idx="25">
                  <c:v>-1034.3409000000001</c:v>
                </c:pt>
                <c:pt idx="26">
                  <c:v>-1259.7188999999998</c:v>
                </c:pt>
                <c:pt idx="27">
                  <c:v>-1188.2231000000002</c:v>
                </c:pt>
                <c:pt idx="28">
                  <c:v>-1089.7825999999995</c:v>
                </c:pt>
                <c:pt idx="29">
                  <c:v>-1608.3045999999995</c:v>
                </c:pt>
                <c:pt idx="30">
                  <c:v>-1540.7385000000004</c:v>
                </c:pt>
                <c:pt idx="31">
                  <c:v>-1706.8935999999994</c:v>
                </c:pt>
                <c:pt idx="32">
                  <c:v>-2873.6090000000004</c:v>
                </c:pt>
                <c:pt idx="33">
                  <c:v>-2720.8369000000002</c:v>
                </c:pt>
                <c:pt idx="34">
                  <c:v>-1930.4163999999982</c:v>
                </c:pt>
                <c:pt idx="35">
                  <c:v>-1809.2010999999993</c:v>
                </c:pt>
                <c:pt idx="36">
                  <c:v>-2098.9632999999994</c:v>
                </c:pt>
                <c:pt idx="37">
                  <c:v>-1425.7378999999983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D-4A94-8BC1-972956EDC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009008"/>
        <c:axId val="1843010096"/>
      </c:lineChart>
      <c:catAx>
        <c:axId val="184300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43010096"/>
        <c:crosses val="autoZero"/>
        <c:auto val="1"/>
        <c:lblAlgn val="ctr"/>
        <c:lblOffset val="100"/>
        <c:noMultiLvlLbl val="0"/>
      </c:catAx>
      <c:valAx>
        <c:axId val="18430100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/>
                </a:pPr>
                <a:r>
                  <a:rPr lang="sr-Latn-CS" sz="800"/>
                  <a:t>milioni evra</a:t>
                </a:r>
              </a:p>
            </c:rich>
          </c:tx>
          <c:layout>
            <c:manualLayout>
              <c:xMode val="edge"/>
              <c:yMode val="edge"/>
              <c:x val="3.0146626512433512E-2"/>
              <c:y val="0.2936991981731207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1843009008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7285919121220958"/>
          <c:y val="0.10901775440730206"/>
          <c:w val="0.61989963060173037"/>
          <c:h val="8.000549981220152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yriad Pro SemiCond" pitchFamily="34" charset="0"/>
          <a:ea typeface="Myriad Pro SemiCond"/>
          <a:cs typeface="Myriad Pro SemiCond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Stope rasta izvoza i uvoza u Q2,</a:t>
            </a:r>
            <a:r>
              <a:rPr lang="sr-Latn-RS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medjugodišnje u %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495822397200353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'T4-5'!$P$8</c:f>
              <c:strCache>
                <c:ptCount val="1"/>
                <c:pt idx="0">
                  <c:v>Uzvoz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'T4-5'!$O$9:$O$15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proizvodi</c:v>
                </c:pt>
                <c:pt idx="3">
                  <c:v>Kapitalni proizvodi</c:v>
                </c:pt>
                <c:pt idx="4">
                  <c:v>Trajni proizvodi za široku potrošnju</c:v>
                </c:pt>
                <c:pt idx="5">
                  <c:v>Netrajni proizvodi za široku potrošnju</c:v>
                </c:pt>
                <c:pt idx="6">
                  <c:v>Ostalo</c:v>
                </c:pt>
              </c:strCache>
            </c:strRef>
          </c:cat>
          <c:val>
            <c:numRef>
              <c:f>'T4-5'!$P$9:$P$15</c:f>
              <c:numCache>
                <c:formatCode>#,##0.0</c:formatCode>
                <c:ptCount val="7"/>
                <c:pt idx="0">
                  <c:v>3.2269548995314867</c:v>
                </c:pt>
                <c:pt idx="1">
                  <c:v>24.497163486333172</c:v>
                </c:pt>
                <c:pt idx="2">
                  <c:v>-6.3185345775599426</c:v>
                </c:pt>
                <c:pt idx="3">
                  <c:v>27.573196498641718</c:v>
                </c:pt>
                <c:pt idx="4">
                  <c:v>17.477808386899298</c:v>
                </c:pt>
                <c:pt idx="5">
                  <c:v>6.6661761459789748</c:v>
                </c:pt>
                <c:pt idx="6">
                  <c:v>-40.970961887477294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9-48C6-B468-FC54A80896AA}"/>
            </c:ext>
          </c:extLst>
        </c:ser>
        <c:ser>
          <c:idx val="1"/>
          <c:order val="1"/>
          <c:tx>
            <c:strRef>
              <c:f>'T4-5'!$Q$8</c:f>
              <c:strCache>
                <c:ptCount val="1"/>
                <c:pt idx="0">
                  <c:v>Uvoz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'T4-5'!$O$9:$O$15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proizvodi</c:v>
                </c:pt>
                <c:pt idx="3">
                  <c:v>Kapitalni proizvodi</c:v>
                </c:pt>
                <c:pt idx="4">
                  <c:v>Trajni proizvodi za široku potrošnju</c:v>
                </c:pt>
                <c:pt idx="5">
                  <c:v>Netrajni proizvodi za široku potrošnju</c:v>
                </c:pt>
                <c:pt idx="6">
                  <c:v>Ostalo</c:v>
                </c:pt>
              </c:strCache>
            </c:strRef>
          </c:cat>
          <c:val>
            <c:numRef>
              <c:f>'T4-5'!$Q$9:$Q$15</c:f>
              <c:numCache>
                <c:formatCode>General</c:formatCode>
                <c:ptCount val="7"/>
                <c:pt idx="0">
                  <c:v>-11.02617422800185</c:v>
                </c:pt>
                <c:pt idx="1">
                  <c:v>-32.682218997655987</c:v>
                </c:pt>
                <c:pt idx="2">
                  <c:v>-13.316201055569366</c:v>
                </c:pt>
                <c:pt idx="3">
                  <c:v>-13.665349143609983</c:v>
                </c:pt>
                <c:pt idx="4">
                  <c:v>-8.9560752994865993</c:v>
                </c:pt>
                <c:pt idx="5">
                  <c:v>-0.72468817504007799</c:v>
                </c:pt>
                <c:pt idx="6">
                  <c:v>16.861738276825488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9-48C6-B468-FC54A808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010640"/>
        <c:axId val="1843011184"/>
      </c:barChart>
      <c:catAx>
        <c:axId val="184301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1184"/>
        <c:crosses val="autoZero"/>
        <c:auto val="1"/>
        <c:lblAlgn val="ctr"/>
        <c:lblOffset val="100"/>
        <c:noMultiLvlLbl val="0"/>
      </c:catAx>
      <c:valAx>
        <c:axId val="184301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'T4-4'!$A$3</c:f>
              <c:strCache>
                <c:ptCount val="1"/>
                <c:pt idx="0">
                  <c:v>Indeks odnosa razmene, jun 2012=100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'T4-4'!$B$2:$EJ$2</c:f>
              <c:strCache>
                <c:ptCount val="139"/>
                <c:pt idx="0">
                  <c:v>2012,01</c:v>
                </c:pt>
                <c:pt idx="1">
                  <c:v>2012,02</c:v>
                </c:pt>
                <c:pt idx="2">
                  <c:v>2012,03</c:v>
                </c:pt>
                <c:pt idx="3">
                  <c:v>2012,04</c:v>
                </c:pt>
                <c:pt idx="4">
                  <c:v>2012,05</c:v>
                </c:pt>
                <c:pt idx="5">
                  <c:v>2012,06</c:v>
                </c:pt>
                <c:pt idx="6">
                  <c:v>2012,07</c:v>
                </c:pt>
                <c:pt idx="7">
                  <c:v>2012,08</c:v>
                </c:pt>
                <c:pt idx="8">
                  <c:v>2012,09</c:v>
                </c:pt>
                <c:pt idx="9">
                  <c:v>2012,10</c:v>
                </c:pt>
                <c:pt idx="10">
                  <c:v>2012,11</c:v>
                </c:pt>
                <c:pt idx="11">
                  <c:v>2012,12</c:v>
                </c:pt>
                <c:pt idx="12">
                  <c:v>2013,01</c:v>
                </c:pt>
                <c:pt idx="13">
                  <c:v>2013,02</c:v>
                </c:pt>
                <c:pt idx="14">
                  <c:v>2013,03</c:v>
                </c:pt>
                <c:pt idx="15">
                  <c:v>2013,04</c:v>
                </c:pt>
                <c:pt idx="16">
                  <c:v>2013,05</c:v>
                </c:pt>
                <c:pt idx="17">
                  <c:v>2013,06</c:v>
                </c:pt>
                <c:pt idx="18">
                  <c:v>2013,07</c:v>
                </c:pt>
                <c:pt idx="19">
                  <c:v>2013,08</c:v>
                </c:pt>
                <c:pt idx="20">
                  <c:v>2013,09</c:v>
                </c:pt>
                <c:pt idx="21">
                  <c:v>2013,10</c:v>
                </c:pt>
                <c:pt idx="22">
                  <c:v>2013,11</c:v>
                </c:pt>
                <c:pt idx="23">
                  <c:v>2013,12</c:v>
                </c:pt>
                <c:pt idx="24">
                  <c:v>2014,01</c:v>
                </c:pt>
                <c:pt idx="25">
                  <c:v>2014,02</c:v>
                </c:pt>
                <c:pt idx="26">
                  <c:v>2014,03</c:v>
                </c:pt>
                <c:pt idx="27">
                  <c:v>2014,04</c:v>
                </c:pt>
                <c:pt idx="28">
                  <c:v>2014,05</c:v>
                </c:pt>
                <c:pt idx="29">
                  <c:v>2014,06</c:v>
                </c:pt>
                <c:pt idx="30">
                  <c:v>2014,07</c:v>
                </c:pt>
                <c:pt idx="31">
                  <c:v>2014,08</c:v>
                </c:pt>
                <c:pt idx="32">
                  <c:v>2014,09</c:v>
                </c:pt>
                <c:pt idx="33">
                  <c:v>2014,10</c:v>
                </c:pt>
                <c:pt idx="34">
                  <c:v>2014,11</c:v>
                </c:pt>
                <c:pt idx="35">
                  <c:v>2014,12</c:v>
                </c:pt>
                <c:pt idx="36">
                  <c:v>2015,01</c:v>
                </c:pt>
                <c:pt idx="37">
                  <c:v>2015,02</c:v>
                </c:pt>
                <c:pt idx="38">
                  <c:v>2015,03</c:v>
                </c:pt>
                <c:pt idx="39">
                  <c:v>2015,04</c:v>
                </c:pt>
                <c:pt idx="40">
                  <c:v>2015,05</c:v>
                </c:pt>
                <c:pt idx="41">
                  <c:v>2015,06</c:v>
                </c:pt>
                <c:pt idx="42">
                  <c:v>2015,07</c:v>
                </c:pt>
                <c:pt idx="43">
                  <c:v>2015,08</c:v>
                </c:pt>
                <c:pt idx="44">
                  <c:v>2015,09</c:v>
                </c:pt>
                <c:pt idx="45">
                  <c:v>2015,10</c:v>
                </c:pt>
                <c:pt idx="46">
                  <c:v>2015,11</c:v>
                </c:pt>
                <c:pt idx="47">
                  <c:v>2015,12</c:v>
                </c:pt>
                <c:pt idx="48">
                  <c:v>2016,01</c:v>
                </c:pt>
                <c:pt idx="49">
                  <c:v>2016,02</c:v>
                </c:pt>
                <c:pt idx="50">
                  <c:v>2016,03</c:v>
                </c:pt>
                <c:pt idx="51">
                  <c:v>2016,04</c:v>
                </c:pt>
                <c:pt idx="52">
                  <c:v>2016,05</c:v>
                </c:pt>
                <c:pt idx="53">
                  <c:v>2016,06</c:v>
                </c:pt>
                <c:pt idx="54">
                  <c:v>2016,07</c:v>
                </c:pt>
                <c:pt idx="55">
                  <c:v>2016,08</c:v>
                </c:pt>
                <c:pt idx="56">
                  <c:v>2016,09</c:v>
                </c:pt>
                <c:pt idx="57">
                  <c:v>2016,10</c:v>
                </c:pt>
                <c:pt idx="58">
                  <c:v>2016,11</c:v>
                </c:pt>
                <c:pt idx="59">
                  <c:v>2016,12</c:v>
                </c:pt>
                <c:pt idx="60">
                  <c:v>2017,01</c:v>
                </c:pt>
                <c:pt idx="61">
                  <c:v>2017,02</c:v>
                </c:pt>
                <c:pt idx="62">
                  <c:v>2017,03</c:v>
                </c:pt>
                <c:pt idx="63">
                  <c:v>2017,04</c:v>
                </c:pt>
                <c:pt idx="64">
                  <c:v>2017,05</c:v>
                </c:pt>
                <c:pt idx="65">
                  <c:v>2017,06</c:v>
                </c:pt>
                <c:pt idx="66">
                  <c:v>2017,07</c:v>
                </c:pt>
                <c:pt idx="67">
                  <c:v>2017,08</c:v>
                </c:pt>
                <c:pt idx="68">
                  <c:v>2017,09</c:v>
                </c:pt>
                <c:pt idx="69">
                  <c:v>2017,10</c:v>
                </c:pt>
                <c:pt idx="70">
                  <c:v>2017,11</c:v>
                </c:pt>
                <c:pt idx="71">
                  <c:v>2017,12</c:v>
                </c:pt>
                <c:pt idx="72">
                  <c:v>2018,01</c:v>
                </c:pt>
                <c:pt idx="73">
                  <c:v>2018,02</c:v>
                </c:pt>
                <c:pt idx="74">
                  <c:v>2018,03</c:v>
                </c:pt>
                <c:pt idx="75">
                  <c:v>2018,04</c:v>
                </c:pt>
                <c:pt idx="76">
                  <c:v>2018,05</c:v>
                </c:pt>
                <c:pt idx="77">
                  <c:v>2018,06</c:v>
                </c:pt>
                <c:pt idx="78">
                  <c:v>2018,07</c:v>
                </c:pt>
                <c:pt idx="79">
                  <c:v>2018,08</c:v>
                </c:pt>
                <c:pt idx="80">
                  <c:v>2018,09</c:v>
                </c:pt>
                <c:pt idx="81">
                  <c:v>2018,10</c:v>
                </c:pt>
                <c:pt idx="82">
                  <c:v>2018,11</c:v>
                </c:pt>
                <c:pt idx="83">
                  <c:v>2018,12</c:v>
                </c:pt>
                <c:pt idx="84">
                  <c:v>2019,01</c:v>
                </c:pt>
                <c:pt idx="85">
                  <c:v>2019,02</c:v>
                </c:pt>
                <c:pt idx="86">
                  <c:v>2019,03</c:v>
                </c:pt>
                <c:pt idx="87">
                  <c:v>2019,04</c:v>
                </c:pt>
                <c:pt idx="88">
                  <c:v>2019,05</c:v>
                </c:pt>
                <c:pt idx="89">
                  <c:v>2019,06</c:v>
                </c:pt>
                <c:pt idx="90">
                  <c:v>2019,07</c:v>
                </c:pt>
                <c:pt idx="91">
                  <c:v>2019,08</c:v>
                </c:pt>
                <c:pt idx="92">
                  <c:v>2019,09</c:v>
                </c:pt>
                <c:pt idx="93">
                  <c:v>2019,10</c:v>
                </c:pt>
                <c:pt idx="94">
                  <c:v>2019,11</c:v>
                </c:pt>
                <c:pt idx="95">
                  <c:v>2019,12</c:v>
                </c:pt>
                <c:pt idx="96">
                  <c:v>2020,01</c:v>
                </c:pt>
                <c:pt idx="97">
                  <c:v>2020,02</c:v>
                </c:pt>
                <c:pt idx="98">
                  <c:v>2020,03</c:v>
                </c:pt>
                <c:pt idx="99">
                  <c:v>2020,04</c:v>
                </c:pt>
                <c:pt idx="100">
                  <c:v>2020,05</c:v>
                </c:pt>
                <c:pt idx="101">
                  <c:v>2020,06</c:v>
                </c:pt>
                <c:pt idx="102">
                  <c:v>2020,07</c:v>
                </c:pt>
                <c:pt idx="103">
                  <c:v>2020,08</c:v>
                </c:pt>
                <c:pt idx="104">
                  <c:v>2020,09</c:v>
                </c:pt>
                <c:pt idx="105">
                  <c:v>2020,10</c:v>
                </c:pt>
                <c:pt idx="106">
                  <c:v>2020,11</c:v>
                </c:pt>
                <c:pt idx="107">
                  <c:v>2020,12</c:v>
                </c:pt>
                <c:pt idx="108">
                  <c:v>2021,01</c:v>
                </c:pt>
                <c:pt idx="109">
                  <c:v>2021,02</c:v>
                </c:pt>
                <c:pt idx="110">
                  <c:v>2021,03</c:v>
                </c:pt>
                <c:pt idx="111">
                  <c:v>2021,04</c:v>
                </c:pt>
                <c:pt idx="112">
                  <c:v>2021,05</c:v>
                </c:pt>
                <c:pt idx="113">
                  <c:v>2021,06</c:v>
                </c:pt>
                <c:pt idx="114">
                  <c:v>2021,07</c:v>
                </c:pt>
                <c:pt idx="115">
                  <c:v>2021,08</c:v>
                </c:pt>
                <c:pt idx="116">
                  <c:v>2021,09</c:v>
                </c:pt>
                <c:pt idx="117">
                  <c:v>2021,10</c:v>
                </c:pt>
                <c:pt idx="118">
                  <c:v>2021,11</c:v>
                </c:pt>
                <c:pt idx="119">
                  <c:v>2021,12</c:v>
                </c:pt>
                <c:pt idx="120">
                  <c:v>2022,01</c:v>
                </c:pt>
                <c:pt idx="121">
                  <c:v>2022,02</c:v>
                </c:pt>
                <c:pt idx="122">
                  <c:v>2022,03</c:v>
                </c:pt>
                <c:pt idx="123">
                  <c:v>2022,04</c:v>
                </c:pt>
                <c:pt idx="124">
                  <c:v>2022,05</c:v>
                </c:pt>
                <c:pt idx="125">
                  <c:v>2022,06</c:v>
                </c:pt>
                <c:pt idx="126">
                  <c:v>2022,07</c:v>
                </c:pt>
                <c:pt idx="127">
                  <c:v>2022,08</c:v>
                </c:pt>
                <c:pt idx="128">
                  <c:v>2022,09</c:v>
                </c:pt>
                <c:pt idx="129">
                  <c:v>2022,10</c:v>
                </c:pt>
                <c:pt idx="130">
                  <c:v>2022,11</c:v>
                </c:pt>
                <c:pt idx="131">
                  <c:v>2022,12</c:v>
                </c:pt>
                <c:pt idx="132">
                  <c:v>2023,01</c:v>
                </c:pt>
                <c:pt idx="133">
                  <c:v>2023,02</c:v>
                </c:pt>
                <c:pt idx="134">
                  <c:v>2023,03</c:v>
                </c:pt>
                <c:pt idx="135">
                  <c:v>2023,04</c:v>
                </c:pt>
                <c:pt idx="136">
                  <c:v>2023,05</c:v>
                </c:pt>
                <c:pt idx="137">
                  <c:v>2023,06</c:v>
                </c:pt>
                <c:pt idx="138">
                  <c:v>2023,07</c:v>
                </c:pt>
              </c:strCache>
            </c:strRef>
          </c:cat>
          <c:val>
            <c:numRef>
              <c:f>'T4-4'!$B$3:$EJ$3</c:f>
              <c:numCache>
                <c:formatCode>General</c:formatCode>
                <c:ptCount val="139"/>
                <c:pt idx="0">
                  <c:v>99.361099243164105</c:v>
                </c:pt>
                <c:pt idx="1">
                  <c:v>99.243057250976605</c:v>
                </c:pt>
                <c:pt idx="2">
                  <c:v>99.133407592773395</c:v>
                </c:pt>
                <c:pt idx="3">
                  <c:v>99.231590270996094</c:v>
                </c:pt>
                <c:pt idx="4">
                  <c:v>99.517654418945298</c:v>
                </c:pt>
                <c:pt idx="5">
                  <c:v>100</c:v>
                </c:pt>
                <c:pt idx="6">
                  <c:v>100.13298797607401</c:v>
                </c:pt>
                <c:pt idx="7">
                  <c:v>99.901741027832003</c:v>
                </c:pt>
                <c:pt idx="8">
                  <c:v>99.835708618164105</c:v>
                </c:pt>
                <c:pt idx="9">
                  <c:v>99.960304260253906</c:v>
                </c:pt>
                <c:pt idx="10">
                  <c:v>99.966766357421903</c:v>
                </c:pt>
                <c:pt idx="11">
                  <c:v>99.8125</c:v>
                </c:pt>
                <c:pt idx="12">
                  <c:v>99.589286804199205</c:v>
                </c:pt>
                <c:pt idx="13">
                  <c:v>99.427299499511705</c:v>
                </c:pt>
                <c:pt idx="14">
                  <c:v>99.482154846191406</c:v>
                </c:pt>
                <c:pt idx="15">
                  <c:v>99.409019470214801</c:v>
                </c:pt>
                <c:pt idx="16">
                  <c:v>99.475944519042997</c:v>
                </c:pt>
                <c:pt idx="17">
                  <c:v>99.497406005859403</c:v>
                </c:pt>
                <c:pt idx="18">
                  <c:v>99.351280212402301</c:v>
                </c:pt>
                <c:pt idx="19">
                  <c:v>99.070358276367202</c:v>
                </c:pt>
                <c:pt idx="20">
                  <c:v>98.93701171875</c:v>
                </c:pt>
                <c:pt idx="21">
                  <c:v>99.073661804199205</c:v>
                </c:pt>
                <c:pt idx="22">
                  <c:v>99.070983886718807</c:v>
                </c:pt>
                <c:pt idx="23">
                  <c:v>98.711334228515597</c:v>
                </c:pt>
                <c:pt idx="24">
                  <c:v>98.771705627441406</c:v>
                </c:pt>
                <c:pt idx="25">
                  <c:v>98.667526245117202</c:v>
                </c:pt>
                <c:pt idx="26">
                  <c:v>98.820472717285199</c:v>
                </c:pt>
                <c:pt idx="27">
                  <c:v>98.776542663574205</c:v>
                </c:pt>
                <c:pt idx="28">
                  <c:v>98.831062316894503</c:v>
                </c:pt>
                <c:pt idx="29">
                  <c:v>98.678352355957003</c:v>
                </c:pt>
                <c:pt idx="30">
                  <c:v>98.859542846679702</c:v>
                </c:pt>
                <c:pt idx="31">
                  <c:v>98.987510681152301</c:v>
                </c:pt>
                <c:pt idx="32">
                  <c:v>99.084190368652301</c:v>
                </c:pt>
                <c:pt idx="33">
                  <c:v>99.519180297851605</c:v>
                </c:pt>
                <c:pt idx="34">
                  <c:v>99.9013671875</c:v>
                </c:pt>
                <c:pt idx="35">
                  <c:v>100.827522277832</c:v>
                </c:pt>
                <c:pt idx="36">
                  <c:v>101.756881713867</c:v>
                </c:pt>
                <c:pt idx="37">
                  <c:v>101.26570892334</c:v>
                </c:pt>
                <c:pt idx="38">
                  <c:v>101.52320098877</c:v>
                </c:pt>
                <c:pt idx="39">
                  <c:v>101.582725524902</c:v>
                </c:pt>
                <c:pt idx="40">
                  <c:v>101.32511138916</c:v>
                </c:pt>
                <c:pt idx="41">
                  <c:v>101.405868530273</c:v>
                </c:pt>
                <c:pt idx="42">
                  <c:v>101.84107208252</c:v>
                </c:pt>
                <c:pt idx="43">
                  <c:v>102.18076324462901</c:v>
                </c:pt>
                <c:pt idx="44">
                  <c:v>102.305122375488</c:v>
                </c:pt>
                <c:pt idx="45">
                  <c:v>102.41819763183599</c:v>
                </c:pt>
                <c:pt idx="46">
                  <c:v>102.76856994628901</c:v>
                </c:pt>
                <c:pt idx="47">
                  <c:v>103.25592041015599</c:v>
                </c:pt>
                <c:pt idx="48">
                  <c:v>103.920135498047</c:v>
                </c:pt>
                <c:pt idx="49">
                  <c:v>103.891792297363</c:v>
                </c:pt>
                <c:pt idx="50">
                  <c:v>103.43236541748</c:v>
                </c:pt>
                <c:pt idx="51">
                  <c:v>103.17276000976599</c:v>
                </c:pt>
                <c:pt idx="52">
                  <c:v>102.793319702148</c:v>
                </c:pt>
                <c:pt idx="53">
                  <c:v>102.53644561767599</c:v>
                </c:pt>
                <c:pt idx="54">
                  <c:v>102.477645874023</c:v>
                </c:pt>
                <c:pt idx="55">
                  <c:v>102.33009338378901</c:v>
                </c:pt>
                <c:pt idx="56">
                  <c:v>102.276664733887</c:v>
                </c:pt>
                <c:pt idx="57">
                  <c:v>101.90435791015599</c:v>
                </c:pt>
                <c:pt idx="58">
                  <c:v>102.15145111084</c:v>
                </c:pt>
                <c:pt idx="59">
                  <c:v>101.484245300293</c:v>
                </c:pt>
                <c:pt idx="60">
                  <c:v>101.30010986328099</c:v>
                </c:pt>
                <c:pt idx="61">
                  <c:v>101.548217773438</c:v>
                </c:pt>
                <c:pt idx="62">
                  <c:v>101.92400360107401</c:v>
                </c:pt>
                <c:pt idx="63">
                  <c:v>101.76398468017599</c:v>
                </c:pt>
                <c:pt idx="64">
                  <c:v>101.963020324707</c:v>
                </c:pt>
                <c:pt idx="65">
                  <c:v>102.287322998047</c:v>
                </c:pt>
                <c:pt idx="66">
                  <c:v>102.236206054688</c:v>
                </c:pt>
                <c:pt idx="67">
                  <c:v>101.863250732422</c:v>
                </c:pt>
                <c:pt idx="68">
                  <c:v>101.592163085938</c:v>
                </c:pt>
                <c:pt idx="69">
                  <c:v>101.46075439453099</c:v>
                </c:pt>
                <c:pt idx="70">
                  <c:v>101.103385925293</c:v>
                </c:pt>
                <c:pt idx="71">
                  <c:v>101.00901794433599</c:v>
                </c:pt>
                <c:pt idx="72">
                  <c:v>100.695922851563</c:v>
                </c:pt>
                <c:pt idx="73">
                  <c:v>100.89412689209</c:v>
                </c:pt>
                <c:pt idx="74">
                  <c:v>100.9521484375</c:v>
                </c:pt>
                <c:pt idx="75">
                  <c:v>100.970092773438</c:v>
                </c:pt>
                <c:pt idx="76">
                  <c:v>100.638748168945</c:v>
                </c:pt>
                <c:pt idx="77">
                  <c:v>100.526420593262</c:v>
                </c:pt>
                <c:pt idx="78">
                  <c:v>100.48698425293</c:v>
                </c:pt>
                <c:pt idx="79">
                  <c:v>100.571411132813</c:v>
                </c:pt>
                <c:pt idx="80">
                  <c:v>100.211212158203</c:v>
                </c:pt>
                <c:pt idx="81">
                  <c:v>100.323272705078</c:v>
                </c:pt>
                <c:pt idx="82">
                  <c:v>100.90663909912099</c:v>
                </c:pt>
                <c:pt idx="83">
                  <c:v>101.483673095703</c:v>
                </c:pt>
                <c:pt idx="84">
                  <c:v>101.551948547363</c:v>
                </c:pt>
                <c:pt idx="85">
                  <c:v>101.695182800293</c:v>
                </c:pt>
                <c:pt idx="86">
                  <c:v>101.665008544922</c:v>
                </c:pt>
                <c:pt idx="87">
                  <c:v>101.51312255859401</c:v>
                </c:pt>
                <c:pt idx="88">
                  <c:v>101.70767211914099</c:v>
                </c:pt>
                <c:pt idx="89">
                  <c:v>102.49160766601599</c:v>
                </c:pt>
                <c:pt idx="90">
                  <c:v>102.376998901367</c:v>
                </c:pt>
                <c:pt idx="91">
                  <c:v>102.612274169922</c:v>
                </c:pt>
                <c:pt idx="92">
                  <c:v>102.32444763183599</c:v>
                </c:pt>
                <c:pt idx="93">
                  <c:v>102.469100952148</c:v>
                </c:pt>
                <c:pt idx="94">
                  <c:v>102.06646728515599</c:v>
                </c:pt>
                <c:pt idx="95">
                  <c:v>102.054550170898</c:v>
                </c:pt>
                <c:pt idx="96">
                  <c:v>102.37345123291</c:v>
                </c:pt>
                <c:pt idx="97">
                  <c:v>103.18553161621099</c:v>
                </c:pt>
                <c:pt idx="98">
                  <c:v>104.57056427002</c:v>
                </c:pt>
                <c:pt idx="99">
                  <c:v>105.906814575195</c:v>
                </c:pt>
                <c:pt idx="100">
                  <c:v>105.179145812988</c:v>
                </c:pt>
                <c:pt idx="101">
                  <c:v>104.51178741455099</c:v>
                </c:pt>
                <c:pt idx="102">
                  <c:v>104.34423828125</c:v>
                </c:pt>
                <c:pt idx="103">
                  <c:v>103.57746887207</c:v>
                </c:pt>
                <c:pt idx="104">
                  <c:v>103.623779296875</c:v>
                </c:pt>
                <c:pt idx="105">
                  <c:v>103.327095031738</c:v>
                </c:pt>
                <c:pt idx="106">
                  <c:v>103.126266479492</c:v>
                </c:pt>
                <c:pt idx="107">
                  <c:v>102.352890014648</c:v>
                </c:pt>
                <c:pt idx="108">
                  <c:v>101.685089111328</c:v>
                </c:pt>
                <c:pt idx="109">
                  <c:v>102.176300048828</c:v>
                </c:pt>
                <c:pt idx="110">
                  <c:v>102.06878662109401</c:v>
                </c:pt>
                <c:pt idx="111">
                  <c:v>102.00364685058599</c:v>
                </c:pt>
                <c:pt idx="112">
                  <c:v>101.723350524902</c:v>
                </c:pt>
                <c:pt idx="113">
                  <c:v>101.079513549805</c:v>
                </c:pt>
                <c:pt idx="114">
                  <c:v>100.67388916015599</c:v>
                </c:pt>
                <c:pt idx="115">
                  <c:v>100.61068725585901</c:v>
                </c:pt>
                <c:pt idx="116">
                  <c:v>99.810829162597699</c:v>
                </c:pt>
                <c:pt idx="117">
                  <c:v>99.055892944335895</c:v>
                </c:pt>
                <c:pt idx="118">
                  <c:v>99.525260925292997</c:v>
                </c:pt>
                <c:pt idx="119">
                  <c:v>99.477645874023395</c:v>
                </c:pt>
                <c:pt idx="120">
                  <c:v>99.433334350585895</c:v>
                </c:pt>
                <c:pt idx="121">
                  <c:v>99.167274475097699</c:v>
                </c:pt>
                <c:pt idx="122">
                  <c:v>98.262268066406307</c:v>
                </c:pt>
                <c:pt idx="123">
                  <c:v>98.811241149902301</c:v>
                </c:pt>
                <c:pt idx="124">
                  <c:v>98.802680969238295</c:v>
                </c:pt>
                <c:pt idx="125">
                  <c:v>98.350265502929702</c:v>
                </c:pt>
                <c:pt idx="126">
                  <c:v>97.98681640625</c:v>
                </c:pt>
                <c:pt idx="127">
                  <c:v>97.696304321289105</c:v>
                </c:pt>
                <c:pt idx="128">
                  <c:v>98.395744323730497</c:v>
                </c:pt>
                <c:pt idx="129">
                  <c:v>99.529960632324205</c:v>
                </c:pt>
                <c:pt idx="130">
                  <c:v>99.484031677246094</c:v>
                </c:pt>
                <c:pt idx="131">
                  <c:v>99.380210876464801</c:v>
                </c:pt>
                <c:pt idx="132">
                  <c:v>100.099082946777</c:v>
                </c:pt>
                <c:pt idx="133">
                  <c:v>100.586051940918</c:v>
                </c:pt>
                <c:pt idx="134">
                  <c:v>100.920974731445</c:v>
                </c:pt>
                <c:pt idx="135">
                  <c:v>100.872520446777</c:v>
                </c:pt>
                <c:pt idx="136">
                  <c:v>101.44393157959</c:v>
                </c:pt>
                <c:pt idx="137">
                  <c:v>101.449951171875</c:v>
                </c:pt>
                <c:pt idx="138">
                  <c:v>101.125946044922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2-4EC6-92C1-646C064B1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012816"/>
        <c:axId val="1843014992"/>
      </c:lineChart>
      <c:catAx>
        <c:axId val="184301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843014992"/>
        <c:crosses val="autoZero"/>
        <c:auto val="1"/>
        <c:lblAlgn val="ctr"/>
        <c:lblOffset val="100"/>
        <c:tickLblSkip val="3"/>
        <c:noMultiLvlLbl val="0"/>
      </c:catAx>
      <c:valAx>
        <c:axId val="1843014992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84301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Myriad Pro SemiCond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Strane direktne investicije  u Srbiji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449256342957"/>
          <c:y val="0.16708333333333336"/>
          <c:w val="0.79739348206474192"/>
          <c:h val="0.52394247594050747"/>
        </c:manualLayout>
      </c:layout>
      <c:lineChart>
        <c:grouping val="standard"/>
        <c:varyColors val="0"/>
        <c:ser>
          <c:idx val="0"/>
          <c:order val="0"/>
          <c:tx>
            <c:strRef>
              <c:f>Tabela1!$A$64</c:f>
              <c:strCache>
                <c:ptCount val="1"/>
                <c:pt idx="0">
                  <c:v>SDI milioni evra (leva y-osa)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Tabela1!$B$63:$X$63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2023,H1</c:v>
                </c:pt>
              </c:strCache>
            </c:strRef>
          </c:cat>
          <c:val>
            <c:numRef>
              <c:f>Tabela1!$B$64:$X$64</c:f>
              <c:numCache>
                <c:formatCode>#,##0.0</c:formatCode>
                <c:ptCount val="23"/>
                <c:pt idx="0">
                  <c:v>184.1</c:v>
                </c:pt>
                <c:pt idx="1">
                  <c:v>499.6</c:v>
                </c:pt>
                <c:pt idx="2">
                  <c:v>1194.5</c:v>
                </c:pt>
                <c:pt idx="3">
                  <c:v>773.8</c:v>
                </c:pt>
                <c:pt idx="4">
                  <c:v>1250.4000000000001</c:v>
                </c:pt>
                <c:pt idx="5">
                  <c:v>3322.6</c:v>
                </c:pt>
                <c:pt idx="6">
                  <c:v>2528.2069999999999</c:v>
                </c:pt>
                <c:pt idx="7">
                  <c:v>2485.6930000000002</c:v>
                </c:pt>
                <c:pt idx="8">
                  <c:v>2067.7779999999998</c:v>
                </c:pt>
                <c:pt idx="9">
                  <c:v>1133.412</c:v>
                </c:pt>
                <c:pt idx="10">
                  <c:v>3319.6260000000002</c:v>
                </c:pt>
                <c:pt idx="11">
                  <c:v>752.82799999999997</c:v>
                </c:pt>
                <c:pt idx="12">
                  <c:v>1298.135</c:v>
                </c:pt>
                <c:pt idx="13">
                  <c:v>1236.299</c:v>
                </c:pt>
                <c:pt idx="14">
                  <c:v>1803.8</c:v>
                </c:pt>
                <c:pt idx="15">
                  <c:v>1899.1752965369301</c:v>
                </c:pt>
                <c:pt idx="16">
                  <c:v>2418.1196095442901</c:v>
                </c:pt>
                <c:pt idx="17">
                  <c:v>3156.51708381156</c:v>
                </c:pt>
                <c:pt idx="18">
                  <c:v>3551.0899272153601</c:v>
                </c:pt>
                <c:pt idx="19">
                  <c:v>2938.5</c:v>
                </c:pt>
                <c:pt idx="20">
                  <c:v>3656.9</c:v>
                </c:pt>
                <c:pt idx="21">
                  <c:v>4305.8999999999996</c:v>
                </c:pt>
                <c:pt idx="22">
                  <c:v>2017.1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BC-4713-BE23-0741A978E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014448"/>
        <c:axId val="1843013904"/>
      </c:lineChart>
      <c:lineChart>
        <c:grouping val="standard"/>
        <c:varyColors val="0"/>
        <c:ser>
          <c:idx val="1"/>
          <c:order val="1"/>
          <c:tx>
            <c:strRef>
              <c:f>Tabela1!$A$65</c:f>
              <c:strCache>
                <c:ptCount val="1"/>
                <c:pt idx="0">
                  <c:v>SDI, % BDP (desna y-osa)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Tabela1!$B$63:$X$63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2023,H1</c:v>
                </c:pt>
              </c:strCache>
            </c:strRef>
          </c:cat>
          <c:val>
            <c:numRef>
              <c:f>Tabela1!$B$65:$X$65</c:f>
              <c:numCache>
                <c:formatCode>#,##0.0</c:formatCode>
                <c:ptCount val="23"/>
                <c:pt idx="0">
                  <c:v>1.262186510167423</c:v>
                </c:pt>
                <c:pt idx="1">
                  <c:v>2.7502229464157928</c:v>
                </c:pt>
                <c:pt idx="2">
                  <c:v>6.0079468866311236</c:v>
                </c:pt>
                <c:pt idx="3">
                  <c:v>3.6856394379614197</c:v>
                </c:pt>
                <c:pt idx="4">
                  <c:v>5.6188133350315539</c:v>
                </c:pt>
                <c:pt idx="5">
                  <c:v>12.813380619469235</c:v>
                </c:pt>
                <c:pt idx="6">
                  <c:v>8.0113289242360395</c:v>
                </c:pt>
                <c:pt idx="7">
                  <c:v>6.9602879779514222</c:v>
                </c:pt>
                <c:pt idx="8">
                  <c:v>6.3650929049070815</c:v>
                </c:pt>
                <c:pt idx="9">
                  <c:v>3.5929045953349599</c:v>
                </c:pt>
                <c:pt idx="10">
                  <c:v>9.3690907349723069</c:v>
                </c:pt>
                <c:pt idx="11">
                  <c:v>2.2352862290121269</c:v>
                </c:pt>
                <c:pt idx="12">
                  <c:v>3.5636932228833231</c:v>
                </c:pt>
                <c:pt idx="13">
                  <c:v>3.4857235497286245</c:v>
                </c:pt>
                <c:pt idx="14">
                  <c:v>5.0469779128264536</c:v>
                </c:pt>
                <c:pt idx="15">
                  <c:v>5.1637070214412182</c:v>
                </c:pt>
                <c:pt idx="16">
                  <c:v>6.1631225186102565</c:v>
                </c:pt>
                <c:pt idx="17">
                  <c:v>7.4386825685517799</c:v>
                </c:pt>
                <c:pt idx="18">
                  <c:v>7.7247302461043201</c:v>
                </c:pt>
                <c:pt idx="19">
                  <c:v>6.3</c:v>
                </c:pt>
                <c:pt idx="20">
                  <c:v>6.9</c:v>
                </c:pt>
                <c:pt idx="21">
                  <c:v>7.1</c:v>
                </c:pt>
                <c:pt idx="22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BC-4713-BE23-0741A978E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56688"/>
        <c:axId val="1843015536"/>
      </c:lineChart>
      <c:catAx>
        <c:axId val="184301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3904"/>
        <c:crosses val="autoZero"/>
        <c:auto val="1"/>
        <c:lblAlgn val="ctr"/>
        <c:lblOffset val="100"/>
        <c:noMultiLvlLbl val="0"/>
      </c:catAx>
      <c:valAx>
        <c:axId val="184301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4448"/>
        <c:crosses val="autoZero"/>
        <c:crossBetween val="between"/>
      </c:valAx>
      <c:valAx>
        <c:axId val="1843015536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756688"/>
        <c:crosses val="max"/>
        <c:crossBetween val="between"/>
      </c:valAx>
      <c:catAx>
        <c:axId val="185075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3015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Spoljni dug  i devizne rezerve</a:t>
            </a:r>
          </a:p>
          <a:p>
            <a:pPr>
              <a:defRPr/>
            </a:pP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Tabela1!$A$69</c:f>
              <c:strCache>
                <c:ptCount val="1"/>
                <c:pt idx="0">
                  <c:v>Devizne rezerve NBS, mlrd. evra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Tabela1!$B$68:$X$68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2023,H1</c:v>
                </c:pt>
              </c:strCache>
            </c:strRef>
          </c:cat>
          <c:val>
            <c:numRef>
              <c:f>Tabela1!$B$69:$X$69</c:f>
              <c:numCache>
                <c:formatCode>#,##0.0</c:formatCode>
                <c:ptCount val="23"/>
                <c:pt idx="0">
                  <c:v>1.325</c:v>
                </c:pt>
                <c:pt idx="1">
                  <c:v>2.1859999999999999</c:v>
                </c:pt>
                <c:pt idx="2">
                  <c:v>2.8359999999999999</c:v>
                </c:pt>
                <c:pt idx="3">
                  <c:v>3.1040000000000001</c:v>
                </c:pt>
                <c:pt idx="4">
                  <c:v>4.9210000000000003</c:v>
                </c:pt>
                <c:pt idx="5">
                  <c:v>9.02</c:v>
                </c:pt>
                <c:pt idx="6">
                  <c:v>9.6340000000000003</c:v>
                </c:pt>
                <c:pt idx="7">
                  <c:v>8.1620000000000008</c:v>
                </c:pt>
                <c:pt idx="8">
                  <c:v>10.602</c:v>
                </c:pt>
                <c:pt idx="9">
                  <c:v>10.002000000000001</c:v>
                </c:pt>
                <c:pt idx="10">
                  <c:v>12.058</c:v>
                </c:pt>
                <c:pt idx="11">
                  <c:v>10.914999999999999</c:v>
                </c:pt>
                <c:pt idx="12">
                  <c:v>11.189</c:v>
                </c:pt>
                <c:pt idx="13">
                  <c:v>9.907</c:v>
                </c:pt>
                <c:pt idx="14">
                  <c:v>10.78</c:v>
                </c:pt>
                <c:pt idx="15">
                  <c:v>10.205</c:v>
                </c:pt>
                <c:pt idx="16">
                  <c:v>9.9619999999999997</c:v>
                </c:pt>
                <c:pt idx="17">
                  <c:v>11.262</c:v>
                </c:pt>
                <c:pt idx="18">
                  <c:v>13.378</c:v>
                </c:pt>
                <c:pt idx="19">
                  <c:v>13.4916632</c:v>
                </c:pt>
                <c:pt idx="20">
                  <c:v>16.454510200000001</c:v>
                </c:pt>
                <c:pt idx="21">
                  <c:v>19.415700000000001</c:v>
                </c:pt>
                <c:pt idx="22">
                  <c:v>23.134196200000002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FF-4139-8C9C-488FEAFEAC2B}"/>
            </c:ext>
          </c:extLst>
        </c:ser>
        <c:ser>
          <c:idx val="1"/>
          <c:order val="1"/>
          <c:tx>
            <c:strRef>
              <c:f>Tabela1!$A$70</c:f>
              <c:strCache>
                <c:ptCount val="1"/>
                <c:pt idx="0">
                  <c:v>Spoljni dug, mlrd. evra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Tabela1!$B$68:$X$68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2023,H1</c:v>
                </c:pt>
              </c:strCache>
            </c:strRef>
          </c:cat>
          <c:val>
            <c:numRef>
              <c:f>Tabela1!$B$70:$X$70</c:f>
              <c:numCache>
                <c:formatCode>General</c:formatCode>
                <c:ptCount val="23"/>
                <c:pt idx="0">
                  <c:v>11.255000000000001</c:v>
                </c:pt>
                <c:pt idx="1">
                  <c:v>9.702</c:v>
                </c:pt>
                <c:pt idx="2">
                  <c:v>9.9789999999999992</c:v>
                </c:pt>
                <c:pt idx="3">
                  <c:v>9.9339999999999993</c:v>
                </c:pt>
                <c:pt idx="4" formatCode="#,##0">
                  <c:v>12.5201013393308</c:v>
                </c:pt>
                <c:pt idx="5" formatCode="#,##0">
                  <c:v>14.2905477737872</c:v>
                </c:pt>
                <c:pt idx="6" formatCode="#,##0">
                  <c:v>17.382323579789599</c:v>
                </c:pt>
                <c:pt idx="7" formatCode="#,##0">
                  <c:v>20.981575784976201</c:v>
                </c:pt>
                <c:pt idx="8" formatCode="#,##0">
                  <c:v>22.272267485850001</c:v>
                </c:pt>
                <c:pt idx="9" formatCode="#,##0">
                  <c:v>23.5086869119698</c:v>
                </c:pt>
                <c:pt idx="10" formatCode="#,##0">
                  <c:v>24.123452289954798</c:v>
                </c:pt>
                <c:pt idx="11" formatCode="#,##0">
                  <c:v>25.645325554406501</c:v>
                </c:pt>
                <c:pt idx="12" formatCode="#,##0">
                  <c:v>25.6442887251096</c:v>
                </c:pt>
                <c:pt idx="13" formatCode="#,##0">
                  <c:v>25.679403271647999</c:v>
                </c:pt>
                <c:pt idx="14" formatCode="#,##0">
                  <c:v>26.234439465021602</c:v>
                </c:pt>
                <c:pt idx="15" formatCode="#,##0">
                  <c:v>26.494418532580301</c:v>
                </c:pt>
                <c:pt idx="16" formatCode="#,##0">
                  <c:v>25.526444861612202</c:v>
                </c:pt>
                <c:pt idx="17" formatCode="#,##0">
                  <c:v>26.662191613153698</c:v>
                </c:pt>
                <c:pt idx="18" formatCode="#,##0">
                  <c:v>28.253842209997899</c:v>
                </c:pt>
                <c:pt idx="19" formatCode="#,##0">
                  <c:v>30.786845294686199</c:v>
                </c:pt>
                <c:pt idx="20" formatCode="#,##0">
                  <c:v>36.488180551718898</c:v>
                </c:pt>
                <c:pt idx="21" formatCode="#,##0">
                  <c:v>41.884695216118502</c:v>
                </c:pt>
                <c:pt idx="22" formatCode="#,##0">
                  <c:v>43.577554367734102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FF-4139-8C9C-488FEAFEA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761584"/>
        <c:axId val="1850753424"/>
      </c:lineChart>
      <c:catAx>
        <c:axId val="18507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753424"/>
        <c:crosses val="autoZero"/>
        <c:auto val="1"/>
        <c:lblAlgn val="ctr"/>
        <c:lblOffset val="100"/>
        <c:noMultiLvlLbl val="0"/>
      </c:catAx>
      <c:valAx>
        <c:axId val="185075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76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'T5-5'!$D$2</c:f>
              <c:strCache>
                <c:ptCount val="1"/>
                <c:pt idx="0">
                  <c:v>inflacija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'T5-5'!$C$99:$C$202</c:f>
              <c:strCache>
                <c:ptCount val="104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</c:strCache>
            </c:strRef>
          </c:cat>
          <c:val>
            <c:numRef>
              <c:f>'T5-5'!$D$99:$D$202</c:f>
              <c:numCache>
                <c:formatCode>#,##0.0</c:formatCode>
                <c:ptCount val="104"/>
                <c:pt idx="0">
                  <c:v>5.5710306406675514E-2</c:v>
                </c:pt>
                <c:pt idx="1">
                  <c:v>0.77907623817474736</c:v>
                </c:pt>
                <c:pt idx="2">
                  <c:v>1.8425460636515956</c:v>
                </c:pt>
                <c:pt idx="3">
                  <c:v>1.8323153803442516</c:v>
                </c:pt>
                <c:pt idx="4">
                  <c:v>1.498335183129873</c:v>
                </c:pt>
                <c:pt idx="5">
                  <c:v>1.8847006651884657</c:v>
                </c:pt>
                <c:pt idx="6">
                  <c:v>1.0543840177580588</c:v>
                </c:pt>
                <c:pt idx="7">
                  <c:v>2.1122846025569686</c:v>
                </c:pt>
                <c:pt idx="8">
                  <c:v>1.4356709000552081</c:v>
                </c:pt>
                <c:pt idx="9">
                  <c:v>1.3827433628318619</c:v>
                </c:pt>
                <c:pt idx="10">
                  <c:v>1.2721238938053103</c:v>
                </c:pt>
                <c:pt idx="11">
                  <c:v>1.5555555555555545</c:v>
                </c:pt>
                <c:pt idx="12">
                  <c:v>2.3385300668151476</c:v>
                </c:pt>
                <c:pt idx="13" formatCode="0.0">
                  <c:v>1.4356709000552081</c:v>
                </c:pt>
                <c:pt idx="14" formatCode="0.0">
                  <c:v>0.60307017543859143</c:v>
                </c:pt>
                <c:pt idx="15" formatCode="0.0">
                  <c:v>0.4362050163576825</c:v>
                </c:pt>
                <c:pt idx="16" formatCode="0.0">
                  <c:v>0.76544559868780837</c:v>
                </c:pt>
                <c:pt idx="17" formatCode="0.0">
                  <c:v>0.32644178454841466</c:v>
                </c:pt>
                <c:pt idx="18" formatCode="0.0">
                  <c:v>1.2081274025260935</c:v>
                </c:pt>
                <c:pt idx="19" formatCode="0.0">
                  <c:v>1.1976047904191711</c:v>
                </c:pt>
                <c:pt idx="20" formatCode="0.0">
                  <c:v>0.59880239520959666</c:v>
                </c:pt>
                <c:pt idx="21" formatCode="0.0">
                  <c:v>1.5275504637206616</c:v>
                </c:pt>
                <c:pt idx="22" formatCode="0.0">
                  <c:v>1.5292190060076427</c:v>
                </c:pt>
                <c:pt idx="23" formatCode="0.0">
                  <c:v>1.5317286652078765</c:v>
                </c:pt>
                <c:pt idx="24" formatCode="0.0">
                  <c:v>2.4483133841131766</c:v>
                </c:pt>
                <c:pt idx="25" formatCode="0.0">
                  <c:v>3.211758301578671</c:v>
                </c:pt>
                <c:pt idx="26" formatCode="0.0">
                  <c:v>3.5422343324250649</c:v>
                </c:pt>
                <c:pt idx="27" formatCode="0.0">
                  <c:v>3.9630836047774176</c:v>
                </c:pt>
                <c:pt idx="28" formatCode="0.0">
                  <c:v>3.4183396635919516</c:v>
                </c:pt>
                <c:pt idx="29" formatCode="0.0">
                  <c:v>3.579175704989157</c:v>
                </c:pt>
                <c:pt idx="30" formatCode="0.0">
                  <c:v>3.2013022246337286</c:v>
                </c:pt>
                <c:pt idx="31" formatCode="General">
                  <c:v>2.5</c:v>
                </c:pt>
                <c:pt idx="32" formatCode="0.0">
                  <c:v>3.1926406926406692</c:v>
                </c:pt>
                <c:pt idx="33" formatCode="0.0">
                  <c:v>2.7404621171413179</c:v>
                </c:pt>
                <c:pt idx="34" formatCode="0.0">
                  <c:v>2.7972027972027913</c:v>
                </c:pt>
                <c:pt idx="35" formatCode="0.0">
                  <c:v>3.0172413793103425</c:v>
                </c:pt>
                <c:pt idx="36" formatCode="0.0">
                  <c:v>1.8587360594795488</c:v>
                </c:pt>
                <c:pt idx="37" formatCode="General">
                  <c:v>1.5</c:v>
                </c:pt>
                <c:pt idx="38" formatCode="0.0">
                  <c:v>1.4210526315789451</c:v>
                </c:pt>
                <c:pt idx="39" formatCode="0.0">
                  <c:v>1.0443864229765065</c:v>
                </c:pt>
                <c:pt idx="40" formatCode="0.0">
                  <c:v>2.2000000000000002</c:v>
                </c:pt>
                <c:pt idx="41" formatCode="0.0">
                  <c:v>2.3036649214659644</c:v>
                </c:pt>
                <c:pt idx="42" formatCode="0.0">
                  <c:v>2.4185068349106276</c:v>
                </c:pt>
                <c:pt idx="43" formatCode="General">
                  <c:v>2.6</c:v>
                </c:pt>
                <c:pt idx="44" formatCode="0.0">
                  <c:v>2.1499737808075681</c:v>
                </c:pt>
                <c:pt idx="45" formatCode="0.0">
                  <c:v>2.1966527196652708</c:v>
                </c:pt>
                <c:pt idx="46" formatCode="0.0">
                  <c:v>1.9361590790162309</c:v>
                </c:pt>
                <c:pt idx="47" formatCode="0.0">
                  <c:v>1.9874476987447709</c:v>
                </c:pt>
                <c:pt idx="48" formatCode="0.0">
                  <c:v>2.0333680917622443</c:v>
                </c:pt>
                <c:pt idx="49" formatCode="0.0">
                  <c:v>2.4428274428274444</c:v>
                </c:pt>
                <c:pt idx="50" formatCode="0.0">
                  <c:v>2.7503892060197321</c:v>
                </c:pt>
                <c:pt idx="51" formatCode="0.0">
                  <c:v>3.0490956072351416</c:v>
                </c:pt>
                <c:pt idx="52" formatCode="0.0">
                  <c:v>2.1571648690292822</c:v>
                </c:pt>
                <c:pt idx="53" formatCode="0.0">
                  <c:v>1.535312180143289</c:v>
                </c:pt>
                <c:pt idx="54" formatCode="0.0">
                  <c:v>1.5913757700205311</c:v>
                </c:pt>
                <c:pt idx="55" formatCode="0.0">
                  <c:v>1.2794268167860778</c:v>
                </c:pt>
                <c:pt idx="56" formatCode="0.0">
                  <c:v>1.1293634496919891</c:v>
                </c:pt>
                <c:pt idx="57" formatCode="0.0">
                  <c:v>0.97236438075742893</c:v>
                </c:pt>
                <c:pt idx="58" formatCode="0.0">
                  <c:v>1.4373716632443356</c:v>
                </c:pt>
                <c:pt idx="59" formatCode="0.0">
                  <c:v>1.8461538461538529</c:v>
                </c:pt>
                <c:pt idx="60" formatCode="0.0">
                  <c:v>2.0439448134900395</c:v>
                </c:pt>
                <c:pt idx="61" formatCode="0.0">
                  <c:v>1.9279553526128979</c:v>
                </c:pt>
                <c:pt idx="62" formatCode="0.0">
                  <c:v>1.3636363636363669</c:v>
                </c:pt>
                <c:pt idx="63" formatCode="0.0">
                  <c:v>0.70210631895686326</c:v>
                </c:pt>
                <c:pt idx="64" formatCode="0.0">
                  <c:v>0.70387129210658372</c:v>
                </c:pt>
                <c:pt idx="65" formatCode="0.0">
                  <c:v>1.5625</c:v>
                </c:pt>
                <c:pt idx="66" formatCode="0.0">
                  <c:v>2.0212228398180931</c:v>
                </c:pt>
                <c:pt idx="67" formatCode="0.0">
                  <c:v>1.9201616978271829</c:v>
                </c:pt>
                <c:pt idx="68" formatCode="0.0">
                  <c:v>1.8781725888324718</c:v>
                </c:pt>
                <c:pt idx="69" formatCode="0.0">
                  <c:v>1.8246325392802909</c:v>
                </c:pt>
                <c:pt idx="70" formatCode="0.0">
                  <c:v>1.7206477732793601</c:v>
                </c:pt>
                <c:pt idx="71" formatCode="0.0">
                  <c:v>1.2588116817723982</c:v>
                </c:pt>
                <c:pt idx="72" formatCode="0.0">
                  <c:v>1.1517275913870861</c:v>
                </c:pt>
                <c:pt idx="73" formatCode="0.0">
                  <c:v>1.1946241911398703</c:v>
                </c:pt>
                <c:pt idx="74" formatCode="0.0">
                  <c:v>1.7937219730941756</c:v>
                </c:pt>
                <c:pt idx="75" formatCode="0.0">
                  <c:v>2.7888446215139417</c:v>
                </c:pt>
                <c:pt idx="76" formatCode="0.0">
                  <c:v>3.5946080878682007</c:v>
                </c:pt>
                <c:pt idx="77" formatCode="0.0">
                  <c:v>3.2754342431761785</c:v>
                </c:pt>
                <c:pt idx="78" formatCode="0.0">
                  <c:v>3.3184744923229204</c:v>
                </c:pt>
                <c:pt idx="79" formatCode="0.0">
                  <c:v>4.3133366385721406</c:v>
                </c:pt>
                <c:pt idx="80" formatCode="0.0">
                  <c:v>5.6801195814648819</c:v>
                </c:pt>
                <c:pt idx="81" formatCode="0.0">
                  <c:v>6.5704330512692755</c:v>
                </c:pt>
                <c:pt idx="82" formatCode="0.0">
                  <c:v>7.4626865671641784</c:v>
                </c:pt>
                <c:pt idx="83" formatCode="0.0">
                  <c:v>7.8567876678269588</c:v>
                </c:pt>
                <c:pt idx="84" formatCode="0.0">
                  <c:v>8.2673267326732525</c:v>
                </c:pt>
                <c:pt idx="85" formatCode="0.0">
                  <c:v>8.7555336940482</c:v>
                </c:pt>
                <c:pt idx="86" formatCode="0.0">
                  <c:v>9.104258443465497</c:v>
                </c:pt>
                <c:pt idx="87" formatCode="0.0">
                  <c:v>9.6414728682170612</c:v>
                </c:pt>
                <c:pt idx="88" formatCode="0.0">
                  <c:v>10.40963855421686</c:v>
                </c:pt>
                <c:pt idx="89" formatCode="0.0">
                  <c:v>11.869293608841902</c:v>
                </c:pt>
                <c:pt idx="90" formatCode="0.0">
                  <c:v>12.751677852348987</c:v>
                </c:pt>
                <c:pt idx="91" formatCode="0.0">
                  <c:v>13.165399239543717</c:v>
                </c:pt>
                <c:pt idx="92" formatCode="0.0">
                  <c:v>13.955681282413956</c:v>
                </c:pt>
                <c:pt idx="93" formatCode="0.0">
                  <c:v>14.992993928070986</c:v>
                </c:pt>
                <c:pt idx="94" formatCode="0.0">
                  <c:v>15.092592592592592</c:v>
                </c:pt>
                <c:pt idx="95" formatCode="0.0">
                  <c:v>15.122176118026731</c:v>
                </c:pt>
                <c:pt idx="96" formatCode="0.0">
                  <c:v>15.775034293552803</c:v>
                </c:pt>
                <c:pt idx="97" formatCode="0.0">
                  <c:v>16.101311623699676</c:v>
                </c:pt>
                <c:pt idx="98" formatCode="0.0">
                  <c:v>16.150740242261087</c:v>
                </c:pt>
                <c:pt idx="99" formatCode="0.0">
                  <c:v>15.156871409633244</c:v>
                </c:pt>
                <c:pt idx="100" formatCode="General">
                  <c:v>14.8</c:v>
                </c:pt>
                <c:pt idx="101" formatCode="0.0">
                  <c:v>13.745704467353947</c:v>
                </c:pt>
                <c:pt idx="102" formatCode="0.0">
                  <c:v>12.542517006802711</c:v>
                </c:pt>
                <c:pt idx="103" formatCode="0.0">
                  <c:v>11.549769004619925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44-4A44-B27E-CBB2340B1C4E}"/>
            </c:ext>
          </c:extLst>
        </c:ser>
        <c:ser>
          <c:idx val="2"/>
          <c:order val="2"/>
          <c:tx>
            <c:strRef>
              <c:f>'T5-5'!$F$2</c:f>
              <c:strCache>
                <c:ptCount val="1"/>
                <c:pt idx="0">
                  <c:v>target band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'T5-5'!$C$99:$C$202</c:f>
              <c:strCache>
                <c:ptCount val="104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</c:strCache>
            </c:strRef>
          </c:cat>
          <c:val>
            <c:numRef>
              <c:f>'T5-5'!$F$99:$F$202</c:f>
              <c:numCache>
                <c:formatCode>#,##0.0</c:formatCode>
                <c:ptCount val="10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 formatCode="General">
                  <c:v>2.5</c:v>
                </c:pt>
                <c:pt idx="14" formatCode="General">
                  <c:v>2.5</c:v>
                </c:pt>
                <c:pt idx="15" formatCode="General">
                  <c:v>2.5</c:v>
                </c:pt>
                <c:pt idx="16" formatCode="General">
                  <c:v>2.5</c:v>
                </c:pt>
                <c:pt idx="17" formatCode="General">
                  <c:v>2.5</c:v>
                </c:pt>
                <c:pt idx="18" formatCode="General">
                  <c:v>2.5</c:v>
                </c:pt>
                <c:pt idx="19" formatCode="General">
                  <c:v>2.5</c:v>
                </c:pt>
                <c:pt idx="20" formatCode="General">
                  <c:v>2.5</c:v>
                </c:pt>
                <c:pt idx="21" formatCode="General">
                  <c:v>2.5</c:v>
                </c:pt>
                <c:pt idx="22" formatCode="General">
                  <c:v>2.5</c:v>
                </c:pt>
                <c:pt idx="23" formatCode="General">
                  <c:v>2.5</c:v>
                </c:pt>
                <c:pt idx="24" formatCode="General">
                  <c:v>1.5</c:v>
                </c:pt>
                <c:pt idx="25" formatCode="General">
                  <c:v>1.5</c:v>
                </c:pt>
                <c:pt idx="26" formatCode="General">
                  <c:v>1.5</c:v>
                </c:pt>
                <c:pt idx="27" formatCode="General">
                  <c:v>1.5</c:v>
                </c:pt>
                <c:pt idx="28" formatCode="General">
                  <c:v>1.5</c:v>
                </c:pt>
                <c:pt idx="29" formatCode="General">
                  <c:v>1.5</c:v>
                </c:pt>
                <c:pt idx="30" formatCode="General">
                  <c:v>1.5</c:v>
                </c:pt>
                <c:pt idx="31" formatCode="General">
                  <c:v>1.5</c:v>
                </c:pt>
                <c:pt idx="32" formatCode="General">
                  <c:v>1.5</c:v>
                </c:pt>
                <c:pt idx="33" formatCode="General">
                  <c:v>1.5</c:v>
                </c:pt>
                <c:pt idx="34" formatCode="General">
                  <c:v>1.5</c:v>
                </c:pt>
                <c:pt idx="35" formatCode="General">
                  <c:v>1.5</c:v>
                </c:pt>
                <c:pt idx="36" formatCode="General">
                  <c:v>1.5</c:v>
                </c:pt>
                <c:pt idx="37" formatCode="General">
                  <c:v>1.5</c:v>
                </c:pt>
                <c:pt idx="38" formatCode="General">
                  <c:v>1.5</c:v>
                </c:pt>
                <c:pt idx="39" formatCode="General">
                  <c:v>1.5</c:v>
                </c:pt>
                <c:pt idx="40" formatCode="General">
                  <c:v>1.5</c:v>
                </c:pt>
                <c:pt idx="41" formatCode="General">
                  <c:v>1.5</c:v>
                </c:pt>
                <c:pt idx="42" formatCode="General">
                  <c:v>1.5</c:v>
                </c:pt>
                <c:pt idx="43" formatCode="General">
                  <c:v>1.5</c:v>
                </c:pt>
                <c:pt idx="44" formatCode="General">
                  <c:v>1.5</c:v>
                </c:pt>
                <c:pt idx="45" formatCode="General">
                  <c:v>1.5</c:v>
                </c:pt>
                <c:pt idx="46" formatCode="General">
                  <c:v>1.5</c:v>
                </c:pt>
                <c:pt idx="47" formatCode="General">
                  <c:v>1.5</c:v>
                </c:pt>
                <c:pt idx="48" formatCode="General">
                  <c:v>1.5</c:v>
                </c:pt>
                <c:pt idx="49" formatCode="General">
                  <c:v>1.5</c:v>
                </c:pt>
                <c:pt idx="50" formatCode="General">
                  <c:v>1.5</c:v>
                </c:pt>
                <c:pt idx="51" formatCode="General">
                  <c:v>1.5</c:v>
                </c:pt>
                <c:pt idx="52" formatCode="General">
                  <c:v>1.5</c:v>
                </c:pt>
                <c:pt idx="53" formatCode="General">
                  <c:v>1.5</c:v>
                </c:pt>
                <c:pt idx="54" formatCode="General">
                  <c:v>1.5</c:v>
                </c:pt>
                <c:pt idx="55" formatCode="General">
                  <c:v>1.5</c:v>
                </c:pt>
                <c:pt idx="56" formatCode="General">
                  <c:v>1.5</c:v>
                </c:pt>
                <c:pt idx="57" formatCode="General">
                  <c:v>1.5</c:v>
                </c:pt>
                <c:pt idx="58" formatCode="General">
                  <c:v>1.5</c:v>
                </c:pt>
                <c:pt idx="59" formatCode="General">
                  <c:v>1.5</c:v>
                </c:pt>
                <c:pt idx="60" formatCode="General">
                  <c:v>1.5</c:v>
                </c:pt>
                <c:pt idx="61" formatCode="General">
                  <c:v>1.5</c:v>
                </c:pt>
                <c:pt idx="62" formatCode="General">
                  <c:v>1.5</c:v>
                </c:pt>
                <c:pt idx="63" formatCode="General">
                  <c:v>1.5</c:v>
                </c:pt>
                <c:pt idx="64" formatCode="General">
                  <c:v>1.5</c:v>
                </c:pt>
                <c:pt idx="65" formatCode="General">
                  <c:v>1.5</c:v>
                </c:pt>
                <c:pt idx="66" formatCode="General">
                  <c:v>1.5</c:v>
                </c:pt>
                <c:pt idx="67" formatCode="General">
                  <c:v>1.5</c:v>
                </c:pt>
                <c:pt idx="68" formatCode="General">
                  <c:v>1.5</c:v>
                </c:pt>
                <c:pt idx="69" formatCode="General">
                  <c:v>1.5</c:v>
                </c:pt>
                <c:pt idx="70" formatCode="General">
                  <c:v>1.5</c:v>
                </c:pt>
                <c:pt idx="71" formatCode="General">
                  <c:v>1.5</c:v>
                </c:pt>
                <c:pt idx="72" formatCode="General">
                  <c:v>1.5</c:v>
                </c:pt>
                <c:pt idx="73" formatCode="0.0">
                  <c:v>1.5</c:v>
                </c:pt>
                <c:pt idx="74" formatCode="0.0">
                  <c:v>1.5</c:v>
                </c:pt>
                <c:pt idx="75" formatCode="0.0">
                  <c:v>1.5</c:v>
                </c:pt>
                <c:pt idx="76" formatCode="0.0">
                  <c:v>1.5</c:v>
                </c:pt>
                <c:pt idx="77" formatCode="0.0">
                  <c:v>1.5</c:v>
                </c:pt>
                <c:pt idx="78" formatCode="0.0">
                  <c:v>1.5</c:v>
                </c:pt>
                <c:pt idx="79" formatCode="0.0">
                  <c:v>1.5</c:v>
                </c:pt>
                <c:pt idx="80" formatCode="0.0">
                  <c:v>1.5</c:v>
                </c:pt>
                <c:pt idx="81" formatCode="0.0">
                  <c:v>1.5</c:v>
                </c:pt>
                <c:pt idx="82" formatCode="0.0">
                  <c:v>1.5</c:v>
                </c:pt>
                <c:pt idx="83" formatCode="General">
                  <c:v>1.5</c:v>
                </c:pt>
                <c:pt idx="84" formatCode="General">
                  <c:v>1.5</c:v>
                </c:pt>
                <c:pt idx="85" formatCode="General">
                  <c:v>1.5</c:v>
                </c:pt>
                <c:pt idx="86" formatCode="General">
                  <c:v>1.5</c:v>
                </c:pt>
                <c:pt idx="87" formatCode="General">
                  <c:v>1.5</c:v>
                </c:pt>
                <c:pt idx="88" formatCode="General">
                  <c:v>1.5</c:v>
                </c:pt>
                <c:pt idx="89" formatCode="General">
                  <c:v>1.5</c:v>
                </c:pt>
                <c:pt idx="90" formatCode="General">
                  <c:v>1.5</c:v>
                </c:pt>
                <c:pt idx="91" formatCode="General">
                  <c:v>1.5</c:v>
                </c:pt>
                <c:pt idx="92" formatCode="General">
                  <c:v>1.5</c:v>
                </c:pt>
                <c:pt idx="93" formatCode="General">
                  <c:v>1.5</c:v>
                </c:pt>
                <c:pt idx="94" formatCode="General">
                  <c:v>1.5</c:v>
                </c:pt>
                <c:pt idx="95" formatCode="General">
                  <c:v>1.5</c:v>
                </c:pt>
                <c:pt idx="96" formatCode="General">
                  <c:v>1.5</c:v>
                </c:pt>
                <c:pt idx="97" formatCode="General">
                  <c:v>1.5</c:v>
                </c:pt>
                <c:pt idx="98" formatCode="General">
                  <c:v>1.5</c:v>
                </c:pt>
                <c:pt idx="99" formatCode="General">
                  <c:v>1.5</c:v>
                </c:pt>
                <c:pt idx="100" formatCode="General">
                  <c:v>1.5</c:v>
                </c:pt>
                <c:pt idx="101" formatCode="General">
                  <c:v>1.5</c:v>
                </c:pt>
                <c:pt idx="102" formatCode="General">
                  <c:v>1.5</c:v>
                </c:pt>
                <c:pt idx="103" formatCode="General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44-4A44-B27E-CBB2340B1C4E}"/>
            </c:ext>
          </c:extLst>
        </c:ser>
        <c:ser>
          <c:idx val="3"/>
          <c:order val="3"/>
          <c:tx>
            <c:strRef>
              <c:f>'T5-5'!$G$2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'T5-5'!$C$99:$C$202</c:f>
              <c:strCache>
                <c:ptCount val="104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2015</c:v>
                </c:pt>
                <c:pt idx="5">
                  <c:v>2015</c:v>
                </c:pt>
                <c:pt idx="6">
                  <c:v>2015</c:v>
                </c:pt>
                <c:pt idx="7">
                  <c:v>2015</c:v>
                </c:pt>
                <c:pt idx="8">
                  <c:v>2015</c:v>
                </c:pt>
                <c:pt idx="9">
                  <c:v>2015</c:v>
                </c:pt>
                <c:pt idx="10">
                  <c:v>2015</c:v>
                </c:pt>
                <c:pt idx="11">
                  <c:v>2015</c:v>
                </c:pt>
                <c:pt idx="12">
                  <c:v>2016</c:v>
                </c:pt>
                <c:pt idx="13">
                  <c:v>2016</c:v>
                </c:pt>
                <c:pt idx="14">
                  <c:v>2016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2016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2017</c:v>
                </c:pt>
                <c:pt idx="33">
                  <c:v>2017</c:v>
                </c:pt>
                <c:pt idx="34">
                  <c:v>2017</c:v>
                </c:pt>
                <c:pt idx="35">
                  <c:v>2017</c:v>
                </c:pt>
                <c:pt idx="36">
                  <c:v>2018</c:v>
                </c:pt>
                <c:pt idx="37">
                  <c:v>2018</c:v>
                </c:pt>
                <c:pt idx="38">
                  <c:v>2018</c:v>
                </c:pt>
                <c:pt idx="39">
                  <c:v>2018</c:v>
                </c:pt>
                <c:pt idx="40">
                  <c:v>2018</c:v>
                </c:pt>
                <c:pt idx="41">
                  <c:v>2018</c:v>
                </c:pt>
                <c:pt idx="42">
                  <c:v>2018</c:v>
                </c:pt>
                <c:pt idx="43">
                  <c:v>2018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2019</c:v>
                </c:pt>
                <c:pt idx="53">
                  <c:v>2019</c:v>
                </c:pt>
                <c:pt idx="54">
                  <c:v>2019</c:v>
                </c:pt>
                <c:pt idx="55">
                  <c:v>2019</c:v>
                </c:pt>
                <c:pt idx="56">
                  <c:v>2019</c:v>
                </c:pt>
                <c:pt idx="57">
                  <c:v>2019</c:v>
                </c:pt>
                <c:pt idx="58">
                  <c:v>2019</c:v>
                </c:pt>
                <c:pt idx="59">
                  <c:v>2019</c:v>
                </c:pt>
                <c:pt idx="60">
                  <c:v>2020</c:v>
                </c:pt>
                <c:pt idx="61">
                  <c:v>2020</c:v>
                </c:pt>
                <c:pt idx="62">
                  <c:v>2020</c:v>
                </c:pt>
                <c:pt idx="63">
                  <c:v>2020</c:v>
                </c:pt>
                <c:pt idx="64">
                  <c:v>2020</c:v>
                </c:pt>
                <c:pt idx="65">
                  <c:v>2020</c:v>
                </c:pt>
                <c:pt idx="66">
                  <c:v>2020</c:v>
                </c:pt>
                <c:pt idx="67">
                  <c:v>2020</c:v>
                </c:pt>
                <c:pt idx="68">
                  <c:v>2020</c:v>
                </c:pt>
                <c:pt idx="69">
                  <c:v>2020</c:v>
                </c:pt>
                <c:pt idx="70">
                  <c:v>2020</c:v>
                </c:pt>
                <c:pt idx="71">
                  <c:v>2020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2023</c:v>
                </c:pt>
                <c:pt idx="97">
                  <c:v>2023</c:v>
                </c:pt>
                <c:pt idx="98">
                  <c:v>2023</c:v>
                </c:pt>
                <c:pt idx="99">
                  <c:v>2023</c:v>
                </c:pt>
                <c:pt idx="100">
                  <c:v>2023</c:v>
                </c:pt>
                <c:pt idx="101">
                  <c:v>2023</c:v>
                </c:pt>
                <c:pt idx="102">
                  <c:v>2023</c:v>
                </c:pt>
                <c:pt idx="103">
                  <c:v>2023</c:v>
                </c:pt>
              </c:strCache>
            </c:strRef>
          </c:cat>
          <c:val>
            <c:numRef>
              <c:f>'T5-5'!$G$99:$G$202</c:f>
              <c:numCache>
                <c:formatCode>#,##0.0</c:formatCode>
                <c:ptCount val="104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  <c:pt idx="12">
                  <c:v>5.5</c:v>
                </c:pt>
                <c:pt idx="13" formatCode="General">
                  <c:v>5.5</c:v>
                </c:pt>
                <c:pt idx="14" formatCode="General">
                  <c:v>5.5</c:v>
                </c:pt>
                <c:pt idx="15" formatCode="General">
                  <c:v>5.5</c:v>
                </c:pt>
                <c:pt idx="16" formatCode="General">
                  <c:v>5.5</c:v>
                </c:pt>
                <c:pt idx="17" formatCode="General">
                  <c:v>5.5</c:v>
                </c:pt>
                <c:pt idx="18" formatCode="General">
                  <c:v>5.5</c:v>
                </c:pt>
                <c:pt idx="19" formatCode="General">
                  <c:v>5.5</c:v>
                </c:pt>
                <c:pt idx="20" formatCode="General">
                  <c:v>5.5</c:v>
                </c:pt>
                <c:pt idx="21" formatCode="General">
                  <c:v>5.5</c:v>
                </c:pt>
                <c:pt idx="22" formatCode="General">
                  <c:v>5.5</c:v>
                </c:pt>
                <c:pt idx="23" formatCode="General">
                  <c:v>5.5</c:v>
                </c:pt>
                <c:pt idx="24" formatCode="General">
                  <c:v>4.5</c:v>
                </c:pt>
                <c:pt idx="25" formatCode="General">
                  <c:v>4.5</c:v>
                </c:pt>
                <c:pt idx="26" formatCode="General">
                  <c:v>4.5</c:v>
                </c:pt>
                <c:pt idx="27" formatCode="General">
                  <c:v>4.5</c:v>
                </c:pt>
                <c:pt idx="28" formatCode="General">
                  <c:v>4.5</c:v>
                </c:pt>
                <c:pt idx="29" formatCode="General">
                  <c:v>4.5</c:v>
                </c:pt>
                <c:pt idx="30" formatCode="General">
                  <c:v>4.5</c:v>
                </c:pt>
                <c:pt idx="31" formatCode="General">
                  <c:v>4.5</c:v>
                </c:pt>
                <c:pt idx="32" formatCode="General">
                  <c:v>4.5</c:v>
                </c:pt>
                <c:pt idx="33" formatCode="General">
                  <c:v>4.5</c:v>
                </c:pt>
                <c:pt idx="34" formatCode="General">
                  <c:v>4.5</c:v>
                </c:pt>
                <c:pt idx="35" formatCode="General">
                  <c:v>4.5</c:v>
                </c:pt>
                <c:pt idx="36" formatCode="General">
                  <c:v>4.5</c:v>
                </c:pt>
                <c:pt idx="37" formatCode="General">
                  <c:v>4.5</c:v>
                </c:pt>
                <c:pt idx="38" formatCode="General">
                  <c:v>4.5</c:v>
                </c:pt>
                <c:pt idx="39" formatCode="General">
                  <c:v>4.5</c:v>
                </c:pt>
                <c:pt idx="40" formatCode="General">
                  <c:v>4.5</c:v>
                </c:pt>
                <c:pt idx="41" formatCode="General">
                  <c:v>4.5</c:v>
                </c:pt>
                <c:pt idx="42" formatCode="General">
                  <c:v>4.5</c:v>
                </c:pt>
                <c:pt idx="43" formatCode="General">
                  <c:v>4.5</c:v>
                </c:pt>
                <c:pt idx="44" formatCode="General">
                  <c:v>4.5</c:v>
                </c:pt>
                <c:pt idx="45" formatCode="General">
                  <c:v>4.5</c:v>
                </c:pt>
                <c:pt idx="46" formatCode="General">
                  <c:v>4.5</c:v>
                </c:pt>
                <c:pt idx="47" formatCode="General">
                  <c:v>4.5</c:v>
                </c:pt>
                <c:pt idx="48" formatCode="General">
                  <c:v>4.5</c:v>
                </c:pt>
                <c:pt idx="49" formatCode="General">
                  <c:v>4.5</c:v>
                </c:pt>
                <c:pt idx="50" formatCode="General">
                  <c:v>4.5</c:v>
                </c:pt>
                <c:pt idx="51" formatCode="General">
                  <c:v>4.5</c:v>
                </c:pt>
                <c:pt idx="52" formatCode="General">
                  <c:v>4.5</c:v>
                </c:pt>
                <c:pt idx="53" formatCode="General">
                  <c:v>4.5</c:v>
                </c:pt>
                <c:pt idx="54" formatCode="General">
                  <c:v>4.5</c:v>
                </c:pt>
                <c:pt idx="55" formatCode="General">
                  <c:v>4.5</c:v>
                </c:pt>
                <c:pt idx="56" formatCode="General">
                  <c:v>4.5</c:v>
                </c:pt>
                <c:pt idx="57" formatCode="General">
                  <c:v>4.5</c:v>
                </c:pt>
                <c:pt idx="58" formatCode="General">
                  <c:v>4.5</c:v>
                </c:pt>
                <c:pt idx="59" formatCode="General">
                  <c:v>4.5</c:v>
                </c:pt>
                <c:pt idx="60" formatCode="General">
                  <c:v>4.5</c:v>
                </c:pt>
                <c:pt idx="61" formatCode="General">
                  <c:v>4.5</c:v>
                </c:pt>
                <c:pt idx="62" formatCode="General">
                  <c:v>4.5</c:v>
                </c:pt>
                <c:pt idx="63" formatCode="General">
                  <c:v>4.5</c:v>
                </c:pt>
                <c:pt idx="64" formatCode="General">
                  <c:v>4.5</c:v>
                </c:pt>
                <c:pt idx="65" formatCode="General">
                  <c:v>4.5</c:v>
                </c:pt>
                <c:pt idx="66" formatCode="General">
                  <c:v>4.5</c:v>
                </c:pt>
                <c:pt idx="67" formatCode="General">
                  <c:v>4.5</c:v>
                </c:pt>
                <c:pt idx="68" formatCode="General">
                  <c:v>4.5</c:v>
                </c:pt>
                <c:pt idx="69" formatCode="General">
                  <c:v>4.5</c:v>
                </c:pt>
                <c:pt idx="70" formatCode="General">
                  <c:v>4.5</c:v>
                </c:pt>
                <c:pt idx="71" formatCode="General">
                  <c:v>4.5</c:v>
                </c:pt>
                <c:pt idx="72" formatCode="General">
                  <c:v>4.5</c:v>
                </c:pt>
                <c:pt idx="73" formatCode="0.0">
                  <c:v>4.5</c:v>
                </c:pt>
                <c:pt idx="74" formatCode="0.0">
                  <c:v>4.5</c:v>
                </c:pt>
                <c:pt idx="75" formatCode="0.0">
                  <c:v>4.5</c:v>
                </c:pt>
                <c:pt idx="76" formatCode="0.0">
                  <c:v>4.5</c:v>
                </c:pt>
                <c:pt idx="77" formatCode="0.0">
                  <c:v>4.5</c:v>
                </c:pt>
                <c:pt idx="78" formatCode="0.0">
                  <c:v>4.5</c:v>
                </c:pt>
                <c:pt idx="79" formatCode="0.0">
                  <c:v>4.5</c:v>
                </c:pt>
                <c:pt idx="80" formatCode="0.0">
                  <c:v>4.5</c:v>
                </c:pt>
                <c:pt idx="81" formatCode="0.0">
                  <c:v>4.5</c:v>
                </c:pt>
                <c:pt idx="82" formatCode="0.0">
                  <c:v>4.5</c:v>
                </c:pt>
                <c:pt idx="83" formatCode="General">
                  <c:v>4.5</c:v>
                </c:pt>
                <c:pt idx="84" formatCode="General">
                  <c:v>4.5</c:v>
                </c:pt>
                <c:pt idx="85" formatCode="General">
                  <c:v>4.5</c:v>
                </c:pt>
                <c:pt idx="86" formatCode="General">
                  <c:v>4.5</c:v>
                </c:pt>
                <c:pt idx="87" formatCode="General">
                  <c:v>4.5</c:v>
                </c:pt>
                <c:pt idx="88" formatCode="General">
                  <c:v>4.5</c:v>
                </c:pt>
                <c:pt idx="89" formatCode="General">
                  <c:v>4.5</c:v>
                </c:pt>
                <c:pt idx="90" formatCode="General">
                  <c:v>4.5</c:v>
                </c:pt>
                <c:pt idx="91" formatCode="General">
                  <c:v>4.5</c:v>
                </c:pt>
                <c:pt idx="92" formatCode="General">
                  <c:v>4.5</c:v>
                </c:pt>
                <c:pt idx="93" formatCode="General">
                  <c:v>4.5</c:v>
                </c:pt>
                <c:pt idx="94" formatCode="General">
                  <c:v>4.5</c:v>
                </c:pt>
                <c:pt idx="95" formatCode="General">
                  <c:v>4.5</c:v>
                </c:pt>
                <c:pt idx="96" formatCode="General">
                  <c:v>4.5</c:v>
                </c:pt>
                <c:pt idx="97" formatCode="General">
                  <c:v>4.5</c:v>
                </c:pt>
                <c:pt idx="98" formatCode="General">
                  <c:v>4.5</c:v>
                </c:pt>
                <c:pt idx="99" formatCode="General">
                  <c:v>4.5</c:v>
                </c:pt>
                <c:pt idx="100" formatCode="General">
                  <c:v>4.5</c:v>
                </c:pt>
                <c:pt idx="101" formatCode="General">
                  <c:v>4.5</c:v>
                </c:pt>
                <c:pt idx="102" formatCode="General">
                  <c:v>4.5</c:v>
                </c:pt>
                <c:pt idx="103" formatCode="General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44-4A44-B27E-CBB2340B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67568"/>
        <c:axId val="1850757776"/>
      </c:lineChart>
      <c:lineChart>
        <c:grouping val="standard"/>
        <c:varyColors val="0"/>
        <c:ser>
          <c:idx val="1"/>
          <c:order val="1"/>
          <c:tx>
            <c:strRef>
              <c:f>'T5-5'!$E$2</c:f>
              <c:strCache>
                <c:ptCount val="1"/>
                <c:pt idx="0">
                  <c:v>CPI ex food, en, alc, tob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multiLvlStrRef>
              <c:f>'T5-5'!$C$99:$D$202</c:f>
              <c:multiLvlStrCache>
                <c:ptCount val="104"/>
                <c:lvl>
                  <c:pt idx="0">
                    <c:v>0,1</c:v>
                  </c:pt>
                  <c:pt idx="1">
                    <c:v>0,8</c:v>
                  </c:pt>
                  <c:pt idx="2">
                    <c:v>1,8</c:v>
                  </c:pt>
                  <c:pt idx="3">
                    <c:v>1,8</c:v>
                  </c:pt>
                  <c:pt idx="4">
                    <c:v>1,5</c:v>
                  </c:pt>
                  <c:pt idx="5">
                    <c:v>1,9</c:v>
                  </c:pt>
                  <c:pt idx="6">
                    <c:v>1,1</c:v>
                  </c:pt>
                  <c:pt idx="7">
                    <c:v>2,1</c:v>
                  </c:pt>
                  <c:pt idx="8">
                    <c:v>1,4</c:v>
                  </c:pt>
                  <c:pt idx="9">
                    <c:v>1,4</c:v>
                  </c:pt>
                  <c:pt idx="10">
                    <c:v>1,3</c:v>
                  </c:pt>
                  <c:pt idx="11">
                    <c:v>1,6</c:v>
                  </c:pt>
                  <c:pt idx="12">
                    <c:v>2,3</c:v>
                  </c:pt>
                  <c:pt idx="13">
                    <c:v>1,4</c:v>
                  </c:pt>
                  <c:pt idx="14">
                    <c:v>0,6</c:v>
                  </c:pt>
                  <c:pt idx="15">
                    <c:v>0,4</c:v>
                  </c:pt>
                  <c:pt idx="16">
                    <c:v>0,8</c:v>
                  </c:pt>
                  <c:pt idx="17">
                    <c:v>0,3</c:v>
                  </c:pt>
                  <c:pt idx="18">
                    <c:v>1,2</c:v>
                  </c:pt>
                  <c:pt idx="19">
                    <c:v>1,2</c:v>
                  </c:pt>
                  <c:pt idx="20">
                    <c:v>0,6</c:v>
                  </c:pt>
                  <c:pt idx="21">
                    <c:v>1,5</c:v>
                  </c:pt>
                  <c:pt idx="22">
                    <c:v>1,5</c:v>
                  </c:pt>
                  <c:pt idx="23">
                    <c:v>1,5</c:v>
                  </c:pt>
                  <c:pt idx="24">
                    <c:v>2,4</c:v>
                  </c:pt>
                  <c:pt idx="25">
                    <c:v>3,2</c:v>
                  </c:pt>
                  <c:pt idx="26">
                    <c:v>3,5</c:v>
                  </c:pt>
                  <c:pt idx="27">
                    <c:v>4,0</c:v>
                  </c:pt>
                  <c:pt idx="28">
                    <c:v>3,4</c:v>
                  </c:pt>
                  <c:pt idx="29">
                    <c:v>3,6</c:v>
                  </c:pt>
                  <c:pt idx="30">
                    <c:v>3,2</c:v>
                  </c:pt>
                  <c:pt idx="31">
                    <c:v>2,5</c:v>
                  </c:pt>
                  <c:pt idx="32">
                    <c:v>3,2</c:v>
                  </c:pt>
                  <c:pt idx="33">
                    <c:v>2,7</c:v>
                  </c:pt>
                  <c:pt idx="34">
                    <c:v>2,8</c:v>
                  </c:pt>
                  <c:pt idx="35">
                    <c:v>3,0</c:v>
                  </c:pt>
                  <c:pt idx="36">
                    <c:v>1,9</c:v>
                  </c:pt>
                  <c:pt idx="37">
                    <c:v>1,5</c:v>
                  </c:pt>
                  <c:pt idx="38">
                    <c:v>1,4</c:v>
                  </c:pt>
                  <c:pt idx="39">
                    <c:v>1,0</c:v>
                  </c:pt>
                  <c:pt idx="40">
                    <c:v>2,2</c:v>
                  </c:pt>
                  <c:pt idx="41">
                    <c:v>2,3</c:v>
                  </c:pt>
                  <c:pt idx="42">
                    <c:v>2,4</c:v>
                  </c:pt>
                  <c:pt idx="43">
                    <c:v>2,6</c:v>
                  </c:pt>
                  <c:pt idx="44">
                    <c:v>2,1</c:v>
                  </c:pt>
                  <c:pt idx="45">
                    <c:v>2,2</c:v>
                  </c:pt>
                  <c:pt idx="46">
                    <c:v>1,9</c:v>
                  </c:pt>
                  <c:pt idx="47">
                    <c:v>2,0</c:v>
                  </c:pt>
                  <c:pt idx="48">
                    <c:v>2,0</c:v>
                  </c:pt>
                  <c:pt idx="49">
                    <c:v>2,4</c:v>
                  </c:pt>
                  <c:pt idx="50">
                    <c:v>2,8</c:v>
                  </c:pt>
                  <c:pt idx="51">
                    <c:v>3,0</c:v>
                  </c:pt>
                  <c:pt idx="52">
                    <c:v>2,2</c:v>
                  </c:pt>
                  <c:pt idx="53">
                    <c:v>1,5</c:v>
                  </c:pt>
                  <c:pt idx="54">
                    <c:v>1,6</c:v>
                  </c:pt>
                  <c:pt idx="55">
                    <c:v>1,3</c:v>
                  </c:pt>
                  <c:pt idx="56">
                    <c:v>1,1</c:v>
                  </c:pt>
                  <c:pt idx="57">
                    <c:v>1,0</c:v>
                  </c:pt>
                  <c:pt idx="58">
                    <c:v>1,4</c:v>
                  </c:pt>
                  <c:pt idx="59">
                    <c:v>1,8</c:v>
                  </c:pt>
                  <c:pt idx="60">
                    <c:v>2,0</c:v>
                  </c:pt>
                  <c:pt idx="61">
                    <c:v>1,9</c:v>
                  </c:pt>
                  <c:pt idx="62">
                    <c:v>1,4</c:v>
                  </c:pt>
                  <c:pt idx="63">
                    <c:v>0,7</c:v>
                  </c:pt>
                  <c:pt idx="64">
                    <c:v>0,7</c:v>
                  </c:pt>
                  <c:pt idx="65">
                    <c:v>1,6</c:v>
                  </c:pt>
                  <c:pt idx="66">
                    <c:v>2,0</c:v>
                  </c:pt>
                  <c:pt idx="67">
                    <c:v>1,9</c:v>
                  </c:pt>
                  <c:pt idx="68">
                    <c:v>1,9</c:v>
                  </c:pt>
                  <c:pt idx="69">
                    <c:v>1,8</c:v>
                  </c:pt>
                  <c:pt idx="70">
                    <c:v>1,7</c:v>
                  </c:pt>
                  <c:pt idx="71">
                    <c:v>1,3</c:v>
                  </c:pt>
                  <c:pt idx="72">
                    <c:v>1,2</c:v>
                  </c:pt>
                  <c:pt idx="73">
                    <c:v>1,2</c:v>
                  </c:pt>
                  <c:pt idx="74">
                    <c:v>1,8</c:v>
                  </c:pt>
                  <c:pt idx="75">
                    <c:v>2,8</c:v>
                  </c:pt>
                  <c:pt idx="76">
                    <c:v>3,6</c:v>
                  </c:pt>
                  <c:pt idx="77">
                    <c:v>3,3</c:v>
                  </c:pt>
                  <c:pt idx="78">
                    <c:v>3,3</c:v>
                  </c:pt>
                  <c:pt idx="79">
                    <c:v>4,3</c:v>
                  </c:pt>
                  <c:pt idx="80">
                    <c:v>5,7</c:v>
                  </c:pt>
                  <c:pt idx="81">
                    <c:v>6,6</c:v>
                  </c:pt>
                  <c:pt idx="82">
                    <c:v>7,5</c:v>
                  </c:pt>
                  <c:pt idx="83">
                    <c:v>7,9</c:v>
                  </c:pt>
                  <c:pt idx="84">
                    <c:v>8,3</c:v>
                  </c:pt>
                  <c:pt idx="85">
                    <c:v>8,8</c:v>
                  </c:pt>
                  <c:pt idx="86">
                    <c:v>9,1</c:v>
                  </c:pt>
                  <c:pt idx="87">
                    <c:v>9,6</c:v>
                  </c:pt>
                  <c:pt idx="88">
                    <c:v>10,4</c:v>
                  </c:pt>
                  <c:pt idx="89">
                    <c:v>11,9</c:v>
                  </c:pt>
                  <c:pt idx="90">
                    <c:v>12,8</c:v>
                  </c:pt>
                  <c:pt idx="91">
                    <c:v>13,2</c:v>
                  </c:pt>
                  <c:pt idx="92">
                    <c:v>14,0</c:v>
                  </c:pt>
                  <c:pt idx="93">
                    <c:v>15,0</c:v>
                  </c:pt>
                  <c:pt idx="94">
                    <c:v>15,1</c:v>
                  </c:pt>
                  <c:pt idx="95">
                    <c:v>15,1</c:v>
                  </c:pt>
                  <c:pt idx="96">
                    <c:v>15,8</c:v>
                  </c:pt>
                  <c:pt idx="97">
                    <c:v>16,1</c:v>
                  </c:pt>
                  <c:pt idx="98">
                    <c:v>16,2</c:v>
                  </c:pt>
                  <c:pt idx="99">
                    <c:v>15,2</c:v>
                  </c:pt>
                  <c:pt idx="100">
                    <c:v>14,8</c:v>
                  </c:pt>
                  <c:pt idx="101">
                    <c:v>13,7</c:v>
                  </c:pt>
                  <c:pt idx="102">
                    <c:v>12,5</c:v>
                  </c:pt>
                  <c:pt idx="103">
                    <c:v>11,5</c:v>
                  </c:pt>
                </c:lvl>
                <c:lvl>
                  <c:pt idx="0">
                    <c:v>2015</c:v>
                  </c:pt>
                  <c:pt idx="1">
                    <c:v>2015</c:v>
                  </c:pt>
                  <c:pt idx="2">
                    <c:v>2015</c:v>
                  </c:pt>
                  <c:pt idx="3">
                    <c:v>2015</c:v>
                  </c:pt>
                  <c:pt idx="4">
                    <c:v>2015</c:v>
                  </c:pt>
                  <c:pt idx="5">
                    <c:v>2015</c:v>
                  </c:pt>
                  <c:pt idx="6">
                    <c:v>2015</c:v>
                  </c:pt>
                  <c:pt idx="7">
                    <c:v>2015</c:v>
                  </c:pt>
                  <c:pt idx="8">
                    <c:v>2015</c:v>
                  </c:pt>
                  <c:pt idx="9">
                    <c:v>2015</c:v>
                  </c:pt>
                  <c:pt idx="10">
                    <c:v>2015</c:v>
                  </c:pt>
                  <c:pt idx="11">
                    <c:v>2015</c:v>
                  </c:pt>
                  <c:pt idx="12">
                    <c:v>2016</c:v>
                  </c:pt>
                  <c:pt idx="13">
                    <c:v>2016</c:v>
                  </c:pt>
                  <c:pt idx="14">
                    <c:v>2016</c:v>
                  </c:pt>
                  <c:pt idx="15">
                    <c:v>2016</c:v>
                  </c:pt>
                  <c:pt idx="16">
                    <c:v>2016</c:v>
                  </c:pt>
                  <c:pt idx="17">
                    <c:v>2016</c:v>
                  </c:pt>
                  <c:pt idx="18">
                    <c:v>2016</c:v>
                  </c:pt>
                  <c:pt idx="19">
                    <c:v>2016</c:v>
                  </c:pt>
                  <c:pt idx="20">
                    <c:v>2016</c:v>
                  </c:pt>
                  <c:pt idx="21">
                    <c:v>2016</c:v>
                  </c:pt>
                  <c:pt idx="22">
                    <c:v>2016</c:v>
                  </c:pt>
                  <c:pt idx="23">
                    <c:v>2016</c:v>
                  </c:pt>
                  <c:pt idx="24">
                    <c:v>2017</c:v>
                  </c:pt>
                  <c:pt idx="25">
                    <c:v>2017</c:v>
                  </c:pt>
                  <c:pt idx="26">
                    <c:v>2017</c:v>
                  </c:pt>
                  <c:pt idx="27">
                    <c:v>2017</c:v>
                  </c:pt>
                  <c:pt idx="28">
                    <c:v>2017</c:v>
                  </c:pt>
                  <c:pt idx="29">
                    <c:v>2017</c:v>
                  </c:pt>
                  <c:pt idx="30">
                    <c:v>2017</c:v>
                  </c:pt>
                  <c:pt idx="31">
                    <c:v>2017</c:v>
                  </c:pt>
                  <c:pt idx="32">
                    <c:v>2017</c:v>
                  </c:pt>
                  <c:pt idx="33">
                    <c:v>2017</c:v>
                  </c:pt>
                  <c:pt idx="34">
                    <c:v>2017</c:v>
                  </c:pt>
                  <c:pt idx="35">
                    <c:v>2017</c:v>
                  </c:pt>
                  <c:pt idx="36">
                    <c:v>2018</c:v>
                  </c:pt>
                  <c:pt idx="37">
                    <c:v>2018</c:v>
                  </c:pt>
                  <c:pt idx="38">
                    <c:v>2018</c:v>
                  </c:pt>
                  <c:pt idx="39">
                    <c:v>2018</c:v>
                  </c:pt>
                  <c:pt idx="40">
                    <c:v>2018</c:v>
                  </c:pt>
                  <c:pt idx="41">
                    <c:v>2018</c:v>
                  </c:pt>
                  <c:pt idx="42">
                    <c:v>2018</c:v>
                  </c:pt>
                  <c:pt idx="43">
                    <c:v>2018</c:v>
                  </c:pt>
                  <c:pt idx="44">
                    <c:v>2018</c:v>
                  </c:pt>
                  <c:pt idx="45">
                    <c:v>2018</c:v>
                  </c:pt>
                  <c:pt idx="46">
                    <c:v>2018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2019</c:v>
                  </c:pt>
                  <c:pt idx="50">
                    <c:v>2019</c:v>
                  </c:pt>
                  <c:pt idx="51">
                    <c:v>2019</c:v>
                  </c:pt>
                  <c:pt idx="52">
                    <c:v>2019</c:v>
                  </c:pt>
                  <c:pt idx="53">
                    <c:v>2019</c:v>
                  </c:pt>
                  <c:pt idx="54">
                    <c:v>2019</c:v>
                  </c:pt>
                  <c:pt idx="55">
                    <c:v>2019</c:v>
                  </c:pt>
                  <c:pt idx="56">
                    <c:v>2019</c:v>
                  </c:pt>
                  <c:pt idx="57">
                    <c:v>2019</c:v>
                  </c:pt>
                  <c:pt idx="58">
                    <c:v>2019</c:v>
                  </c:pt>
                  <c:pt idx="59">
                    <c:v>2019</c:v>
                  </c:pt>
                  <c:pt idx="60">
                    <c:v>2020</c:v>
                  </c:pt>
                  <c:pt idx="61">
                    <c:v>2020</c:v>
                  </c:pt>
                  <c:pt idx="62">
                    <c:v>2020</c:v>
                  </c:pt>
                  <c:pt idx="63">
                    <c:v>2020</c:v>
                  </c:pt>
                  <c:pt idx="64">
                    <c:v>2020</c:v>
                  </c:pt>
                  <c:pt idx="65">
                    <c:v>2020</c:v>
                  </c:pt>
                  <c:pt idx="66">
                    <c:v>2020</c:v>
                  </c:pt>
                  <c:pt idx="67">
                    <c:v>2020</c:v>
                  </c:pt>
                  <c:pt idx="68">
                    <c:v>2020</c:v>
                  </c:pt>
                  <c:pt idx="69">
                    <c:v>2020</c:v>
                  </c:pt>
                  <c:pt idx="70">
                    <c:v>2020</c:v>
                  </c:pt>
                  <c:pt idx="71">
                    <c:v>2020</c:v>
                  </c:pt>
                  <c:pt idx="72">
                    <c:v>2021</c:v>
                  </c:pt>
                  <c:pt idx="73">
                    <c:v>2021</c:v>
                  </c:pt>
                  <c:pt idx="74">
                    <c:v>2021</c:v>
                  </c:pt>
                  <c:pt idx="75">
                    <c:v>2021</c:v>
                  </c:pt>
                  <c:pt idx="76">
                    <c:v>2021</c:v>
                  </c:pt>
                  <c:pt idx="77">
                    <c:v>2021</c:v>
                  </c:pt>
                  <c:pt idx="78">
                    <c:v>2021</c:v>
                  </c:pt>
                  <c:pt idx="79">
                    <c:v>2021</c:v>
                  </c:pt>
                  <c:pt idx="80">
                    <c:v>2021</c:v>
                  </c:pt>
                  <c:pt idx="81">
                    <c:v>2021</c:v>
                  </c:pt>
                  <c:pt idx="82">
                    <c:v>2021</c:v>
                  </c:pt>
                  <c:pt idx="83">
                    <c:v>2021</c:v>
                  </c:pt>
                  <c:pt idx="84">
                    <c:v>2022</c:v>
                  </c:pt>
                  <c:pt idx="85">
                    <c:v>2022</c:v>
                  </c:pt>
                  <c:pt idx="86">
                    <c:v>2022</c:v>
                  </c:pt>
                  <c:pt idx="87">
                    <c:v>2022</c:v>
                  </c:pt>
                  <c:pt idx="88">
                    <c:v>2022</c:v>
                  </c:pt>
                  <c:pt idx="89">
                    <c:v>2022</c:v>
                  </c:pt>
                  <c:pt idx="90">
                    <c:v>2022</c:v>
                  </c:pt>
                  <c:pt idx="91">
                    <c:v>2022</c:v>
                  </c:pt>
                  <c:pt idx="92">
                    <c:v>2022</c:v>
                  </c:pt>
                  <c:pt idx="93">
                    <c:v>2022</c:v>
                  </c:pt>
                  <c:pt idx="94">
                    <c:v>2022</c:v>
                  </c:pt>
                  <c:pt idx="95">
                    <c:v>2022</c:v>
                  </c:pt>
                  <c:pt idx="96">
                    <c:v>2023</c:v>
                  </c:pt>
                  <c:pt idx="97">
                    <c:v>2023</c:v>
                  </c:pt>
                  <c:pt idx="98">
                    <c:v>2023</c:v>
                  </c:pt>
                  <c:pt idx="99">
                    <c:v>2023</c:v>
                  </c:pt>
                  <c:pt idx="100">
                    <c:v>2023</c:v>
                  </c:pt>
                  <c:pt idx="101">
                    <c:v>2023</c:v>
                  </c:pt>
                  <c:pt idx="102">
                    <c:v>2023</c:v>
                  </c:pt>
                  <c:pt idx="103">
                    <c:v>2023</c:v>
                  </c:pt>
                </c:lvl>
              </c:multiLvlStrCache>
            </c:multiLvlStrRef>
          </c:cat>
          <c:val>
            <c:numRef>
              <c:f>'T5-5'!$E$99:$E$202</c:f>
              <c:numCache>
                <c:formatCode>#,##0.0</c:formatCode>
                <c:ptCount val="104"/>
                <c:pt idx="0">
                  <c:v>1.7</c:v>
                </c:pt>
                <c:pt idx="1">
                  <c:v>1.8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2.1</c:v>
                </c:pt>
                <c:pt idx="6">
                  <c:v>1.8</c:v>
                </c:pt>
                <c:pt idx="7">
                  <c:v>2.2000000000000002</c:v>
                </c:pt>
                <c:pt idx="8">
                  <c:v>2.1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1.6</c:v>
                </c:pt>
                <c:pt idx="12">
                  <c:v>2</c:v>
                </c:pt>
                <c:pt idx="13" formatCode="0.0">
                  <c:v>1.7</c:v>
                </c:pt>
                <c:pt idx="14" formatCode="0.0">
                  <c:v>1.7</c:v>
                </c:pt>
                <c:pt idx="15" formatCode="0.0">
                  <c:v>1.7</c:v>
                </c:pt>
                <c:pt idx="16" formatCode="0.0">
                  <c:v>1.6</c:v>
                </c:pt>
                <c:pt idx="17" formatCode="0.0">
                  <c:v>1.5</c:v>
                </c:pt>
                <c:pt idx="18" formatCode="0.0">
                  <c:v>1.5</c:v>
                </c:pt>
                <c:pt idx="19" formatCode="0.0">
                  <c:v>1.8</c:v>
                </c:pt>
                <c:pt idx="20" formatCode="0.0">
                  <c:v>1.6</c:v>
                </c:pt>
                <c:pt idx="21" formatCode="0.0">
                  <c:v>1.5</c:v>
                </c:pt>
                <c:pt idx="22" formatCode="0.0">
                  <c:v>1.4</c:v>
                </c:pt>
                <c:pt idx="23" formatCode="0.0">
                  <c:v>1.5</c:v>
                </c:pt>
                <c:pt idx="24" formatCode="0.0">
                  <c:v>1.7</c:v>
                </c:pt>
                <c:pt idx="25" formatCode="0.0">
                  <c:v>1.7</c:v>
                </c:pt>
                <c:pt idx="26" formatCode="0.0">
                  <c:v>2.1</c:v>
                </c:pt>
                <c:pt idx="27" formatCode="0.0">
                  <c:v>2</c:v>
                </c:pt>
                <c:pt idx="28" formatCode="0.0">
                  <c:v>2.2000000000000002</c:v>
                </c:pt>
                <c:pt idx="29" formatCode="0.0">
                  <c:v>2</c:v>
                </c:pt>
                <c:pt idx="30" formatCode="0.0">
                  <c:v>1.7</c:v>
                </c:pt>
                <c:pt idx="31" formatCode="0.0">
                  <c:v>1.5</c:v>
                </c:pt>
                <c:pt idx="32" formatCode="0.0">
                  <c:v>1.5</c:v>
                </c:pt>
                <c:pt idx="33" formatCode="0.0">
                  <c:v>1.4</c:v>
                </c:pt>
                <c:pt idx="34" formatCode="0.0">
                  <c:v>1.4</c:v>
                </c:pt>
                <c:pt idx="35" formatCode="0.0">
                  <c:v>1.3</c:v>
                </c:pt>
                <c:pt idx="36" formatCode="0.0">
                  <c:v>1.2</c:v>
                </c:pt>
                <c:pt idx="37" formatCode="General">
                  <c:v>1.3</c:v>
                </c:pt>
                <c:pt idx="38" formatCode="General">
                  <c:v>0.8</c:v>
                </c:pt>
                <c:pt idx="39" formatCode="General">
                  <c:v>0.8</c:v>
                </c:pt>
                <c:pt idx="40" formatCode="General">
                  <c:v>0.8</c:v>
                </c:pt>
                <c:pt idx="41" formatCode="0.0">
                  <c:v>0.8</c:v>
                </c:pt>
                <c:pt idx="42" formatCode="0.0">
                  <c:v>0.9</c:v>
                </c:pt>
                <c:pt idx="43" formatCode="0.0">
                  <c:v>1.1000000000000001</c:v>
                </c:pt>
                <c:pt idx="44" formatCode="0.0">
                  <c:v>1.1000000000000001</c:v>
                </c:pt>
                <c:pt idx="45" formatCode="0.0">
                  <c:v>1.1000000000000001</c:v>
                </c:pt>
                <c:pt idx="46" formatCode="0.0">
                  <c:v>1</c:v>
                </c:pt>
                <c:pt idx="47" formatCode="0.0">
                  <c:v>1</c:v>
                </c:pt>
                <c:pt idx="48" formatCode="0.0">
                  <c:v>1.2</c:v>
                </c:pt>
                <c:pt idx="49" formatCode="0.0">
                  <c:v>1.3</c:v>
                </c:pt>
                <c:pt idx="50" formatCode="0.0">
                  <c:v>1.3</c:v>
                </c:pt>
                <c:pt idx="51" formatCode="0.0">
                  <c:v>1.4</c:v>
                </c:pt>
                <c:pt idx="52" formatCode="0.0">
                  <c:v>1.5399421567189506</c:v>
                </c:pt>
                <c:pt idx="53" formatCode="0.0">
                  <c:v>1.4</c:v>
                </c:pt>
                <c:pt idx="54" formatCode="0.0">
                  <c:v>1.5</c:v>
                </c:pt>
                <c:pt idx="55" formatCode="0.0">
                  <c:v>1.2</c:v>
                </c:pt>
                <c:pt idx="56" formatCode="0.0">
                  <c:v>1.3</c:v>
                </c:pt>
                <c:pt idx="57" formatCode="0.0">
                  <c:v>1.1000000000000001</c:v>
                </c:pt>
                <c:pt idx="58" formatCode="0.0">
                  <c:v>1.2</c:v>
                </c:pt>
                <c:pt idx="59" formatCode="0.0">
                  <c:v>1.1000000000000001</c:v>
                </c:pt>
                <c:pt idx="60" formatCode="0.0">
                  <c:v>1</c:v>
                </c:pt>
                <c:pt idx="61" formatCode="0.0">
                  <c:v>1.5</c:v>
                </c:pt>
                <c:pt idx="62" formatCode="0.0">
                  <c:v>1.6</c:v>
                </c:pt>
                <c:pt idx="63" formatCode="0.0">
                  <c:v>1.4</c:v>
                </c:pt>
                <c:pt idx="64" formatCode="0.0">
                  <c:v>1.3</c:v>
                </c:pt>
                <c:pt idx="65" formatCode="0.0">
                  <c:v>1.4</c:v>
                </c:pt>
                <c:pt idx="66" formatCode="0.0">
                  <c:v>1.7</c:v>
                </c:pt>
                <c:pt idx="67" formatCode="0.0">
                  <c:v>1.9</c:v>
                </c:pt>
                <c:pt idx="68" formatCode="0.0">
                  <c:v>1.7</c:v>
                </c:pt>
                <c:pt idx="69" formatCode="0.0">
                  <c:v>1.9</c:v>
                </c:pt>
                <c:pt idx="70" formatCode="0.0">
                  <c:v>2</c:v>
                </c:pt>
                <c:pt idx="71" formatCode="0.0">
                  <c:v>2.1</c:v>
                </c:pt>
                <c:pt idx="72" formatCode="0.0">
                  <c:v>2.1</c:v>
                </c:pt>
                <c:pt idx="73" formatCode="0.0">
                  <c:v>1.8</c:v>
                </c:pt>
                <c:pt idx="74" formatCode="0.0">
                  <c:v>1.8</c:v>
                </c:pt>
                <c:pt idx="75" formatCode="0.0">
                  <c:v>1.8</c:v>
                </c:pt>
                <c:pt idx="76" formatCode="0.0">
                  <c:v>2</c:v>
                </c:pt>
                <c:pt idx="77" formatCode="0.0">
                  <c:v>2</c:v>
                </c:pt>
                <c:pt idx="78" formatCode="0.0">
                  <c:v>1.9</c:v>
                </c:pt>
                <c:pt idx="79" formatCode="0.0">
                  <c:v>1.8</c:v>
                </c:pt>
                <c:pt idx="80" formatCode="0.0">
                  <c:v>2.6</c:v>
                </c:pt>
                <c:pt idx="81" formatCode="0.0">
                  <c:v>2.7</c:v>
                </c:pt>
                <c:pt idx="82" formatCode="0.0">
                  <c:v>3</c:v>
                </c:pt>
                <c:pt idx="83" formatCode="0.0">
                  <c:v>3.5</c:v>
                </c:pt>
                <c:pt idx="84" formatCode="0.0">
                  <c:v>4.0999999999999996</c:v>
                </c:pt>
                <c:pt idx="85" formatCode="0.0">
                  <c:v>4.4000000000000004</c:v>
                </c:pt>
                <c:pt idx="86" formatCode="0.0">
                  <c:v>4.8</c:v>
                </c:pt>
                <c:pt idx="87" formatCode="0.0">
                  <c:v>5.5</c:v>
                </c:pt>
                <c:pt idx="88" formatCode="0.0">
                  <c:v>6.3</c:v>
                </c:pt>
                <c:pt idx="89" formatCode="0.0">
                  <c:v>6.7</c:v>
                </c:pt>
                <c:pt idx="90" formatCode="0.0">
                  <c:v>7.5410598695116136</c:v>
                </c:pt>
                <c:pt idx="91" formatCode="0.0">
                  <c:v>7.9</c:v>
                </c:pt>
                <c:pt idx="92" formatCode="0.0">
                  <c:v>8.6</c:v>
                </c:pt>
                <c:pt idx="93" formatCode="0.0">
                  <c:v>9.5</c:v>
                </c:pt>
                <c:pt idx="94" formatCode="0.0">
                  <c:v>9.6999999999999993</c:v>
                </c:pt>
                <c:pt idx="95" formatCode="0.0">
                  <c:v>10.1</c:v>
                </c:pt>
                <c:pt idx="96" formatCode="General">
                  <c:v>10.4</c:v>
                </c:pt>
                <c:pt idx="97" formatCode="General">
                  <c:v>11.1</c:v>
                </c:pt>
                <c:pt idx="98" formatCode="General">
                  <c:v>11.3</c:v>
                </c:pt>
                <c:pt idx="99" formatCode="General">
                  <c:v>11.1</c:v>
                </c:pt>
                <c:pt idx="100" formatCode="General">
                  <c:v>10.4</c:v>
                </c:pt>
                <c:pt idx="101" formatCode="General">
                  <c:v>9.9</c:v>
                </c:pt>
                <c:pt idx="102" formatCode="General">
                  <c:v>9.4</c:v>
                </c:pt>
                <c:pt idx="103" formatCode="General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44-4A44-B27E-CBB2340B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62128"/>
        <c:axId val="1850753968"/>
      </c:lineChart>
      <c:catAx>
        <c:axId val="185076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075777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50757776"/>
        <c:scaling>
          <c:orientation val="minMax"/>
          <c:max val="18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0767568"/>
        <c:crosses val="autoZero"/>
        <c:crossBetween val="between"/>
      </c:valAx>
      <c:catAx>
        <c:axId val="185076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0753968"/>
        <c:crosses val="autoZero"/>
        <c:auto val="1"/>
        <c:lblAlgn val="ctr"/>
        <c:lblOffset val="100"/>
        <c:noMultiLvlLbl val="0"/>
      </c:catAx>
      <c:valAx>
        <c:axId val="1850753968"/>
        <c:scaling>
          <c:orientation val="minMax"/>
          <c:max val="18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0762128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Rast BDP u prvoj</a:t>
            </a:r>
            <a:r>
              <a:rPr lang="sr-Latn-RS" baseline="0" dirty="0"/>
              <a:t> polovini 2023., u % medjug.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T2-4'!$D$25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T2-4'!$C$26:$C$43</c:f>
              <c:strCache>
                <c:ptCount val="18"/>
                <c:pt idx="0">
                  <c:v>Srbija</c:v>
                </c:pt>
                <c:pt idx="1">
                  <c:v>EU27</c:v>
                </c:pt>
                <c:pt idx="2">
                  <c:v>CIE</c:v>
                </c:pt>
                <c:pt idx="3">
                  <c:v>Albanija</c:v>
                </c:pt>
                <c:pt idx="4">
                  <c:v>BiH</c:v>
                </c:pt>
                <c:pt idx="5">
                  <c:v>Bugarska</c:v>
                </c:pt>
                <c:pt idx="6">
                  <c:v>Crna Gora</c:v>
                </c:pt>
                <c:pt idx="7">
                  <c:v>Češka</c:v>
                </c:pt>
                <c:pt idx="8">
                  <c:v>Estonija</c:v>
                </c:pt>
                <c:pt idx="9">
                  <c:v>Hrvatska</c:v>
                </c:pt>
                <c:pt idx="10">
                  <c:v>Letonija</c:v>
                </c:pt>
                <c:pt idx="11">
                  <c:v>Litvanija</c:v>
                </c:pt>
                <c:pt idx="12">
                  <c:v>Mađarska</c:v>
                </c:pt>
                <c:pt idx="13">
                  <c:v>S. Makedonija</c:v>
                </c:pt>
                <c:pt idx="14">
                  <c:v>Poljska</c:v>
                </c:pt>
                <c:pt idx="15">
                  <c:v>Rumunija</c:v>
                </c:pt>
                <c:pt idx="16">
                  <c:v>Slovačka</c:v>
                </c:pt>
                <c:pt idx="17">
                  <c:v>Slovenija</c:v>
                </c:pt>
              </c:strCache>
            </c:strRef>
          </c:cat>
          <c:val>
            <c:numRef>
              <c:f>'Tabela T2-4'!$D$26:$D$43</c:f>
              <c:numCache>
                <c:formatCode>0.0</c:formatCode>
                <c:ptCount val="18"/>
                <c:pt idx="0">
                  <c:v>0.9</c:v>
                </c:pt>
                <c:pt idx="1">
                  <c:v>1.2</c:v>
                </c:pt>
                <c:pt idx="2">
                  <c:v>0.52234840135618799</c:v>
                </c:pt>
                <c:pt idx="3">
                  <c:v>2.7</c:v>
                </c:pt>
                <c:pt idx="4">
                  <c:v>1.1000000000000001</c:v>
                </c:pt>
                <c:pt idx="5">
                  <c:v>2.1</c:v>
                </c:pt>
                <c:pt idx="6">
                  <c:v>5.4</c:v>
                </c:pt>
                <c:pt idx="7">
                  <c:v>-0.1</c:v>
                </c:pt>
                <c:pt idx="8">
                  <c:v>-3.7</c:v>
                </c:pt>
                <c:pt idx="9">
                  <c:v>2.8</c:v>
                </c:pt>
                <c:pt idx="10">
                  <c:v>0.8</c:v>
                </c:pt>
                <c:pt idx="11">
                  <c:v>-2.4</c:v>
                </c:pt>
                <c:pt idx="12">
                  <c:v>-0.9</c:v>
                </c:pt>
                <c:pt idx="13">
                  <c:v>2.1</c:v>
                </c:pt>
                <c:pt idx="14">
                  <c:v>-0.1</c:v>
                </c:pt>
                <c:pt idx="15">
                  <c:v>2.4</c:v>
                </c:pt>
                <c:pt idx="16">
                  <c:v>1</c:v>
                </c:pt>
                <c:pt idx="1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7-4E4F-9050-5D6E19807650}"/>
            </c:ext>
          </c:extLst>
        </c:ser>
        <c:ser>
          <c:idx val="1"/>
          <c:order val="1"/>
          <c:tx>
            <c:strRef>
              <c:f>'Tabela T2-4'!$E$25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T2-4'!$C$26:$C$43</c:f>
              <c:strCache>
                <c:ptCount val="18"/>
                <c:pt idx="0">
                  <c:v>Srbija</c:v>
                </c:pt>
                <c:pt idx="1">
                  <c:v>EU27</c:v>
                </c:pt>
                <c:pt idx="2">
                  <c:v>CIE</c:v>
                </c:pt>
                <c:pt idx="3">
                  <c:v>Albanija</c:v>
                </c:pt>
                <c:pt idx="4">
                  <c:v>BiH</c:v>
                </c:pt>
                <c:pt idx="5">
                  <c:v>Bugarska</c:v>
                </c:pt>
                <c:pt idx="6">
                  <c:v>Crna Gora</c:v>
                </c:pt>
                <c:pt idx="7">
                  <c:v>Češka</c:v>
                </c:pt>
                <c:pt idx="8">
                  <c:v>Estonija</c:v>
                </c:pt>
                <c:pt idx="9">
                  <c:v>Hrvatska</c:v>
                </c:pt>
                <c:pt idx="10">
                  <c:v>Letonija</c:v>
                </c:pt>
                <c:pt idx="11">
                  <c:v>Litvanija</c:v>
                </c:pt>
                <c:pt idx="12">
                  <c:v>Mađarska</c:v>
                </c:pt>
                <c:pt idx="13">
                  <c:v>S. Makedonija</c:v>
                </c:pt>
                <c:pt idx="14">
                  <c:v>Poljska</c:v>
                </c:pt>
                <c:pt idx="15">
                  <c:v>Rumunija</c:v>
                </c:pt>
                <c:pt idx="16">
                  <c:v>Slovačka</c:v>
                </c:pt>
                <c:pt idx="17">
                  <c:v>Slovenija</c:v>
                </c:pt>
              </c:strCache>
            </c:strRef>
          </c:cat>
          <c:val>
            <c:numRef>
              <c:f>'Tabela T2-4'!$E$26:$E$43</c:f>
              <c:numCache>
                <c:formatCode>0.0</c:formatCode>
                <c:ptCount val="18"/>
                <c:pt idx="0">
                  <c:v>1.7</c:v>
                </c:pt>
                <c:pt idx="1">
                  <c:v>0</c:v>
                </c:pt>
                <c:pt idx="2">
                  <c:v>-0.41779696366302371</c:v>
                </c:pt>
                <c:pt idx="3">
                  <c:v>0</c:v>
                </c:pt>
                <c:pt idx="4">
                  <c:v>0</c:v>
                </c:pt>
                <c:pt idx="5">
                  <c:v>1.8</c:v>
                </c:pt>
                <c:pt idx="6">
                  <c:v>0</c:v>
                </c:pt>
                <c:pt idx="7">
                  <c:v>-1</c:v>
                </c:pt>
                <c:pt idx="8">
                  <c:v>-2.9</c:v>
                </c:pt>
                <c:pt idx="9">
                  <c:v>2.7</c:v>
                </c:pt>
                <c:pt idx="10">
                  <c:v>-0.5</c:v>
                </c:pt>
                <c:pt idx="11">
                  <c:v>0.7</c:v>
                </c:pt>
                <c:pt idx="12">
                  <c:v>-2.4</c:v>
                </c:pt>
                <c:pt idx="13">
                  <c:v>1.1000000000000001</c:v>
                </c:pt>
                <c:pt idx="14">
                  <c:v>-1.4</c:v>
                </c:pt>
                <c:pt idx="15">
                  <c:v>1.1000000000000001</c:v>
                </c:pt>
                <c:pt idx="16">
                  <c:v>1.5</c:v>
                </c:pt>
                <c:pt idx="1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7-4E4F-9050-5D6E19807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7251024"/>
        <c:axId val="1727252112"/>
      </c:barChart>
      <c:catAx>
        <c:axId val="17272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252112"/>
        <c:crosses val="autoZero"/>
        <c:auto val="1"/>
        <c:lblAlgn val="ctr"/>
        <c:lblOffset val="100"/>
        <c:noMultiLvlLbl val="0"/>
      </c:catAx>
      <c:valAx>
        <c:axId val="172725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25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38235294117641E-2"/>
          <c:y val="8.3946063559401707E-2"/>
          <c:w val="0.89522058823529416"/>
          <c:h val="0.69035977568074336"/>
        </c:manualLayout>
      </c:layout>
      <c:lineChart>
        <c:grouping val="standard"/>
        <c:varyColors val="0"/>
        <c:ser>
          <c:idx val="0"/>
          <c:order val="0"/>
          <c:tx>
            <c:strRef>
              <c:f>'T6-1, T6-2'!$AA$1</c:f>
              <c:strCache>
                <c:ptCount val="1"/>
                <c:pt idx="0">
                  <c:v>Javni prihodi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'T6-1, T6-2'!$Z$6:$Z$25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Q1 2023</c:v>
                </c:pt>
                <c:pt idx="19">
                  <c:v>Q2 2023</c:v>
                </c:pt>
              </c:strCache>
            </c:strRef>
          </c:cat>
          <c:val>
            <c:numRef>
              <c:f>'T6-1, T6-2'!$AA$6:$AA$25</c:f>
              <c:numCache>
                <c:formatCode>_(* #,##0.0_);_(* \(#,##0.0\);_(* "-"??_);_(@_)</c:formatCode>
                <c:ptCount val="20"/>
                <c:pt idx="0">
                  <c:v>41.369112055331399</c:v>
                </c:pt>
                <c:pt idx="1">
                  <c:v>42.218849851992367</c:v>
                </c:pt>
                <c:pt idx="2">
                  <c:v>39.708689791600584</c:v>
                </c:pt>
                <c:pt idx="3">
                  <c:v>39.39940821291875</c:v>
                </c:pt>
                <c:pt idx="4">
                  <c:v>37.564125183826206</c:v>
                </c:pt>
                <c:pt idx="5">
                  <c:v>39.329417276863687</c:v>
                </c:pt>
                <c:pt idx="6">
                  <c:v>37.722606435866616</c:v>
                </c:pt>
                <c:pt idx="7">
                  <c:v>38.637684929505923</c:v>
                </c:pt>
                <c:pt idx="8">
                  <c:v>37.320532820921507</c:v>
                </c:pt>
                <c:pt idx="9">
                  <c:v>38.955251515375231</c:v>
                </c:pt>
                <c:pt idx="10">
                  <c:v>39.277476657925178</c:v>
                </c:pt>
                <c:pt idx="11">
                  <c:v>40.692882475816447</c:v>
                </c:pt>
                <c:pt idx="12">
                  <c:v>41.452062596351077</c:v>
                </c:pt>
                <c:pt idx="13">
                  <c:v>41.499999526682821</c:v>
                </c:pt>
                <c:pt idx="14">
                  <c:v>42.025468755710968</c:v>
                </c:pt>
                <c:pt idx="15">
                  <c:v>40.96625705785835</c:v>
                </c:pt>
                <c:pt idx="16">
                  <c:v>43.25180306139017</c:v>
                </c:pt>
                <c:pt idx="17">
                  <c:v>43.378236171886343</c:v>
                </c:pt>
                <c:pt idx="18">
                  <c:v>43.854517936508358</c:v>
                </c:pt>
                <c:pt idx="19">
                  <c:v>45.854127294033738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B4-4676-AB1B-5A0169381FD9}"/>
            </c:ext>
          </c:extLst>
        </c:ser>
        <c:ser>
          <c:idx val="1"/>
          <c:order val="1"/>
          <c:tx>
            <c:strRef>
              <c:f>'T6-1, T6-2'!$AB$1</c:f>
              <c:strCache>
                <c:ptCount val="1"/>
                <c:pt idx="0">
                  <c:v>Javni rashodi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'T6-1, T6-2'!$Z$6:$Z$25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Q1 2023</c:v>
                </c:pt>
                <c:pt idx="19">
                  <c:v>Q2 2023</c:v>
                </c:pt>
              </c:strCache>
            </c:strRef>
          </c:cat>
          <c:val>
            <c:numRef>
              <c:f>'T6-1, T6-2'!$AB$6:$AB$25</c:f>
              <c:numCache>
                <c:formatCode>_(* #,##0.0_);_(* \(#,##0.0\);_(* "-"??_);_(@_)</c:formatCode>
                <c:ptCount val="20"/>
                <c:pt idx="0">
                  <c:v>40.359479357197344</c:v>
                </c:pt>
                <c:pt idx="1">
                  <c:v>43.756705336315385</c:v>
                </c:pt>
                <c:pt idx="2">
                  <c:v>41.484060640236919</c:v>
                </c:pt>
                <c:pt idx="3">
                  <c:v>41.767136345790931</c:v>
                </c:pt>
                <c:pt idx="4">
                  <c:v>41.555982672088746</c:v>
                </c:pt>
                <c:pt idx="5">
                  <c:v>41.832957946152995</c:v>
                </c:pt>
                <c:pt idx="6">
                  <c:v>42.248405303802016</c:v>
                </c:pt>
                <c:pt idx="7">
                  <c:v>45.072969107702249</c:v>
                </c:pt>
                <c:pt idx="8">
                  <c:v>42.467009605181438</c:v>
                </c:pt>
                <c:pt idx="9">
                  <c:v>45.159395326457265</c:v>
                </c:pt>
                <c:pt idx="10">
                  <c:v>42.733643933395733</c:v>
                </c:pt>
                <c:pt idx="11">
                  <c:v>41.885576637693696</c:v>
                </c:pt>
                <c:pt idx="12">
                  <c:v>40.353427650265886</c:v>
                </c:pt>
                <c:pt idx="13">
                  <c:v>40.864762979995824</c:v>
                </c:pt>
                <c:pt idx="14">
                  <c:v>42.230445393404956</c:v>
                </c:pt>
                <c:pt idx="15">
                  <c:v>49.010421215453064</c:v>
                </c:pt>
                <c:pt idx="16">
                  <c:v>47.388749022887865</c:v>
                </c:pt>
                <c:pt idx="17">
                  <c:v>46.498170344437497</c:v>
                </c:pt>
                <c:pt idx="18">
                  <c:v>45.270056655122417</c:v>
                </c:pt>
                <c:pt idx="19">
                  <c:v>42.307969102900614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B4-4676-AB1B-5A0169381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763216"/>
        <c:axId val="1850767024"/>
      </c:lineChart>
      <c:catAx>
        <c:axId val="18507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67024"/>
        <c:crosses val="autoZero"/>
        <c:auto val="1"/>
        <c:lblAlgn val="ctr"/>
        <c:lblOffset val="100"/>
        <c:tickLblSkip val="1"/>
        <c:noMultiLvlLbl val="0"/>
      </c:catAx>
      <c:valAx>
        <c:axId val="185076702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63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96583378810322"/>
          <c:y val="0.86959231998174136"/>
          <c:w val="0.7240323146487877"/>
          <c:h val="0.1114166096085815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91995668373619E-2"/>
          <c:y val="3.8394415357766144E-2"/>
          <c:w val="0.88032230236954645"/>
          <c:h val="0.78774291956960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'T6-1, T6-2'!$W$1</c:f>
              <c:strCache>
                <c:ptCount val="1"/>
                <c:pt idx="0">
                  <c:v>Fiskalni bilans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7B-4E3C-866F-E3FB258091A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7B-4E3C-866F-E3FB258091AA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247B-4E3C-866F-E3FB258091AA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247B-4E3C-866F-E3FB258091AA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247B-4E3C-866F-E3FB258091AA}"/>
              </c:ext>
            </c:extLst>
          </c:dPt>
          <c:dLbls>
            <c:dLbl>
              <c:idx val="17"/>
              <c:layout>
                <c:manualLayout>
                  <c:x val="-7.2202166064981952E-3"/>
                  <c:y val="3.48128807658833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7B-4E3C-866F-E3FB258091AA}"/>
                </c:ext>
              </c:extLst>
            </c:dLbl>
            <c:dLbl>
              <c:idx val="18"/>
              <c:layout>
                <c:manualLayout>
                  <c:x val="-9.6269554753309269E-3"/>
                  <c:y val="3.481288076588369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7B-4E3C-866F-E3FB258091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'T6-1, T6-2'!$T$8:$T$26</c:f>
              <c:strCach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Q1 2023</c:v>
                </c:pt>
                <c:pt idx="17">
                  <c:v>Q2 2023</c:v>
                </c:pt>
                <c:pt idx="18">
                  <c:v>Q1-Q2 2023</c:v>
                </c:pt>
              </c:strCache>
            </c:strRef>
          </c:cat>
          <c:val>
            <c:numRef>
              <c:f>'T6-1, T6-2'!$W$8:$W$26</c:f>
              <c:numCache>
                <c:formatCode>#,##0.0</c:formatCode>
                <c:ptCount val="19"/>
                <c:pt idx="0">
                  <c:v>-1.7753708486363351</c:v>
                </c:pt>
                <c:pt idx="1">
                  <c:v>-2.3677281328721804</c:v>
                </c:pt>
                <c:pt idx="2">
                  <c:v>-3.9918574882625393</c:v>
                </c:pt>
                <c:pt idx="3">
                  <c:v>-2.5035406692893076</c:v>
                </c:pt>
                <c:pt idx="4">
                  <c:v>-4.5257988679354</c:v>
                </c:pt>
                <c:pt idx="5">
                  <c:v>-6.4352841781963264</c:v>
                </c:pt>
                <c:pt idx="6">
                  <c:v>-5.1464767842599315</c:v>
                </c:pt>
                <c:pt idx="7">
                  <c:v>-6.2041438110820337</c:v>
                </c:pt>
                <c:pt idx="8">
                  <c:v>-3.4561672754705555</c:v>
                </c:pt>
                <c:pt idx="9">
                  <c:v>-1.1926941618772489</c:v>
                </c:pt>
                <c:pt idx="10">
                  <c:v>1.0986349460851912</c:v>
                </c:pt>
                <c:pt idx="11">
                  <c:v>0.63523654668699692</c:v>
                </c:pt>
                <c:pt idx="12">
                  <c:v>-0.20497663769398855</c:v>
                </c:pt>
                <c:pt idx="13">
                  <c:v>-8.0441641575947145</c:v>
                </c:pt>
                <c:pt idx="14">
                  <c:v>-4.1369459614976947</c:v>
                </c:pt>
                <c:pt idx="15">
                  <c:v>-3.1199341725511545</c:v>
                </c:pt>
                <c:pt idx="16">
                  <c:v>-1.4155387186140587</c:v>
                </c:pt>
                <c:pt idx="17">
                  <c:v>3.5461581911331237</c:v>
                </c:pt>
                <c:pt idx="18">
                  <c:v>1.2044152143526503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7B-4E3C-866F-E3FB258091AA}"/>
            </c:ext>
          </c:extLst>
        </c:ser>
        <c:ser>
          <c:idx val="1"/>
          <c:order val="1"/>
          <c:tx>
            <c:strRef>
              <c:f>'T6-1, T6-2'!$X$1</c:f>
              <c:strCache>
                <c:ptCount val="1"/>
                <c:pt idx="0">
                  <c:v>Primarni bilans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47B-4E3C-866F-E3FB258091A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47B-4E3C-866F-E3FB258091AA}"/>
              </c:ext>
            </c:extLst>
          </c:dPt>
          <c:dPt>
            <c:idx val="16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C-247B-4E3C-866F-E3FB258091AA}"/>
              </c:ext>
            </c:extLst>
          </c:dPt>
          <c:dPt>
            <c:idx val="17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rgbClr val="FFFFFF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E-247B-4E3C-866F-E3FB258091AA}"/>
              </c:ext>
            </c:extLst>
          </c:dPt>
          <c:dPt>
            <c:idx val="18"/>
            <c:invertIfNegative val="0"/>
            <c:bubble3D val="0"/>
            <c:spPr>
              <a:pattFill prst="dkUpDiag">
                <a:fgClr>
                  <a:srgbClr val="C00000"/>
                </a:fgClr>
                <a:bgClr>
                  <a:srgbClr val="FFFFFF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0-247B-4E3C-866F-E3FB258091AA}"/>
              </c:ext>
            </c:extLst>
          </c:dPt>
          <c:dLbls>
            <c:dLbl>
              <c:idx val="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7B-4E3C-866F-E3FB258091AA}"/>
                </c:ext>
              </c:extLst>
            </c:dLbl>
            <c:dLbl>
              <c:idx val="1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7B-4E3C-866F-E3FB258091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'T6-1, T6-2'!$T$8:$T$26</c:f>
              <c:strCach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Q1 2023</c:v>
                </c:pt>
                <c:pt idx="17">
                  <c:v>Q2 2023</c:v>
                </c:pt>
                <c:pt idx="18">
                  <c:v>Q1-Q2 2023</c:v>
                </c:pt>
              </c:strCache>
            </c:strRef>
          </c:cat>
          <c:val>
            <c:numRef>
              <c:f>'T6-1, T6-2'!$X$8:$X$26</c:f>
              <c:numCache>
                <c:formatCode>#,##0.0</c:formatCode>
                <c:ptCount val="19"/>
                <c:pt idx="0">
                  <c:v>-1.0755285137801904</c:v>
                </c:pt>
                <c:pt idx="1">
                  <c:v>-1.915624942083995</c:v>
                </c:pt>
                <c:pt idx="2">
                  <c:v>-3.4323114299207842</c:v>
                </c:pt>
                <c:pt idx="3">
                  <c:v>-3.2862632608547826</c:v>
                </c:pt>
                <c:pt idx="4">
                  <c:v>-3.2854026495859641</c:v>
                </c:pt>
                <c:pt idx="5">
                  <c:v>-4.6451367869845015</c:v>
                </c:pt>
                <c:pt idx="6">
                  <c:v>-2.852641306737989</c:v>
                </c:pt>
                <c:pt idx="7">
                  <c:v>-3.4359696688535695</c:v>
                </c:pt>
                <c:pt idx="8">
                  <c:v>-0.44650126000374396</c:v>
                </c:pt>
                <c:pt idx="9">
                  <c:v>1.7135979279080789</c:v>
                </c:pt>
                <c:pt idx="10">
                  <c:v>3.644913599228123</c:v>
                </c:pt>
                <c:pt idx="11">
                  <c:v>2.7766511330229902</c:v>
                </c:pt>
                <c:pt idx="12">
                  <c:v>1.8042339630351563</c:v>
                </c:pt>
                <c:pt idx="13">
                  <c:v>-6.0412468799456871</c:v>
                </c:pt>
                <c:pt idx="14">
                  <c:v>-2.4025322236352102</c:v>
                </c:pt>
                <c:pt idx="15">
                  <c:v>-1.6102491980395224</c:v>
                </c:pt>
                <c:pt idx="16">
                  <c:v>1.2926565913678159</c:v>
                </c:pt>
                <c:pt idx="17">
                  <c:v>5.5199394876485286</c:v>
                </c:pt>
                <c:pt idx="18">
                  <c:v>3.5248135834880547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7B-4E3C-866F-E3FB25809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0764304"/>
        <c:axId val="1850768112"/>
      </c:barChart>
      <c:catAx>
        <c:axId val="185076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68112"/>
        <c:crosses val="autoZero"/>
        <c:auto val="1"/>
        <c:lblAlgn val="ctr"/>
        <c:lblOffset val="100"/>
        <c:noMultiLvlLbl val="0"/>
      </c:catAx>
      <c:valAx>
        <c:axId val="18507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64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853547176381823"/>
          <c:y val="0.93046559397466611"/>
          <c:w val="0.39313312955045243"/>
          <c:h val="4.130577427821524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208972979097"/>
          <c:y val="4.8795941798352255E-2"/>
          <c:w val="0.78334862818406703"/>
          <c:h val="0.79544196304292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'T6-5, T6-6'!$A$23</c:f>
              <c:strCache>
                <c:ptCount val="1"/>
                <c:pt idx="0">
                  <c:v>Javni dug (% BDP)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'T6-5, T6-6'!$J$22:$AI$22</c:f>
              <c:strCache>
                <c:ptCount val="14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Q1 2023</c:v>
                </c:pt>
                <c:pt idx="13">
                  <c:v>Q2 2023</c:v>
                </c:pt>
              </c:strCache>
            </c:strRef>
          </c:cat>
          <c:val>
            <c:numRef>
              <c:f>'T6-5, T6-6'!$J$23:$AI$23</c:f>
              <c:numCache>
                <c:formatCode>_(* #,##0.0_);_(* \(#,##0.0\);_(* "-"??_);_(@_)</c:formatCode>
                <c:ptCount val="14"/>
                <c:pt idx="0">
                  <c:v>28.346425138364246</c:v>
                </c:pt>
                <c:pt idx="1">
                  <c:v>56.091941673816478</c:v>
                </c:pt>
                <c:pt idx="2">
                  <c:v>55.882044840506019</c:v>
                </c:pt>
                <c:pt idx="3">
                  <c:v>66.160654856868533</c:v>
                </c:pt>
                <c:pt idx="4">
                  <c:v>69.954135517822436</c:v>
                </c:pt>
                <c:pt idx="5">
                  <c:v>68.046395384223146</c:v>
                </c:pt>
                <c:pt idx="6">
                  <c:v>57.835354228453838</c:v>
                </c:pt>
                <c:pt idx="7">
                  <c:v>53.64692907655796</c:v>
                </c:pt>
                <c:pt idx="8">
                  <c:v>51.931292454337061</c:v>
                </c:pt>
                <c:pt idx="9">
                  <c:v>56.966865008414992</c:v>
                </c:pt>
                <c:pt idx="10">
                  <c:v>56.509389989143422</c:v>
                </c:pt>
                <c:pt idx="11">
                  <c:v>55.140061994416655</c:v>
                </c:pt>
                <c:pt idx="12">
                  <c:v>56.426254510401677</c:v>
                </c:pt>
                <c:pt idx="13">
                  <c:v>55.541088688387397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3-4B01-A446-83FF8292F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50764848"/>
        <c:axId val="1850765936"/>
      </c:barChart>
      <c:lineChart>
        <c:grouping val="standard"/>
        <c:varyColors val="0"/>
        <c:ser>
          <c:idx val="1"/>
          <c:order val="1"/>
          <c:tx>
            <c:strRef>
              <c:f>'T6-5, T6-6'!$A$24</c:f>
              <c:strCache>
                <c:ptCount val="1"/>
                <c:pt idx="0">
                  <c:v>Javni dug (mlrd. EUR)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'T6-5, T6-6'!$J$22:$AI$22</c:f>
              <c:strCache>
                <c:ptCount val="14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Q1 2023</c:v>
                </c:pt>
                <c:pt idx="13">
                  <c:v>Q2 2023</c:v>
                </c:pt>
              </c:strCache>
            </c:strRef>
          </c:cat>
          <c:val>
            <c:numRef>
              <c:f>'T6-5, T6-6'!$J$24:$AI$24</c:f>
              <c:numCache>
                <c:formatCode>_(* #,##0.0_);_(* \(#,##0.0\);_(* "-"??_);_(@_)</c:formatCode>
                <c:ptCount val="14"/>
                <c:pt idx="0">
                  <c:v>8.7814999999999994</c:v>
                </c:pt>
                <c:pt idx="1">
                  <c:v>17.671099999999999</c:v>
                </c:pt>
                <c:pt idx="2">
                  <c:v>20.088701165182588</c:v>
                </c:pt>
                <c:pt idx="3">
                  <c:v>22.756983746274258</c:v>
                </c:pt>
                <c:pt idx="4">
                  <c:v>24.801000000000002</c:v>
                </c:pt>
                <c:pt idx="5">
                  <c:v>24.821798351612646</c:v>
                </c:pt>
                <c:pt idx="6">
                  <c:v>23.209615425880166</c:v>
                </c:pt>
                <c:pt idx="7">
                  <c:v>23.014604617367642</c:v>
                </c:pt>
                <c:pt idx="8">
                  <c:v>23.943960881201772</c:v>
                </c:pt>
                <c:pt idx="9">
                  <c:v>26.668618945910001</c:v>
                </c:pt>
                <c:pt idx="10">
                  <c:v>30.133783202700005</c:v>
                </c:pt>
                <c:pt idx="11">
                  <c:v>33.325610303960005</c:v>
                </c:pt>
                <c:pt idx="12">
                  <c:v>35.252228336449996</c:v>
                </c:pt>
                <c:pt idx="13">
                  <c:v>35.744834036710003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43-4B01-A446-83FF8292F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54512"/>
        <c:axId val="1850765392"/>
      </c:lineChart>
      <c:catAx>
        <c:axId val="185076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65936"/>
        <c:crosses val="autoZero"/>
        <c:auto val="1"/>
        <c:lblAlgn val="ctr"/>
        <c:lblOffset val="100"/>
        <c:noMultiLvlLbl val="0"/>
      </c:catAx>
      <c:valAx>
        <c:axId val="185076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% BDP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64848"/>
        <c:crosses val="autoZero"/>
        <c:crossBetween val="between"/>
      </c:valAx>
      <c:catAx>
        <c:axId val="1850754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0765392"/>
        <c:crosses val="autoZero"/>
        <c:auto val="1"/>
        <c:lblAlgn val="ctr"/>
        <c:lblOffset val="100"/>
        <c:noMultiLvlLbl val="0"/>
      </c:catAx>
      <c:valAx>
        <c:axId val="185076539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mlrd. EUR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85075451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349664259345251"/>
          <c:y val="0.92679882817678094"/>
          <c:w val="0.4617464771106875"/>
          <c:h val="6.060804899387572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20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34579993623177"/>
          <c:y val="5.1037549711135187E-2"/>
          <c:w val="0.73824584451007913"/>
          <c:h val="0.695432855626230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'T7-3'!$B$4</c:f>
              <c:strCache>
                <c:ptCount val="1"/>
                <c:pt idx="0">
                  <c:v>Kupovina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cat>
            <c:multiLvlStrRef>
              <c:f>'T7-3'!$C$2:$BI$3</c:f>
              <c:multiLvlStrCache>
                <c:ptCount val="5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Jul-Avg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'T7-3'!$C$4:$BI$4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226.5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10</c:v>
                </c:pt>
                <c:pt idx="13">
                  <c:v>80</c:v>
                </c:pt>
                <c:pt idx="14">
                  <c:v>0</c:v>
                </c:pt>
                <c:pt idx="15">
                  <c:v>525</c:v>
                </c:pt>
                <c:pt idx="16">
                  <c:v>20</c:v>
                </c:pt>
                <c:pt idx="17">
                  <c:v>170</c:v>
                </c:pt>
                <c:pt idx="18">
                  <c:v>10</c:v>
                </c:pt>
                <c:pt idx="19">
                  <c:v>60</c:v>
                </c:pt>
                <c:pt idx="20">
                  <c:v>260</c:v>
                </c:pt>
                <c:pt idx="21">
                  <c:v>150</c:v>
                </c:pt>
                <c:pt idx="22">
                  <c:v>450</c:v>
                </c:pt>
                <c:pt idx="23">
                  <c:v>110</c:v>
                </c:pt>
                <c:pt idx="24">
                  <c:v>10</c:v>
                </c:pt>
                <c:pt idx="25">
                  <c:v>40</c:v>
                </c:pt>
                <c:pt idx="26">
                  <c:v>475</c:v>
                </c:pt>
                <c:pt idx="27">
                  <c:v>295</c:v>
                </c:pt>
                <c:pt idx="28">
                  <c:v>0</c:v>
                </c:pt>
                <c:pt idx="29">
                  <c:v>505</c:v>
                </c:pt>
                <c:pt idx="30">
                  <c:v>605</c:v>
                </c:pt>
                <c:pt idx="31">
                  <c:v>200</c:v>
                </c:pt>
                <c:pt idx="32">
                  <c:v>580</c:v>
                </c:pt>
                <c:pt idx="33">
                  <c:v>790</c:v>
                </c:pt>
                <c:pt idx="34">
                  <c:v>420</c:v>
                </c:pt>
                <c:pt idx="35">
                  <c:v>45</c:v>
                </c:pt>
                <c:pt idx="36">
                  <c:v>165</c:v>
                </c:pt>
                <c:pt idx="37">
                  <c:v>920</c:v>
                </c:pt>
                <c:pt idx="38">
                  <c:v>1210</c:v>
                </c:pt>
                <c:pt idx="39">
                  <c:v>805</c:v>
                </c:pt>
                <c:pt idx="40">
                  <c:v>15</c:v>
                </c:pt>
                <c:pt idx="41">
                  <c:v>60</c:v>
                </c:pt>
                <c:pt idx="42">
                  <c:v>60</c:v>
                </c:pt>
                <c:pt idx="43">
                  <c:v>285</c:v>
                </c:pt>
                <c:pt idx="44">
                  <c:v>100</c:v>
                </c:pt>
                <c:pt idx="45">
                  <c:v>415</c:v>
                </c:pt>
                <c:pt idx="46">
                  <c:v>780</c:v>
                </c:pt>
                <c:pt idx="47">
                  <c:v>780</c:v>
                </c:pt>
                <c:pt idx="48">
                  <c:v>0</c:v>
                </c:pt>
                <c:pt idx="49">
                  <c:v>480</c:v>
                </c:pt>
                <c:pt idx="50">
                  <c:v>1365</c:v>
                </c:pt>
                <c:pt idx="51">
                  <c:v>1425</c:v>
                </c:pt>
                <c:pt idx="52">
                  <c:v>690</c:v>
                </c:pt>
                <c:pt idx="53">
                  <c:v>1395</c:v>
                </c:pt>
                <c:pt idx="54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7-4FD2-BD55-93EFF56A353B}"/>
            </c:ext>
          </c:extLst>
        </c:ser>
        <c:ser>
          <c:idx val="1"/>
          <c:order val="1"/>
          <c:tx>
            <c:strRef>
              <c:f>'T7-3'!$B$5</c:f>
              <c:strCache>
                <c:ptCount val="1"/>
                <c:pt idx="0">
                  <c:v>Prodaja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cat>
            <c:multiLvlStrRef>
              <c:f>'T7-3'!$C$2:$BI$3</c:f>
              <c:multiLvlStrCache>
                <c:ptCount val="5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Jul-Avg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'T7-3'!$C$5:$BI$5</c:f>
              <c:numCache>
                <c:formatCode>General</c:formatCode>
                <c:ptCount val="55"/>
                <c:pt idx="0">
                  <c:v>-631.5</c:v>
                </c:pt>
                <c:pt idx="1">
                  <c:v>-785</c:v>
                </c:pt>
                <c:pt idx="2">
                  <c:v>-605.20000000000005</c:v>
                </c:pt>
                <c:pt idx="3">
                  <c:v>-548</c:v>
                </c:pt>
                <c:pt idx="4">
                  <c:v>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-498.5</c:v>
                </c:pt>
                <c:pt idx="9">
                  <c:v>-790.3</c:v>
                </c:pt>
                <c:pt idx="10">
                  <c:v>-59.5</c:v>
                </c:pt>
                <c:pt idx="11">
                  <c:v>0</c:v>
                </c:pt>
                <c:pt idx="12">
                  <c:v>0</c:v>
                </c:pt>
                <c:pt idx="13">
                  <c:v>-305</c:v>
                </c:pt>
                <c:pt idx="14">
                  <c:v>-120</c:v>
                </c:pt>
                <c:pt idx="15">
                  <c:v>-10</c:v>
                </c:pt>
                <c:pt idx="16">
                  <c:v>-820</c:v>
                </c:pt>
                <c:pt idx="17">
                  <c:v>0</c:v>
                </c:pt>
                <c:pt idx="18">
                  <c:v>-235</c:v>
                </c:pt>
                <c:pt idx="19">
                  <c:v>-825</c:v>
                </c:pt>
                <c:pt idx="20">
                  <c:v>-90</c:v>
                </c:pt>
                <c:pt idx="21">
                  <c:v>-30</c:v>
                </c:pt>
                <c:pt idx="22">
                  <c:v>10</c:v>
                </c:pt>
                <c:pt idx="23">
                  <c:v>-320</c:v>
                </c:pt>
                <c:pt idx="24">
                  <c:v>-575</c:v>
                </c:pt>
                <c:pt idx="25">
                  <c:v>-295</c:v>
                </c:pt>
                <c:pt idx="26">
                  <c:v>0</c:v>
                </c:pt>
                <c:pt idx="27">
                  <c:v>-110</c:v>
                </c:pt>
                <c:pt idx="28">
                  <c:v>-345</c:v>
                </c:pt>
                <c:pt idx="29">
                  <c:v>0</c:v>
                </c:pt>
                <c:pt idx="30">
                  <c:v>0</c:v>
                </c:pt>
                <c:pt idx="31">
                  <c:v>-285</c:v>
                </c:pt>
                <c:pt idx="32">
                  <c:v>-180</c:v>
                </c:pt>
                <c:pt idx="33">
                  <c:v>0</c:v>
                </c:pt>
                <c:pt idx="34">
                  <c:v>-15</c:v>
                </c:pt>
                <c:pt idx="35">
                  <c:v>-60</c:v>
                </c:pt>
                <c:pt idx="36">
                  <c:v>-130</c:v>
                </c:pt>
                <c:pt idx="37">
                  <c:v>0</c:v>
                </c:pt>
                <c:pt idx="38">
                  <c:v>-60</c:v>
                </c:pt>
                <c:pt idx="39">
                  <c:v>-215</c:v>
                </c:pt>
                <c:pt idx="40">
                  <c:v>-200</c:v>
                </c:pt>
                <c:pt idx="41">
                  <c:v>-905</c:v>
                </c:pt>
                <c:pt idx="42">
                  <c:v>-665</c:v>
                </c:pt>
                <c:pt idx="43">
                  <c:v>-100</c:v>
                </c:pt>
                <c:pt idx="44">
                  <c:v>-150</c:v>
                </c:pt>
                <c:pt idx="45">
                  <c:v>-45</c:v>
                </c:pt>
                <c:pt idx="46">
                  <c:v>0</c:v>
                </c:pt>
                <c:pt idx="47">
                  <c:v>-250</c:v>
                </c:pt>
                <c:pt idx="48">
                  <c:v>-2115</c:v>
                </c:pt>
                <c:pt idx="49">
                  <c:v>-155</c:v>
                </c:pt>
                <c:pt idx="50">
                  <c:v>0</c:v>
                </c:pt>
                <c:pt idx="51">
                  <c:v>0</c:v>
                </c:pt>
                <c:pt idx="52">
                  <c:v>-225</c:v>
                </c:pt>
                <c:pt idx="53">
                  <c:v>0</c:v>
                </c:pt>
                <c:pt idx="5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67-4FD2-BD55-93EFF56A3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50762672"/>
        <c:axId val="1850768656"/>
      </c:barChart>
      <c:lineChart>
        <c:grouping val="standard"/>
        <c:varyColors val="0"/>
        <c:ser>
          <c:idx val="3"/>
          <c:order val="2"/>
          <c:tx>
            <c:strRef>
              <c:f>'T7-3'!$B$7</c:f>
              <c:strCache>
                <c:ptCount val="1"/>
                <c:pt idx="0">
                  <c:v>Nominalni kurs (desna skala)</c:v>
                </c:pt>
              </c:strCache>
            </c:strRef>
          </c:tx>
          <c:marker>
            <c:symbol val="none"/>
          </c:marker>
          <c:cat>
            <c:multiLvlStrRef>
              <c:f>'T7-3'!$C$2:$BI$3</c:f>
              <c:multiLvlStrCache>
                <c:ptCount val="5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Jul-Avg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'T7-3'!$C$7:$BI$7</c:f>
              <c:numCache>
                <c:formatCode>General</c:formatCode>
                <c:ptCount val="55"/>
                <c:pt idx="0">
                  <c:v>99.704760869565234</c:v>
                </c:pt>
                <c:pt idx="1">
                  <c:v>103.50785449999999</c:v>
                </c:pt>
                <c:pt idx="2">
                  <c:v>105.43519999999999</c:v>
                </c:pt>
                <c:pt idx="3">
                  <c:v>106.2771</c:v>
                </c:pt>
                <c:pt idx="4">
                  <c:v>103.335234</c:v>
                </c:pt>
                <c:pt idx="5">
                  <c:v>99.796031819999996</c:v>
                </c:pt>
                <c:pt idx="6">
                  <c:v>101.211364</c:v>
                </c:pt>
                <c:pt idx="7">
                  <c:v>102.9332</c:v>
                </c:pt>
                <c:pt idx="8">
                  <c:v>110.89943599999999</c:v>
                </c:pt>
                <c:pt idx="9">
                  <c:v>115.77129047619047</c:v>
                </c:pt>
                <c:pt idx="10">
                  <c:v>116.39994</c:v>
                </c:pt>
                <c:pt idx="11">
                  <c:v>113.54130000000001</c:v>
                </c:pt>
                <c:pt idx="12">
                  <c:v>111.7175</c:v>
                </c:pt>
                <c:pt idx="13">
                  <c:v>114.0235</c:v>
                </c:pt>
                <c:pt idx="14">
                  <c:v>114.6447</c:v>
                </c:pt>
                <c:pt idx="15">
                  <c:v>114.7101</c:v>
                </c:pt>
                <c:pt idx="16">
                  <c:v>115.8434</c:v>
                </c:pt>
                <c:pt idx="17">
                  <c:v>116.22490000000001</c:v>
                </c:pt>
                <c:pt idx="18">
                  <c:v>118.61799999999999</c:v>
                </c:pt>
                <c:pt idx="19">
                  <c:v>121.5283</c:v>
                </c:pt>
                <c:pt idx="20">
                  <c:v>120.46980000000001</c:v>
                </c:pt>
                <c:pt idx="21">
                  <c:v>120.5552</c:v>
                </c:pt>
                <c:pt idx="22">
                  <c:v>120.187</c:v>
                </c:pt>
                <c:pt idx="23">
                  <c:v>121.7517</c:v>
                </c:pt>
                <c:pt idx="24">
                  <c:v>123.13209999999999</c:v>
                </c:pt>
                <c:pt idx="25">
                  <c:v>123.4</c:v>
                </c:pt>
                <c:pt idx="26">
                  <c:v>123.2312</c:v>
                </c:pt>
                <c:pt idx="27">
                  <c:v>123.4187</c:v>
                </c:pt>
                <c:pt idx="28">
                  <c:v>123.8934</c:v>
                </c:pt>
                <c:pt idx="29">
                  <c:v>122.0189</c:v>
                </c:pt>
                <c:pt idx="30">
                  <c:v>119.2957</c:v>
                </c:pt>
                <c:pt idx="31">
                  <c:v>119.13939999999999</c:v>
                </c:pt>
                <c:pt idx="32">
                  <c:v>118.2688</c:v>
                </c:pt>
                <c:pt idx="33">
                  <c:v>118.1348</c:v>
                </c:pt>
                <c:pt idx="34">
                  <c:v>118.2786</c:v>
                </c:pt>
                <c:pt idx="35">
                  <c:v>118.27719999999999</c:v>
                </c:pt>
                <c:pt idx="36">
                  <c:v>118.0416</c:v>
                </c:pt>
                <c:pt idx="37">
                  <c:v>117.93770000000001</c:v>
                </c:pt>
                <c:pt idx="38">
                  <c:v>117.5958</c:v>
                </c:pt>
                <c:pt idx="39">
                  <c:v>117.53830000000001</c:v>
                </c:pt>
                <c:pt idx="40">
                  <c:v>117.5625</c:v>
                </c:pt>
                <c:pt idx="41">
                  <c:v>117.5852</c:v>
                </c:pt>
                <c:pt idx="42">
                  <c:v>117.583</c:v>
                </c:pt>
                <c:pt idx="43">
                  <c:v>117.57769999999999</c:v>
                </c:pt>
                <c:pt idx="44">
                  <c:v>117.57640000000001</c:v>
                </c:pt>
                <c:pt idx="45">
                  <c:v>117.5703</c:v>
                </c:pt>
                <c:pt idx="46">
                  <c:v>117.5668</c:v>
                </c:pt>
                <c:pt idx="47">
                  <c:v>117.5801</c:v>
                </c:pt>
                <c:pt idx="48">
                  <c:v>117.67659999999999</c:v>
                </c:pt>
                <c:pt idx="49">
                  <c:v>117.4297</c:v>
                </c:pt>
                <c:pt idx="50">
                  <c:v>117.3246</c:v>
                </c:pt>
                <c:pt idx="51">
                  <c:v>117.3224</c:v>
                </c:pt>
                <c:pt idx="52">
                  <c:v>117.2933</c:v>
                </c:pt>
                <c:pt idx="53">
                  <c:v>117.23009999999999</c:v>
                </c:pt>
                <c:pt idx="54">
                  <c:v>117.2106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67-4FD2-BD55-93EFF56A3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55056"/>
        <c:axId val="1850760496"/>
      </c:lineChart>
      <c:catAx>
        <c:axId val="185076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68656"/>
        <c:crosses val="autoZero"/>
        <c:auto val="0"/>
        <c:lblAlgn val="ctr"/>
        <c:lblOffset val="40"/>
        <c:noMultiLvlLbl val="0"/>
      </c:catAx>
      <c:valAx>
        <c:axId val="1850768656"/>
        <c:scaling>
          <c:orientation val="minMax"/>
          <c:min val="-2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milionima evra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62672"/>
        <c:crosses val="autoZero"/>
        <c:crossBetween val="between"/>
      </c:valAx>
      <c:catAx>
        <c:axId val="185075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0760496"/>
        <c:crosses val="autoZero"/>
        <c:auto val="0"/>
        <c:lblAlgn val="ctr"/>
        <c:lblOffset val="100"/>
        <c:noMultiLvlLbl val="0"/>
      </c:catAx>
      <c:valAx>
        <c:axId val="1850760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5505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1782284596683011E-2"/>
          <c:y val="0.94860935008293112"/>
          <c:w val="0.91517585225083631"/>
          <c:h val="3.2477384846515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38100"/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65195163857535E-2"/>
          <c:y val="3.9807684002936564E-2"/>
          <c:w val="0.8794923548965915"/>
          <c:h val="0.757172813433844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'T7-6'!$A$7</c:f>
              <c:strCache>
                <c:ptCount val="1"/>
                <c:pt idx="0">
                  <c:v>Preduzeća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multiLvlStrRef>
              <c:f>'T7-6'!$E$2:$BI$3</c:f>
              <c:multiLvlStrCache>
                <c:ptCount val="5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'T7-6'!$E$7:$BI$7</c:f>
              <c:numCache>
                <c:formatCode>General</c:formatCode>
                <c:ptCount val="57"/>
                <c:pt idx="0">
                  <c:v>327.55305073761656</c:v>
                </c:pt>
                <c:pt idx="1">
                  <c:v>137.51693342353855</c:v>
                </c:pt>
                <c:pt idx="2">
                  <c:v>234.61863750619028</c:v>
                </c:pt>
                <c:pt idx="3">
                  <c:v>397.78478199171445</c:v>
                </c:pt>
                <c:pt idx="4">
                  <c:v>319.27192632645063</c:v>
                </c:pt>
                <c:pt idx="5">
                  <c:v>577.24120268647755</c:v>
                </c:pt>
                <c:pt idx="6">
                  <c:v>245.76413911040345</c:v>
                </c:pt>
                <c:pt idx="7">
                  <c:v>179.40425136721115</c:v>
                </c:pt>
                <c:pt idx="8">
                  <c:v>190.78899939952217</c:v>
                </c:pt>
                <c:pt idx="9">
                  <c:v>575.51886236983682</c:v>
                </c:pt>
                <c:pt idx="10">
                  <c:v>421.91654311749164</c:v>
                </c:pt>
                <c:pt idx="11">
                  <c:v>418.63326418279439</c:v>
                </c:pt>
                <c:pt idx="12">
                  <c:v>375.456352912559</c:v>
                </c:pt>
                <c:pt idx="13">
                  <c:v>-214.52338414289079</c:v>
                </c:pt>
                <c:pt idx="14">
                  <c:v>580.50747291314065</c:v>
                </c:pt>
                <c:pt idx="15">
                  <c:v>-189.44430098702719</c:v>
                </c:pt>
                <c:pt idx="16">
                  <c:v>-70.934408892826127</c:v>
                </c:pt>
                <c:pt idx="17">
                  <c:v>-392.46788736964118</c:v>
                </c:pt>
                <c:pt idx="18">
                  <c:v>-264.73894470983726</c:v>
                </c:pt>
                <c:pt idx="19">
                  <c:v>-289.80474719314088</c:v>
                </c:pt>
                <c:pt idx="20">
                  <c:v>-570</c:v>
                </c:pt>
                <c:pt idx="21">
                  <c:v>82</c:v>
                </c:pt>
                <c:pt idx="22">
                  <c:v>17</c:v>
                </c:pt>
                <c:pt idx="23">
                  <c:v>64</c:v>
                </c:pt>
                <c:pt idx="24">
                  <c:v>-86</c:v>
                </c:pt>
                <c:pt idx="25">
                  <c:v>-120.18907196119621</c:v>
                </c:pt>
                <c:pt idx="26">
                  <c:v>140.06047535051138</c:v>
                </c:pt>
                <c:pt idx="27">
                  <c:v>218.73609551989881</c:v>
                </c:pt>
                <c:pt idx="28">
                  <c:v>-373.75801083826252</c:v>
                </c:pt>
                <c:pt idx="29">
                  <c:v>145.35059709300793</c:v>
                </c:pt>
                <c:pt idx="30">
                  <c:v>110.24895429843073</c:v>
                </c:pt>
                <c:pt idx="31">
                  <c:v>-211.40820361863811</c:v>
                </c:pt>
                <c:pt idx="32">
                  <c:v>-119.36644211450596</c:v>
                </c:pt>
                <c:pt idx="33">
                  <c:v>83.696925466029995</c:v>
                </c:pt>
                <c:pt idx="34">
                  <c:v>93.173517729554121</c:v>
                </c:pt>
                <c:pt idx="35">
                  <c:v>77.943191325704603</c:v>
                </c:pt>
                <c:pt idx="36">
                  <c:v>-57.6890182006712</c:v>
                </c:pt>
                <c:pt idx="37">
                  <c:v>132.71702662071738</c:v>
                </c:pt>
                <c:pt idx="38">
                  <c:v>84.284756518590243</c:v>
                </c:pt>
                <c:pt idx="39">
                  <c:v>563.87414542681859</c:v>
                </c:pt>
                <c:pt idx="40">
                  <c:v>-1.5084793091855673</c:v>
                </c:pt>
                <c:pt idx="41">
                  <c:v>239.50994365112865</c:v>
                </c:pt>
                <c:pt idx="42">
                  <c:v>352.1009852743922</c:v>
                </c:pt>
                <c:pt idx="43">
                  <c:v>370.67353685916009</c:v>
                </c:pt>
                <c:pt idx="44">
                  <c:v>437.86190241692674</c:v>
                </c:pt>
                <c:pt idx="45">
                  <c:v>377.13068014051447</c:v>
                </c:pt>
                <c:pt idx="46">
                  <c:v>318.37372363080476</c:v>
                </c:pt>
                <c:pt idx="47">
                  <c:v>-2.8875472956724479</c:v>
                </c:pt>
                <c:pt idx="48">
                  <c:v>37.858500056358025</c:v>
                </c:pt>
                <c:pt idx="49">
                  <c:v>181.01999025330406</c:v>
                </c:pt>
                <c:pt idx="50" formatCode="#,##0">
                  <c:v>391.39192639639987</c:v>
                </c:pt>
                <c:pt idx="51" formatCode="#,##0">
                  <c:v>580.91973700726157</c:v>
                </c:pt>
                <c:pt idx="52" formatCode="#,##0">
                  <c:v>475.15250768766236</c:v>
                </c:pt>
                <c:pt idx="53">
                  <c:v>576.85075515501376</c:v>
                </c:pt>
                <c:pt idx="54">
                  <c:v>267.77822167985687</c:v>
                </c:pt>
                <c:pt idx="55" formatCode="#,##0">
                  <c:v>-270.93126618481074</c:v>
                </c:pt>
                <c:pt idx="56">
                  <c:v>-173.698464314175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8-49F5-B0CD-BF2DC72B1E30}"/>
            </c:ext>
          </c:extLst>
        </c:ser>
        <c:ser>
          <c:idx val="2"/>
          <c:order val="2"/>
          <c:tx>
            <c:strRef>
              <c:f>'T7-6'!$A$8</c:f>
              <c:strCache>
                <c:ptCount val="1"/>
                <c:pt idx="0">
                  <c:v>Stanovništvo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'T7-6'!$E$2:$BI$3</c:f>
              <c:multiLvlStrCache>
                <c:ptCount val="5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'T7-6'!$E$8:$BI$8</c:f>
              <c:numCache>
                <c:formatCode>General</c:formatCode>
                <c:ptCount val="57"/>
                <c:pt idx="0">
                  <c:v>-104.35528255831498</c:v>
                </c:pt>
                <c:pt idx="1">
                  <c:v>19.99446672960633</c:v>
                </c:pt>
                <c:pt idx="2">
                  <c:v>80.231128101642241</c:v>
                </c:pt>
                <c:pt idx="3">
                  <c:v>89.918742499323685</c:v>
                </c:pt>
                <c:pt idx="4">
                  <c:v>91.284615976302504</c:v>
                </c:pt>
                <c:pt idx="5">
                  <c:v>276.28691367171831</c:v>
                </c:pt>
                <c:pt idx="6">
                  <c:v>159.18169054957264</c:v>
                </c:pt>
                <c:pt idx="7">
                  <c:v>563.2839343421349</c:v>
                </c:pt>
                <c:pt idx="8">
                  <c:v>24.979311955894545</c:v>
                </c:pt>
                <c:pt idx="9">
                  <c:v>238.39268400596535</c:v>
                </c:pt>
                <c:pt idx="10">
                  <c:v>102.05444429727885</c:v>
                </c:pt>
                <c:pt idx="11">
                  <c:v>-32.26238869591856</c:v>
                </c:pt>
                <c:pt idx="12">
                  <c:v>-66.940020348935221</c:v>
                </c:pt>
                <c:pt idx="13">
                  <c:v>41.596825945260846</c:v>
                </c:pt>
                <c:pt idx="14">
                  <c:v>67.676324743703091</c:v>
                </c:pt>
                <c:pt idx="15">
                  <c:v>-5.2875850529447348</c:v>
                </c:pt>
                <c:pt idx="16">
                  <c:v>48.046974301057048</c:v>
                </c:pt>
                <c:pt idx="17">
                  <c:v>67.258998206125241</c:v>
                </c:pt>
                <c:pt idx="18">
                  <c:v>62.09273961445534</c:v>
                </c:pt>
                <c:pt idx="19">
                  <c:v>-34.519001804632126</c:v>
                </c:pt>
                <c:pt idx="20">
                  <c:v>-7</c:v>
                </c:pt>
                <c:pt idx="21">
                  <c:v>112</c:v>
                </c:pt>
                <c:pt idx="22">
                  <c:v>66</c:v>
                </c:pt>
                <c:pt idx="23">
                  <c:v>-47</c:v>
                </c:pt>
                <c:pt idx="24">
                  <c:v>111</c:v>
                </c:pt>
                <c:pt idx="25">
                  <c:v>75.163000695404023</c:v>
                </c:pt>
                <c:pt idx="26">
                  <c:v>45.471681982688665</c:v>
                </c:pt>
                <c:pt idx="27">
                  <c:v>19.251900221077648</c:v>
                </c:pt>
                <c:pt idx="28">
                  <c:v>57.27894077087911</c:v>
                </c:pt>
                <c:pt idx="29">
                  <c:v>202.92306260340803</c:v>
                </c:pt>
                <c:pt idx="30">
                  <c:v>186.8971556997713</c:v>
                </c:pt>
                <c:pt idx="31">
                  <c:v>109.58530790843326</c:v>
                </c:pt>
                <c:pt idx="32">
                  <c:v>180.45019329409413</c:v>
                </c:pt>
                <c:pt idx="33">
                  <c:v>329.15711936442415</c:v>
                </c:pt>
                <c:pt idx="34">
                  <c:v>172.52977042795072</c:v>
                </c:pt>
                <c:pt idx="35">
                  <c:v>151.04848720418124</c:v>
                </c:pt>
                <c:pt idx="36">
                  <c:v>162.27103670562775</c:v>
                </c:pt>
                <c:pt idx="37">
                  <c:v>344.87098757298901</c:v>
                </c:pt>
                <c:pt idx="38">
                  <c:v>274.16646546811467</c:v>
                </c:pt>
                <c:pt idx="39">
                  <c:v>190.71042363302479</c:v>
                </c:pt>
                <c:pt idx="40">
                  <c:v>175.66575508466764</c:v>
                </c:pt>
                <c:pt idx="41">
                  <c:v>130.60819687750524</c:v>
                </c:pt>
                <c:pt idx="42">
                  <c:v>285.74471048576004</c:v>
                </c:pt>
                <c:pt idx="43">
                  <c:v>250.4708189423917</c:v>
                </c:pt>
                <c:pt idx="44">
                  <c:v>164.29807921111012</c:v>
                </c:pt>
                <c:pt idx="45">
                  <c:v>427.45946673333822</c:v>
                </c:pt>
                <c:pt idx="46">
                  <c:v>423.81112562191447</c:v>
                </c:pt>
                <c:pt idx="47">
                  <c:v>67.656851489629389</c:v>
                </c:pt>
                <c:pt idx="48">
                  <c:v>186.96656275687383</c:v>
                </c:pt>
                <c:pt idx="49">
                  <c:v>378.38063521325603</c:v>
                </c:pt>
                <c:pt idx="50">
                  <c:v>315.7617140376351</c:v>
                </c:pt>
                <c:pt idx="51">
                  <c:v>234.64892216442968</c:v>
                </c:pt>
                <c:pt idx="52" formatCode="#,##0">
                  <c:v>187.66455947700524</c:v>
                </c:pt>
                <c:pt idx="53">
                  <c:v>343.81675937075124</c:v>
                </c:pt>
                <c:pt idx="54">
                  <c:v>184.88746136583177</c:v>
                </c:pt>
                <c:pt idx="55" formatCode="#,##0">
                  <c:v>19.517772205521396</c:v>
                </c:pt>
                <c:pt idx="56">
                  <c:v>-1.9881252890918404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8-49F5-B0CD-BF2DC72B1E30}"/>
            </c:ext>
          </c:extLst>
        </c:ser>
        <c:ser>
          <c:idx val="3"/>
          <c:order val="3"/>
          <c:tx>
            <c:strRef>
              <c:f>'T7-6'!$A$10</c:f>
              <c:strCache>
                <c:ptCount val="1"/>
                <c:pt idx="0">
                  <c:v>Zaduživanje preduzeća u inostranstvu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'T7-6'!$E$2:$BI$3</c:f>
              <c:multiLvlStrCache>
                <c:ptCount val="5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'T7-6'!$E$10:$BI$10</c:f>
              <c:numCache>
                <c:formatCode>General</c:formatCode>
                <c:ptCount val="57"/>
                <c:pt idx="0">
                  <c:v>-221</c:v>
                </c:pt>
                <c:pt idx="1">
                  <c:v>-230</c:v>
                </c:pt>
                <c:pt idx="2">
                  <c:v>-244</c:v>
                </c:pt>
                <c:pt idx="3">
                  <c:v>-159.19999999999999</c:v>
                </c:pt>
                <c:pt idx="4">
                  <c:v>-100</c:v>
                </c:pt>
                <c:pt idx="5">
                  <c:v>-314.55</c:v>
                </c:pt>
                <c:pt idx="6">
                  <c:v>-134</c:v>
                </c:pt>
                <c:pt idx="7">
                  <c:v>-259</c:v>
                </c:pt>
                <c:pt idx="8">
                  <c:v>-213.7</c:v>
                </c:pt>
                <c:pt idx="9">
                  <c:v>-160.30000000000001</c:v>
                </c:pt>
                <c:pt idx="10">
                  <c:v>-57.8</c:v>
                </c:pt>
                <c:pt idx="11">
                  <c:v>15.7</c:v>
                </c:pt>
                <c:pt idx="12">
                  <c:v>-36</c:v>
                </c:pt>
                <c:pt idx="13">
                  <c:v>-99</c:v>
                </c:pt>
                <c:pt idx="14">
                  <c:v>-136</c:v>
                </c:pt>
                <c:pt idx="15">
                  <c:v>-173</c:v>
                </c:pt>
                <c:pt idx="16">
                  <c:v>-89</c:v>
                </c:pt>
                <c:pt idx="17">
                  <c:v>-124</c:v>
                </c:pt>
                <c:pt idx="18">
                  <c:v>-12</c:v>
                </c:pt>
                <c:pt idx="19">
                  <c:v>-71</c:v>
                </c:pt>
                <c:pt idx="20">
                  <c:v>59</c:v>
                </c:pt>
                <c:pt idx="21">
                  <c:v>-80</c:v>
                </c:pt>
                <c:pt idx="22">
                  <c:v>64</c:v>
                </c:pt>
                <c:pt idx="23">
                  <c:v>-157</c:v>
                </c:pt>
                <c:pt idx="24">
                  <c:v>-15</c:v>
                </c:pt>
                <c:pt idx="25">
                  <c:v>-22.9</c:v>
                </c:pt>
                <c:pt idx="26">
                  <c:v>-0.7</c:v>
                </c:pt>
                <c:pt idx="27">
                  <c:v>-63.2</c:v>
                </c:pt>
                <c:pt idx="28">
                  <c:v>-178.19069999999999</c:v>
                </c:pt>
                <c:pt idx="29">
                  <c:v>-57.1</c:v>
                </c:pt>
                <c:pt idx="30">
                  <c:v>93</c:v>
                </c:pt>
                <c:pt idx="31" formatCode="#,##0">
                  <c:v>-182</c:v>
                </c:pt>
                <c:pt idx="32">
                  <c:v>-6.63</c:v>
                </c:pt>
                <c:pt idx="33">
                  <c:v>-55</c:v>
                </c:pt>
                <c:pt idx="34">
                  <c:v>15.72</c:v>
                </c:pt>
                <c:pt idx="35">
                  <c:v>-12.35</c:v>
                </c:pt>
                <c:pt idx="36">
                  <c:v>-33.54</c:v>
                </c:pt>
                <c:pt idx="37">
                  <c:v>209.83</c:v>
                </c:pt>
                <c:pt idx="38">
                  <c:v>30.28</c:v>
                </c:pt>
                <c:pt idx="39">
                  <c:v>303.03699999999998</c:v>
                </c:pt>
                <c:pt idx="40">
                  <c:v>190.27139349999999</c:v>
                </c:pt>
                <c:pt idx="41">
                  <c:v>36.617735690000004</c:v>
                </c:pt>
                <c:pt idx="42">
                  <c:v>233.13462606540801</c:v>
                </c:pt>
                <c:pt idx="43">
                  <c:v>68.128605109803289</c:v>
                </c:pt>
                <c:pt idx="44">
                  <c:v>98.68442971808301</c:v>
                </c:pt>
                <c:pt idx="45">
                  <c:v>71.495067016913907</c:v>
                </c:pt>
                <c:pt idx="46">
                  <c:v>106.639341702229</c:v>
                </c:pt>
                <c:pt idx="47">
                  <c:v>-9.6002411499999987</c:v>
                </c:pt>
                <c:pt idx="48">
                  <c:v>-3.8933043528824083</c:v>
                </c:pt>
                <c:pt idx="49">
                  <c:v>8.8895804078503211</c:v>
                </c:pt>
                <c:pt idx="50">
                  <c:v>80.236250927383693</c:v>
                </c:pt>
                <c:pt idx="51" formatCode="#,##0">
                  <c:v>58.678182096858592</c:v>
                </c:pt>
                <c:pt idx="52">
                  <c:v>189.529300721</c:v>
                </c:pt>
                <c:pt idx="53">
                  <c:v>84.514476359914994</c:v>
                </c:pt>
                <c:pt idx="54">
                  <c:v>113.28745975972421</c:v>
                </c:pt>
                <c:pt idx="55" formatCode="#,##0">
                  <c:v>256.33451220010357</c:v>
                </c:pt>
                <c:pt idx="56">
                  <c:v>62.456458353980999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8-49F5-B0CD-BF2DC72B1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850761040"/>
        <c:axId val="1850766480"/>
      </c:barChart>
      <c:scatterChart>
        <c:scatterStyle val="lineMarker"/>
        <c:varyColors val="0"/>
        <c:ser>
          <c:idx val="0"/>
          <c:order val="0"/>
          <c:tx>
            <c:strRef>
              <c:f>'T7-6'!$A$6</c:f>
              <c:strCache>
                <c:ptCount val="1"/>
                <c:pt idx="0">
                  <c:v>Ukupno krediti stanovnistvu i privredi1)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multiLvlStrRef>
              <c:f>'[Monetarna Tabele i grafikoni QM73.xls]T7-6'!$E$2:$BI$3</c:f>
              <c:multiLvlStrCache>
                <c:ptCount val="5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xVal>
          <c:yVal>
            <c:numRef>
              <c:f>'T7-6'!$E$6:$BI$6</c:f>
              <c:numCache>
                <c:formatCode>General</c:formatCode>
                <c:ptCount val="57"/>
                <c:pt idx="0">
                  <c:v>2.1977681793015904</c:v>
                </c:pt>
                <c:pt idx="1">
                  <c:v>-72.488599846855124</c:v>
                </c:pt>
                <c:pt idx="2">
                  <c:v>70.849765607832524</c:v>
                </c:pt>
                <c:pt idx="3">
                  <c:v>328.50352449103815</c:v>
                </c:pt>
                <c:pt idx="4">
                  <c:v>310.55654230275314</c:v>
                </c:pt>
                <c:pt idx="5">
                  <c:v>538.97811635819585</c:v>
                </c:pt>
                <c:pt idx="6">
                  <c:v>270.94582965997608</c:v>
                </c:pt>
                <c:pt idx="7">
                  <c:v>483.68818570934604</c:v>
                </c:pt>
                <c:pt idx="8">
                  <c:v>2.0683113554167107</c:v>
                </c:pt>
                <c:pt idx="9">
                  <c:v>653.61154637580216</c:v>
                </c:pt>
                <c:pt idx="10">
                  <c:v>466.17098741477042</c:v>
                </c:pt>
                <c:pt idx="11">
                  <c:v>376.57087548687582</c:v>
                </c:pt>
                <c:pt idx="12">
                  <c:v>272.51633256362379</c:v>
                </c:pt>
                <c:pt idx="13">
                  <c:v>-271.92655819762996</c:v>
                </c:pt>
                <c:pt idx="14">
                  <c:v>512.18379765684369</c:v>
                </c:pt>
                <c:pt idx="15">
                  <c:v>-367.73188603997193</c:v>
                </c:pt>
                <c:pt idx="16">
                  <c:v>-111.88743459176908</c:v>
                </c:pt>
                <c:pt idx="17">
                  <c:v>-449.20888916351595</c:v>
                </c:pt>
                <c:pt idx="18">
                  <c:v>-214.6462050953819</c:v>
                </c:pt>
                <c:pt idx="19">
                  <c:v>-395.32374899777301</c:v>
                </c:pt>
                <c:pt idx="20">
                  <c:v>-516</c:v>
                </c:pt>
                <c:pt idx="21">
                  <c:v>114</c:v>
                </c:pt>
                <c:pt idx="22">
                  <c:v>146</c:v>
                </c:pt>
                <c:pt idx="23">
                  <c:v>-140</c:v>
                </c:pt>
                <c:pt idx="24">
                  <c:v>9</c:v>
                </c:pt>
                <c:pt idx="25">
                  <c:v>-67.926071265792189</c:v>
                </c:pt>
                <c:pt idx="26">
                  <c:v>184.83215733320006</c:v>
                </c:pt>
                <c:pt idx="27">
                  <c:v>174.78799574097644</c:v>
                </c:pt>
                <c:pt idx="28">
                  <c:v>-494.66977006738341</c:v>
                </c:pt>
                <c:pt idx="29">
                  <c:v>291.17365969641594</c:v>
                </c:pt>
                <c:pt idx="30">
                  <c:v>390.14610999820206</c:v>
                </c:pt>
                <c:pt idx="31">
                  <c:v>-283.82289571020488</c:v>
                </c:pt>
                <c:pt idx="32">
                  <c:v>54.453751179588174</c:v>
                </c:pt>
                <c:pt idx="33">
                  <c:v>357.85404483045414</c:v>
                </c:pt>
                <c:pt idx="34">
                  <c:v>281.42328815750489</c:v>
                </c:pt>
                <c:pt idx="35">
                  <c:v>216.64167852988587</c:v>
                </c:pt>
                <c:pt idx="36">
                  <c:v>71.042018504956559</c:v>
                </c:pt>
                <c:pt idx="37">
                  <c:v>687.41801419370643</c:v>
                </c:pt>
                <c:pt idx="38">
                  <c:v>388.7312219867049</c:v>
                </c:pt>
                <c:pt idx="39">
                  <c:v>1057.6215690598433</c:v>
                </c:pt>
                <c:pt idx="40">
                  <c:v>364.42866927548209</c:v>
                </c:pt>
                <c:pt idx="41">
                  <c:v>406.7358762186339</c:v>
                </c:pt>
                <c:pt idx="42">
                  <c:v>870.98032182556028</c:v>
                </c:pt>
                <c:pt idx="43">
                  <c:v>689.27296091135509</c:v>
                </c:pt>
                <c:pt idx="44">
                  <c:v>700.84441134611984</c:v>
                </c:pt>
                <c:pt idx="45">
                  <c:v>876.08521389076668</c:v>
                </c:pt>
                <c:pt idx="46">
                  <c:v>848.82419095494822</c:v>
                </c:pt>
                <c:pt idx="47">
                  <c:v>55.551473800769514</c:v>
                </c:pt>
                <c:pt idx="48">
                  <c:v>220.93175846034944</c:v>
                </c:pt>
                <c:pt idx="49" formatCode="#,##0">
                  <c:v>568.29020587441039</c:v>
                </c:pt>
                <c:pt idx="50" formatCode="#,##0">
                  <c:v>787.38989136141868</c:v>
                </c:pt>
                <c:pt idx="51" formatCode="#,##0">
                  <c:v>874.24684126854982</c:v>
                </c:pt>
                <c:pt idx="52" formatCode="#,##0">
                  <c:v>852.34636788566763</c:v>
                </c:pt>
                <c:pt idx="53">
                  <c:v>1005.18199088568</c:v>
                </c:pt>
                <c:pt idx="54">
                  <c:v>565.95314280541288</c:v>
                </c:pt>
                <c:pt idx="55" formatCode="#,##0">
                  <c:v>4.9210182208142328</c:v>
                </c:pt>
                <c:pt idx="56">
                  <c:v>-113.23013124928585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B48-49F5-B0CD-BF2DC72B1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0761040"/>
        <c:axId val="1850766480"/>
      </c:scatterChart>
      <c:catAx>
        <c:axId val="185076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66480"/>
        <c:crosses val="autoZero"/>
        <c:auto val="1"/>
        <c:lblAlgn val="ctr"/>
        <c:lblOffset val="100"/>
        <c:noMultiLvlLbl val="0"/>
      </c:catAx>
      <c:valAx>
        <c:axId val="1850766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milionima evra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610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700" b="0" i="0" u="sng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700" b="0" i="0" u="sng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3590473984869542"/>
          <c:w val="1"/>
          <c:h val="4.3573132903841565E-2"/>
        </c:manualLayout>
      </c:layout>
      <c:overlay val="0"/>
      <c:txPr>
        <a:bodyPr/>
        <a:lstStyle/>
        <a:p>
          <a:pPr>
            <a:defRPr sz="700" b="0" i="0" u="sng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57270335369231E-2"/>
          <c:y val="0.10328674226726443"/>
          <c:w val="0.91652213461141807"/>
          <c:h val="0.71353162328712194"/>
        </c:manualLayout>
      </c:layout>
      <c:lineChart>
        <c:grouping val="standard"/>
        <c:varyColors val="0"/>
        <c:ser>
          <c:idx val="0"/>
          <c:order val="0"/>
          <c:tx>
            <c:strRef>
              <c:f>'T7-4'!$A$5</c:f>
              <c:strCache>
                <c:ptCount val="1"/>
                <c:pt idx="0">
                  <c:v>M2/BDP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multiLvlStrRef>
              <c:f>'T7-4'!$B$3:$BR$4</c:f>
              <c:multiLvlStrCache>
                <c:ptCount val="6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</c:lvl>
                <c:lvl>
                  <c:pt idx="0">
                    <c:v>2006</c:v>
                  </c:pt>
                  <c:pt idx="4">
                    <c:v>2007</c:v>
                  </c:pt>
                  <c:pt idx="8">
                    <c:v>2008</c:v>
                  </c:pt>
                  <c:pt idx="12">
                    <c:v>2009</c:v>
                  </c:pt>
                  <c:pt idx="16">
                    <c:v>2010</c:v>
                  </c:pt>
                  <c:pt idx="20">
                    <c:v>2011</c:v>
                  </c:pt>
                  <c:pt idx="24">
                    <c:v>2012</c:v>
                  </c:pt>
                  <c:pt idx="28">
                    <c:v>2013</c:v>
                  </c:pt>
                  <c:pt idx="32">
                    <c:v>2014</c:v>
                  </c:pt>
                  <c:pt idx="36">
                    <c:v>2015</c:v>
                  </c:pt>
                  <c:pt idx="40">
                    <c:v>2016</c:v>
                  </c:pt>
                  <c:pt idx="44">
                    <c:v>2017</c:v>
                  </c:pt>
                  <c:pt idx="48">
                    <c:v>2018</c:v>
                  </c:pt>
                  <c:pt idx="52">
                    <c:v>2019</c:v>
                  </c:pt>
                  <c:pt idx="56">
                    <c:v>2020</c:v>
                  </c:pt>
                  <c:pt idx="60">
                    <c:v>2021</c:v>
                  </c:pt>
                  <c:pt idx="64">
                    <c:v>2022</c:v>
                  </c:pt>
                  <c:pt idx="68">
                    <c:v>2023</c:v>
                  </c:pt>
                </c:lvl>
              </c:multiLvlStrCache>
            </c:multiLvlStrRef>
          </c:cat>
          <c:val>
            <c:numRef>
              <c:f>'T7-4'!$B$5:$BR$5</c:f>
              <c:numCache>
                <c:formatCode>0.00</c:formatCode>
                <c:ptCount val="69"/>
                <c:pt idx="0">
                  <c:v>25.653717639596579</c:v>
                </c:pt>
                <c:pt idx="1">
                  <c:v>26.611944651640719</c:v>
                </c:pt>
                <c:pt idx="2">
                  <c:v>27.939109843427861</c:v>
                </c:pt>
                <c:pt idx="3">
                  <c:v>30.027900787175245</c:v>
                </c:pt>
                <c:pt idx="4">
                  <c:v>31.122126200720551</c:v>
                </c:pt>
                <c:pt idx="5">
                  <c:v>30.955518984831791</c:v>
                </c:pt>
                <c:pt idx="6">
                  <c:v>32.891228228035231</c:v>
                </c:pt>
                <c:pt idx="7">
                  <c:v>35.811357698081885</c:v>
                </c:pt>
                <c:pt idx="8">
                  <c:v>36.397681473469355</c:v>
                </c:pt>
                <c:pt idx="9">
                  <c:v>34.875383937400493</c:v>
                </c:pt>
                <c:pt idx="10">
                  <c:v>35.030631097834394</c:v>
                </c:pt>
                <c:pt idx="11">
                  <c:v>34.133122764892185</c:v>
                </c:pt>
                <c:pt idx="12">
                  <c:v>34.485574048945118</c:v>
                </c:pt>
                <c:pt idx="13">
                  <c:v>35.62307575359862</c:v>
                </c:pt>
                <c:pt idx="14">
                  <c:v>36.04666089872704</c:v>
                </c:pt>
                <c:pt idx="15">
                  <c:v>39.447167401316221</c:v>
                </c:pt>
                <c:pt idx="16">
                  <c:v>39.260423871779743</c:v>
                </c:pt>
                <c:pt idx="17">
                  <c:v>41.130929442998301</c:v>
                </c:pt>
                <c:pt idx="18">
                  <c:v>40.800228093369888</c:v>
                </c:pt>
                <c:pt idx="19">
                  <c:v>41.862573934083727</c:v>
                </c:pt>
                <c:pt idx="20">
                  <c:v>39.378628144597762</c:v>
                </c:pt>
                <c:pt idx="21">
                  <c:v>39.189940374461749</c:v>
                </c:pt>
                <c:pt idx="22">
                  <c:v>40.097729733456283</c:v>
                </c:pt>
                <c:pt idx="23">
                  <c:v>41.46936441512927</c:v>
                </c:pt>
                <c:pt idx="24">
                  <c:v>40.957098941433699</c:v>
                </c:pt>
                <c:pt idx="25">
                  <c:v>42.806886171576039</c:v>
                </c:pt>
                <c:pt idx="26">
                  <c:v>42.747984181795289</c:v>
                </c:pt>
                <c:pt idx="27">
                  <c:v>43.087954122691933</c:v>
                </c:pt>
                <c:pt idx="28">
                  <c:v>41.736557062244877</c:v>
                </c:pt>
                <c:pt idx="29">
                  <c:v>41.855352580889438</c:v>
                </c:pt>
                <c:pt idx="30">
                  <c:v>42.186572237565898</c:v>
                </c:pt>
                <c:pt idx="31">
                  <c:v>41.659758282544928</c:v>
                </c:pt>
                <c:pt idx="32">
                  <c:v>40.94259936065572</c:v>
                </c:pt>
                <c:pt idx="33" formatCode="General">
                  <c:v>42.026004532738462</c:v>
                </c:pt>
                <c:pt idx="34" formatCode="General">
                  <c:v>43.810418446770683</c:v>
                </c:pt>
                <c:pt idx="35" formatCode="General">
                  <c:v>44.836469153922117</c:v>
                </c:pt>
                <c:pt idx="36" formatCode="General">
                  <c:v>43.716937568525758</c:v>
                </c:pt>
                <c:pt idx="37" formatCode="General">
                  <c:v>44.286736338268554</c:v>
                </c:pt>
                <c:pt idx="38" formatCode="General">
                  <c:v>44.307946327582634</c:v>
                </c:pt>
                <c:pt idx="39" formatCode="General">
                  <c:v>46.371762029926451</c:v>
                </c:pt>
                <c:pt idx="40" formatCode="General">
                  <c:v>45.358401946106611</c:v>
                </c:pt>
                <c:pt idx="41" formatCode="General">
                  <c:v>45.807894707378253</c:v>
                </c:pt>
                <c:pt idx="42" formatCode="General">
                  <c:v>46.699991101393259</c:v>
                </c:pt>
                <c:pt idx="43" formatCode="General">
                  <c:v>48.587217200532415</c:v>
                </c:pt>
                <c:pt idx="44" formatCode="General">
                  <c:v>47.646185788585335</c:v>
                </c:pt>
                <c:pt idx="45" formatCode="General">
                  <c:v>46.829557456026436</c:v>
                </c:pt>
                <c:pt idx="46" formatCode="General">
                  <c:v>46.896851414367632</c:v>
                </c:pt>
                <c:pt idx="47" formatCode="General">
                  <c:v>47.796159896146065</c:v>
                </c:pt>
                <c:pt idx="48" formatCode="General">
                  <c:v>46.605988692420681</c:v>
                </c:pt>
                <c:pt idx="49" formatCode="General">
                  <c:v>47.70739711367596</c:v>
                </c:pt>
                <c:pt idx="50" formatCode="General">
                  <c:v>47.773145684335958</c:v>
                </c:pt>
                <c:pt idx="51" formatCode="General">
                  <c:v>51.367784072340172</c:v>
                </c:pt>
                <c:pt idx="52" formatCode="General">
                  <c:v>50.169936282184871</c:v>
                </c:pt>
                <c:pt idx="53" formatCode="General">
                  <c:v>49.722022564829473</c:v>
                </c:pt>
                <c:pt idx="54" formatCode="General">
                  <c:v>50.60217922959567</c:v>
                </c:pt>
                <c:pt idx="55" formatCode="General">
                  <c:v>52.077150568056894</c:v>
                </c:pt>
                <c:pt idx="56" formatCode="General">
                  <c:v>52.378073235764724</c:v>
                </c:pt>
                <c:pt idx="57" formatCode="General">
                  <c:v>56.830406150647541</c:v>
                </c:pt>
                <c:pt idx="58" formatCode="General">
                  <c:v>58.470033696570532</c:v>
                </c:pt>
                <c:pt idx="59" formatCode="General">
                  <c:v>60.583336530775377</c:v>
                </c:pt>
                <c:pt idx="60">
                  <c:v>59.419556095912348</c:v>
                </c:pt>
                <c:pt idx="61">
                  <c:v>59.268026548898042</c:v>
                </c:pt>
                <c:pt idx="62">
                  <c:v>59.455551398947961</c:v>
                </c:pt>
                <c:pt idx="63" formatCode="General">
                  <c:v>60.255008229533821</c:v>
                </c:pt>
                <c:pt idx="64" formatCode="General">
                  <c:v>56.611945896183492</c:v>
                </c:pt>
                <c:pt idx="65" formatCode="General">
                  <c:v>58.986939466611943</c:v>
                </c:pt>
                <c:pt idx="66" formatCode="General">
                  <c:v>56.031974156547328</c:v>
                </c:pt>
                <c:pt idx="67" formatCode="General">
                  <c:v>56.938668904339487</c:v>
                </c:pt>
                <c:pt idx="68" formatCode="General">
                  <c:v>56.019031030375018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94-4AA9-ABD1-87B96A6159B3}"/>
            </c:ext>
          </c:extLst>
        </c:ser>
        <c:ser>
          <c:idx val="1"/>
          <c:order val="1"/>
          <c:tx>
            <c:v>Dinarski M2/BDP</c:v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cat>
            <c:multiLvlStrRef>
              <c:f>'T7-4'!$B$3:$BR$4</c:f>
              <c:multiLvlStrCache>
                <c:ptCount val="6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</c:lvl>
                <c:lvl>
                  <c:pt idx="0">
                    <c:v>2006</c:v>
                  </c:pt>
                  <c:pt idx="4">
                    <c:v>2007</c:v>
                  </c:pt>
                  <c:pt idx="8">
                    <c:v>2008</c:v>
                  </c:pt>
                  <c:pt idx="12">
                    <c:v>2009</c:v>
                  </c:pt>
                  <c:pt idx="16">
                    <c:v>2010</c:v>
                  </c:pt>
                  <c:pt idx="20">
                    <c:v>2011</c:v>
                  </c:pt>
                  <c:pt idx="24">
                    <c:v>2012</c:v>
                  </c:pt>
                  <c:pt idx="28">
                    <c:v>2013</c:v>
                  </c:pt>
                  <c:pt idx="32">
                    <c:v>2014</c:v>
                  </c:pt>
                  <c:pt idx="36">
                    <c:v>2015</c:v>
                  </c:pt>
                  <c:pt idx="40">
                    <c:v>2016</c:v>
                  </c:pt>
                  <c:pt idx="44">
                    <c:v>2017</c:v>
                  </c:pt>
                  <c:pt idx="48">
                    <c:v>2018</c:v>
                  </c:pt>
                  <c:pt idx="52">
                    <c:v>2019</c:v>
                  </c:pt>
                  <c:pt idx="56">
                    <c:v>2020</c:v>
                  </c:pt>
                  <c:pt idx="60">
                    <c:v>2021</c:v>
                  </c:pt>
                  <c:pt idx="64">
                    <c:v>2022</c:v>
                  </c:pt>
                  <c:pt idx="68">
                    <c:v>2023</c:v>
                  </c:pt>
                </c:lvl>
              </c:multiLvlStrCache>
            </c:multiLvlStrRef>
          </c:cat>
          <c:val>
            <c:numRef>
              <c:f>'T7-4'!$B$6:$BR$6</c:f>
              <c:numCache>
                <c:formatCode>0.00</c:formatCode>
                <c:ptCount val="69"/>
                <c:pt idx="0">
                  <c:v>10.297806546678897</c:v>
                </c:pt>
                <c:pt idx="1">
                  <c:v>10.761886100341508</c:v>
                </c:pt>
                <c:pt idx="2">
                  <c:v>11.439035067656848</c:v>
                </c:pt>
                <c:pt idx="3">
                  <c:v>13.312109171748313</c:v>
                </c:pt>
                <c:pt idx="4">
                  <c:v>12.995914591225077</c:v>
                </c:pt>
                <c:pt idx="5">
                  <c:v>12.594594969679083</c:v>
                </c:pt>
                <c:pt idx="6">
                  <c:v>13.56136970058591</c:v>
                </c:pt>
                <c:pt idx="7">
                  <c:v>15.466918803699075</c:v>
                </c:pt>
                <c:pt idx="8">
                  <c:v>14.033797645317112</c:v>
                </c:pt>
                <c:pt idx="9">
                  <c:v>13.469735914986694</c:v>
                </c:pt>
                <c:pt idx="10">
                  <c:v>13.513050282137797</c:v>
                </c:pt>
                <c:pt idx="11">
                  <c:v>13.594654215017396</c:v>
                </c:pt>
                <c:pt idx="12">
                  <c:v>12.841264306893224</c:v>
                </c:pt>
                <c:pt idx="13">
                  <c:v>13.459092455462644</c:v>
                </c:pt>
                <c:pt idx="14">
                  <c:v>13.825151859311784</c:v>
                </c:pt>
                <c:pt idx="15">
                  <c:v>14.310767002316901</c:v>
                </c:pt>
                <c:pt idx="16">
                  <c:v>13.015955411836547</c:v>
                </c:pt>
                <c:pt idx="17">
                  <c:v>13.262471193374898</c:v>
                </c:pt>
                <c:pt idx="18">
                  <c:v>12.589778063670295</c:v>
                </c:pt>
                <c:pt idx="19">
                  <c:v>12.628356657315418</c:v>
                </c:pt>
                <c:pt idx="20">
                  <c:v>11.455064331175137</c:v>
                </c:pt>
                <c:pt idx="21">
                  <c:v>11.714378807666714</c:v>
                </c:pt>
                <c:pt idx="22">
                  <c:v>12.318570695869086</c:v>
                </c:pt>
                <c:pt idx="23">
                  <c:v>13.466724742852593</c:v>
                </c:pt>
                <c:pt idx="24">
                  <c:v>12.153132340460985</c:v>
                </c:pt>
                <c:pt idx="25">
                  <c:v>11.980236110668564</c:v>
                </c:pt>
                <c:pt idx="26">
                  <c:v>12.429525813042448</c:v>
                </c:pt>
                <c:pt idx="27">
                  <c:v>12.613220392267529</c:v>
                </c:pt>
                <c:pt idx="28">
                  <c:v>12.316262374196162</c:v>
                </c:pt>
                <c:pt idx="29">
                  <c:v>12.419038694744264</c:v>
                </c:pt>
                <c:pt idx="30">
                  <c:v>12.847235760181949</c:v>
                </c:pt>
                <c:pt idx="31">
                  <c:v>13.286566696919181</c:v>
                </c:pt>
                <c:pt idx="32">
                  <c:v>12.500008548095431</c:v>
                </c:pt>
                <c:pt idx="33" formatCode="General">
                  <c:v>13.409221494712137</c:v>
                </c:pt>
                <c:pt idx="34" formatCode="General">
                  <c:v>14.145069459871435</c:v>
                </c:pt>
                <c:pt idx="35" formatCode="General">
                  <c:v>14.763895067294493</c:v>
                </c:pt>
                <c:pt idx="36" formatCode="General">
                  <c:v>13.523346683114754</c:v>
                </c:pt>
                <c:pt idx="37" formatCode="General">
                  <c:v>14.052403171716254</c:v>
                </c:pt>
                <c:pt idx="38" formatCode="General">
                  <c:v>14.795776747629997</c:v>
                </c:pt>
                <c:pt idx="39" formatCode="General">
                  <c:v>16.293664387929791</c:v>
                </c:pt>
                <c:pt idx="40" formatCode="General">
                  <c:v>14.791361546163859</c:v>
                </c:pt>
                <c:pt idx="41" formatCode="General">
                  <c:v>15.509623597524854</c:v>
                </c:pt>
                <c:pt idx="42" formatCode="General">
                  <c:v>16.270056597812861</c:v>
                </c:pt>
                <c:pt idx="43" formatCode="General">
                  <c:v>17.871634456615642</c:v>
                </c:pt>
                <c:pt idx="44" formatCode="General">
                  <c:v>16.867169622809143</c:v>
                </c:pt>
                <c:pt idx="45" formatCode="General">
                  <c:v>16.919201486200468</c:v>
                </c:pt>
                <c:pt idx="46" formatCode="General">
                  <c:v>17.195719453588623</c:v>
                </c:pt>
                <c:pt idx="47" formatCode="General">
                  <c:v>18.316833664120722</c:v>
                </c:pt>
                <c:pt idx="48" formatCode="General">
                  <c:v>17.331633888846977</c:v>
                </c:pt>
                <c:pt idx="49" formatCode="General">
                  <c:v>18.164388345484603</c:v>
                </c:pt>
                <c:pt idx="50" formatCode="General">
                  <c:v>18.362973626958041</c:v>
                </c:pt>
                <c:pt idx="51" formatCode="General">
                  <c:v>20.063863852470494</c:v>
                </c:pt>
                <c:pt idx="52" formatCode="General">
                  <c:v>18.891544398743953</c:v>
                </c:pt>
                <c:pt idx="53" formatCode="General">
                  <c:v>19.647902789038003</c:v>
                </c:pt>
                <c:pt idx="54" formatCode="General">
                  <c:v>20.488599708941859</c:v>
                </c:pt>
                <c:pt idx="55" formatCode="General">
                  <c:v>21.885444901180616</c:v>
                </c:pt>
                <c:pt idx="56" formatCode="General">
                  <c:v>22.235738747738996</c:v>
                </c:pt>
                <c:pt idx="57" formatCode="General">
                  <c:v>25.693289515437829</c:v>
                </c:pt>
                <c:pt idx="58" formatCode="General">
                  <c:v>26.683920300126768</c:v>
                </c:pt>
                <c:pt idx="59" formatCode="General">
                  <c:v>28.228279939684619</c:v>
                </c:pt>
                <c:pt idx="60">
                  <c:v>26.59030356445291</c:v>
                </c:pt>
                <c:pt idx="61">
                  <c:v>26.969533789120558</c:v>
                </c:pt>
                <c:pt idx="62">
                  <c:v>27.337724685067055</c:v>
                </c:pt>
                <c:pt idx="63" formatCode="General">
                  <c:v>28.197279676560182</c:v>
                </c:pt>
                <c:pt idx="64" formatCode="General">
                  <c:v>24.836813514040728</c:v>
                </c:pt>
                <c:pt idx="65" formatCode="General">
                  <c:v>25.626949264140837</c:v>
                </c:pt>
                <c:pt idx="66" formatCode="General">
                  <c:v>24.79157202125878</c:v>
                </c:pt>
                <c:pt idx="67" formatCode="General">
                  <c:v>26.464725753451702</c:v>
                </c:pt>
                <c:pt idx="68" formatCode="General">
                  <c:v>26.082409344269568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94-4AA9-ABD1-87B96A61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755600"/>
        <c:axId val="1850763760"/>
      </c:lineChart>
      <c:catAx>
        <c:axId val="185075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9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63760"/>
        <c:crosses val="autoZero"/>
        <c:auto val="1"/>
        <c:lblAlgn val="ctr"/>
        <c:lblOffset val="100"/>
        <c:noMultiLvlLbl val="0"/>
      </c:catAx>
      <c:valAx>
        <c:axId val="1850763760"/>
        <c:scaling>
          <c:orientation val="minMax"/>
          <c:min val="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%</a:t>
                </a:r>
              </a:p>
            </c:rich>
          </c:tx>
          <c:layout>
            <c:manualLayout>
              <c:xMode val="edge"/>
              <c:yMode val="edge"/>
              <c:x val="1.0679670928554954E-2"/>
              <c:y val="0.3910301762450730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5560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0363261347301986"/>
          <c:y val="0.4818112569143353"/>
          <c:w val="0.51855673979430272"/>
          <c:h val="5.6982094694839218E-2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911143272696017E-2"/>
          <c:y val="3.1007751937984496E-2"/>
          <c:w val="0.89311156169173123"/>
          <c:h val="0.70582738204236117"/>
        </c:manualLayout>
      </c:layout>
      <c:lineChart>
        <c:grouping val="standard"/>
        <c:varyColors val="0"/>
        <c:ser>
          <c:idx val="0"/>
          <c:order val="0"/>
          <c:tx>
            <c:strRef>
              <c:f>'T7-11b'!$B$6</c:f>
              <c:strCache>
                <c:ptCount val="1"/>
                <c:pt idx="0">
                  <c:v>Indeksirani krediti za obrtna sredstva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multiLvlStrRef>
              <c:f>'T7-11b'!$C$3:$CP$4</c:f>
              <c:multiLvlStrCache>
                <c:ptCount val="2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</c:lvl>
              </c:multiLvlStrCache>
            </c:multiLvlStrRef>
          </c:cat>
          <c:val>
            <c:numRef>
              <c:f>'T7-11b'!$C$6:$CP$6</c:f>
              <c:numCache>
                <c:formatCode>General</c:formatCode>
                <c:ptCount val="29"/>
                <c:pt idx="0">
                  <c:v>4.46</c:v>
                </c:pt>
                <c:pt idx="1">
                  <c:v>3.48</c:v>
                </c:pt>
                <c:pt idx="2">
                  <c:v>3.24</c:v>
                </c:pt>
                <c:pt idx="3">
                  <c:v>3</c:v>
                </c:pt>
                <c:pt idx="4">
                  <c:v>2.85</c:v>
                </c:pt>
                <c:pt idx="5">
                  <c:v>2.96</c:v>
                </c:pt>
                <c:pt idx="6">
                  <c:v>2.94</c:v>
                </c:pt>
                <c:pt idx="7">
                  <c:v>2.6</c:v>
                </c:pt>
                <c:pt idx="8">
                  <c:v>2.84</c:v>
                </c:pt>
                <c:pt idx="9">
                  <c:v>2.64</c:v>
                </c:pt>
                <c:pt idx="10">
                  <c:v>2.6</c:v>
                </c:pt>
                <c:pt idx="11">
                  <c:v>2.4</c:v>
                </c:pt>
                <c:pt idx="12">
                  <c:v>2.69</c:v>
                </c:pt>
                <c:pt idx="13">
                  <c:v>2.8</c:v>
                </c:pt>
                <c:pt idx="14">
                  <c:v>2.68</c:v>
                </c:pt>
                <c:pt idx="15">
                  <c:v>2.65</c:v>
                </c:pt>
                <c:pt idx="16">
                  <c:v>2.4700000000000002</c:v>
                </c:pt>
                <c:pt idx="17">
                  <c:v>2.4</c:v>
                </c:pt>
                <c:pt idx="18">
                  <c:v>2.61</c:v>
                </c:pt>
                <c:pt idx="19">
                  <c:v>2.68</c:v>
                </c:pt>
                <c:pt idx="20">
                  <c:v>2.34</c:v>
                </c:pt>
                <c:pt idx="21">
                  <c:v>2.46</c:v>
                </c:pt>
                <c:pt idx="22">
                  <c:v>2.2200000000000002</c:v>
                </c:pt>
                <c:pt idx="23">
                  <c:v>2.36</c:v>
                </c:pt>
                <c:pt idx="24">
                  <c:v>2.11</c:v>
                </c:pt>
                <c:pt idx="25">
                  <c:v>2.58</c:v>
                </c:pt>
                <c:pt idx="26">
                  <c:v>4.04</c:v>
                </c:pt>
                <c:pt idx="27">
                  <c:v>5.17</c:v>
                </c:pt>
                <c:pt idx="28">
                  <c:v>6.14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B8-4B8B-A664-3E030732A497}"/>
            </c:ext>
          </c:extLst>
        </c:ser>
        <c:ser>
          <c:idx val="1"/>
          <c:order val="1"/>
          <c:tx>
            <c:strRef>
              <c:f>'T7-11b'!$B$7</c:f>
              <c:strCache>
                <c:ptCount val="1"/>
                <c:pt idx="0">
                  <c:v>Indeksirani krediti za investicje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'T7-11b'!$C$3:$CP$4</c:f>
              <c:multiLvlStrCache>
                <c:ptCount val="2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</c:lvl>
              </c:multiLvlStrCache>
            </c:multiLvlStrRef>
          </c:cat>
          <c:val>
            <c:numRef>
              <c:f>'T7-11b'!$C$7:$CP$7</c:f>
              <c:numCache>
                <c:formatCode>General</c:formatCode>
                <c:ptCount val="29"/>
                <c:pt idx="0">
                  <c:v>4.2699999999999996</c:v>
                </c:pt>
                <c:pt idx="1">
                  <c:v>3.94</c:v>
                </c:pt>
                <c:pt idx="2">
                  <c:v>3.62</c:v>
                </c:pt>
                <c:pt idx="3">
                  <c:v>3.43</c:v>
                </c:pt>
                <c:pt idx="4">
                  <c:v>3.44</c:v>
                </c:pt>
                <c:pt idx="5">
                  <c:v>3.24</c:v>
                </c:pt>
                <c:pt idx="6">
                  <c:v>3.12</c:v>
                </c:pt>
                <c:pt idx="7">
                  <c:v>3.26</c:v>
                </c:pt>
                <c:pt idx="8">
                  <c:v>3.03</c:v>
                </c:pt>
                <c:pt idx="9">
                  <c:v>3.05</c:v>
                </c:pt>
                <c:pt idx="10">
                  <c:v>2.99</c:v>
                </c:pt>
                <c:pt idx="11">
                  <c:v>3.17</c:v>
                </c:pt>
                <c:pt idx="12">
                  <c:v>3.13</c:v>
                </c:pt>
                <c:pt idx="13">
                  <c:v>2.97</c:v>
                </c:pt>
                <c:pt idx="14">
                  <c:v>2.84</c:v>
                </c:pt>
                <c:pt idx="15">
                  <c:v>3.42</c:v>
                </c:pt>
                <c:pt idx="16">
                  <c:v>2.72</c:v>
                </c:pt>
                <c:pt idx="17">
                  <c:v>3.17</c:v>
                </c:pt>
                <c:pt idx="18">
                  <c:v>3.11</c:v>
                </c:pt>
                <c:pt idx="19">
                  <c:v>3.61</c:v>
                </c:pt>
                <c:pt idx="20">
                  <c:v>2.91</c:v>
                </c:pt>
                <c:pt idx="21">
                  <c:v>2.68</c:v>
                </c:pt>
                <c:pt idx="22">
                  <c:v>3.16</c:v>
                </c:pt>
                <c:pt idx="23">
                  <c:v>2.86</c:v>
                </c:pt>
                <c:pt idx="24">
                  <c:v>3.05</c:v>
                </c:pt>
                <c:pt idx="25">
                  <c:v>3.4</c:v>
                </c:pt>
                <c:pt idx="26">
                  <c:v>4.1399999999999997</c:v>
                </c:pt>
                <c:pt idx="27">
                  <c:v>5.16</c:v>
                </c:pt>
                <c:pt idx="28">
                  <c:v>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B8-4B8B-A664-3E030732A497}"/>
            </c:ext>
          </c:extLst>
        </c:ser>
        <c:ser>
          <c:idx val="2"/>
          <c:order val="2"/>
          <c:tx>
            <c:strRef>
              <c:f>'T7-11b'!$B$5</c:f>
              <c:strCache>
                <c:ptCount val="1"/>
                <c:pt idx="0">
                  <c:v>Stambeni indeksirani</c:v>
                </c:pt>
              </c:strCache>
            </c:strRef>
          </c:tx>
          <c:spPr>
            <a:ln w="28575" cap="rnd">
              <a:solidFill>
                <a:srgbClr val="FF330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'T7-11b'!$C$3:$CP$4</c:f>
              <c:multiLvlStrCache>
                <c:ptCount val="29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</c:lvl>
              </c:multiLvlStrCache>
            </c:multiLvlStrRef>
          </c:cat>
          <c:val>
            <c:numRef>
              <c:f>'T7-11b'!$C$5:$CP$5</c:f>
              <c:numCache>
                <c:formatCode>General</c:formatCode>
                <c:ptCount val="29"/>
                <c:pt idx="0">
                  <c:v>3.82</c:v>
                </c:pt>
                <c:pt idx="1">
                  <c:v>3.47</c:v>
                </c:pt>
                <c:pt idx="2">
                  <c:v>3.27</c:v>
                </c:pt>
                <c:pt idx="3">
                  <c:v>3.08</c:v>
                </c:pt>
                <c:pt idx="4">
                  <c:v>3.09</c:v>
                </c:pt>
                <c:pt idx="5">
                  <c:v>3</c:v>
                </c:pt>
                <c:pt idx="6">
                  <c:v>2.95</c:v>
                </c:pt>
                <c:pt idx="7">
                  <c:v>3</c:v>
                </c:pt>
                <c:pt idx="8">
                  <c:v>2.83</c:v>
                </c:pt>
                <c:pt idx="9">
                  <c:v>2.8</c:v>
                </c:pt>
                <c:pt idx="10">
                  <c:v>2.77</c:v>
                </c:pt>
                <c:pt idx="11">
                  <c:v>2.79</c:v>
                </c:pt>
                <c:pt idx="12">
                  <c:v>2.9</c:v>
                </c:pt>
                <c:pt idx="13">
                  <c:v>2.99</c:v>
                </c:pt>
                <c:pt idx="14">
                  <c:v>2.75</c:v>
                </c:pt>
                <c:pt idx="15">
                  <c:v>2.77</c:v>
                </c:pt>
                <c:pt idx="16">
                  <c:v>2.71</c:v>
                </c:pt>
                <c:pt idx="17">
                  <c:v>2.74</c:v>
                </c:pt>
                <c:pt idx="18">
                  <c:v>2.73</c:v>
                </c:pt>
                <c:pt idx="19">
                  <c:v>2.63</c:v>
                </c:pt>
                <c:pt idx="20">
                  <c:v>2.57</c:v>
                </c:pt>
                <c:pt idx="21">
                  <c:v>2.5</c:v>
                </c:pt>
                <c:pt idx="22">
                  <c:v>2.61</c:v>
                </c:pt>
                <c:pt idx="23">
                  <c:v>2.56</c:v>
                </c:pt>
                <c:pt idx="24">
                  <c:v>2.62</c:v>
                </c:pt>
                <c:pt idx="25">
                  <c:v>2.89</c:v>
                </c:pt>
                <c:pt idx="26">
                  <c:v>3.79</c:v>
                </c:pt>
                <c:pt idx="27">
                  <c:v>5.1100000000000003</c:v>
                </c:pt>
                <c:pt idx="28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B8-4B8B-A664-3E030732A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757232"/>
        <c:axId val="1850756144"/>
      </c:lineChart>
      <c:catAx>
        <c:axId val="185075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56144"/>
        <c:crosses val="autoZero"/>
        <c:auto val="1"/>
        <c:lblAlgn val="ctr"/>
        <c:lblOffset val="100"/>
        <c:noMultiLvlLbl val="0"/>
      </c:catAx>
      <c:valAx>
        <c:axId val="1850756144"/>
        <c:scaling>
          <c:orientation val="minMax"/>
          <c:max val="8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%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0757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096198912635923"/>
          <c:y val="0.54628231571382924"/>
          <c:w val="0.831088535808024"/>
          <c:h val="0.135796371548077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BDV po delatnostima , u % medjugod.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T2-2'!$S$8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T2-2'!$R$9:$R$17</c:f>
              <c:strCache>
                <c:ptCount val="9"/>
                <c:pt idx="0">
                  <c:v>BDP</c:v>
                </c:pt>
                <c:pt idx="1">
                  <c:v>BDV</c:v>
                </c:pt>
                <c:pt idx="2">
                  <c:v>Poljoprivreda</c:v>
                </c:pt>
                <c:pt idx="3">
                  <c:v>Industrija</c:v>
                </c:pt>
                <c:pt idx="4">
                  <c:v>Građevinarstvo</c:v>
                </c:pt>
                <c:pt idx="5">
                  <c:v>Trgovina, saobraćaj i turizam</c:v>
                </c:pt>
                <c:pt idx="6">
                  <c:v>IT i komunikacije</c:v>
                </c:pt>
                <c:pt idx="7">
                  <c:v>Finansijske deltnosti</c:v>
                </c:pt>
                <c:pt idx="8">
                  <c:v>Ostalo</c:v>
                </c:pt>
              </c:strCache>
            </c:strRef>
          </c:cat>
          <c:val>
            <c:numRef>
              <c:f>'Tabela T2-2'!$S$9:$S$17</c:f>
              <c:numCache>
                <c:formatCode>0.0</c:formatCode>
                <c:ptCount val="9"/>
                <c:pt idx="0">
                  <c:v>0.87295431336575291</c:v>
                </c:pt>
                <c:pt idx="1">
                  <c:v>1.3296273269070866</c:v>
                </c:pt>
                <c:pt idx="2">
                  <c:v>10.522230700128915</c:v>
                </c:pt>
                <c:pt idx="3">
                  <c:v>2.5179136056527227</c:v>
                </c:pt>
                <c:pt idx="4">
                  <c:v>-1.3950530134123653</c:v>
                </c:pt>
                <c:pt idx="5">
                  <c:v>-0.9115638087993716</c:v>
                </c:pt>
                <c:pt idx="6">
                  <c:v>9.8964528182727207</c:v>
                </c:pt>
                <c:pt idx="7">
                  <c:v>2.3774581743469412</c:v>
                </c:pt>
                <c:pt idx="8">
                  <c:v>0.26079353640153613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1-46B8-A4F8-C8F2B8DFC949}"/>
            </c:ext>
          </c:extLst>
        </c:ser>
        <c:ser>
          <c:idx val="1"/>
          <c:order val="1"/>
          <c:tx>
            <c:strRef>
              <c:f>'Tabela T2-2'!$T$8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T2-2'!$R$9:$R$17</c:f>
              <c:strCache>
                <c:ptCount val="9"/>
                <c:pt idx="0">
                  <c:v>BDP</c:v>
                </c:pt>
                <c:pt idx="1">
                  <c:v>BDV</c:v>
                </c:pt>
                <c:pt idx="2">
                  <c:v>Poljoprivreda</c:v>
                </c:pt>
                <c:pt idx="3">
                  <c:v>Industrija</c:v>
                </c:pt>
                <c:pt idx="4">
                  <c:v>Građevinarstvo</c:v>
                </c:pt>
                <c:pt idx="5">
                  <c:v>Trgovina, saobraćaj i turizam</c:v>
                </c:pt>
                <c:pt idx="6">
                  <c:v>IT i komunikacije</c:v>
                </c:pt>
                <c:pt idx="7">
                  <c:v>Finansijske deltnosti</c:v>
                </c:pt>
                <c:pt idx="8">
                  <c:v>Ostalo</c:v>
                </c:pt>
              </c:strCache>
            </c:strRef>
          </c:cat>
          <c:val>
            <c:numRef>
              <c:f>'Tabela T2-2'!$T$9:$T$17</c:f>
              <c:numCache>
                <c:formatCode>0.0</c:formatCode>
                <c:ptCount val="9"/>
                <c:pt idx="0">
                  <c:v>1.6666943681088213</c:v>
                </c:pt>
                <c:pt idx="1">
                  <c:v>2.3092218425482969</c:v>
                </c:pt>
                <c:pt idx="2">
                  <c:v>9.2615254335788109</c:v>
                </c:pt>
                <c:pt idx="3">
                  <c:v>0.78586951028452745</c:v>
                </c:pt>
                <c:pt idx="4">
                  <c:v>15.117133642288394</c:v>
                </c:pt>
                <c:pt idx="5">
                  <c:v>-2.4268528240964997</c:v>
                </c:pt>
                <c:pt idx="6">
                  <c:v>10.096817177901229</c:v>
                </c:pt>
                <c:pt idx="7">
                  <c:v>3.0117927861438716</c:v>
                </c:pt>
                <c:pt idx="8">
                  <c:v>1.7044378962407478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1-46B8-A4F8-C8F2B8DFC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7236880"/>
        <c:axId val="1489724432"/>
      </c:barChart>
      <c:catAx>
        <c:axId val="172723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724432"/>
        <c:crosses val="autoZero"/>
        <c:auto val="1"/>
        <c:lblAlgn val="ctr"/>
        <c:lblOffset val="100"/>
        <c:noMultiLvlLbl val="0"/>
      </c:catAx>
      <c:valAx>
        <c:axId val="148972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23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17236604461031E-2"/>
          <c:y val="5.5555579858083924E-2"/>
          <c:w val="0.87002282364447248"/>
          <c:h val="0.75069367921858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T2-3'!$S$6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T2-3'!$R$7:$R$12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T2-3'!$S$7:$S$12</c:f>
              <c:numCache>
                <c:formatCode>0.0</c:formatCode>
                <c:ptCount val="6"/>
                <c:pt idx="0">
                  <c:v>0.87295431336575291</c:v>
                </c:pt>
                <c:pt idx="1">
                  <c:v>-0.22921780434333527</c:v>
                </c:pt>
                <c:pt idx="2">
                  <c:v>-4.8042067532375086</c:v>
                </c:pt>
                <c:pt idx="3">
                  <c:v>2.1875188444662115</c:v>
                </c:pt>
                <c:pt idx="4">
                  <c:v>8.332116366025204</c:v>
                </c:pt>
                <c:pt idx="5">
                  <c:v>-1.59634400139646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8-450B-AFB7-15921C3ED0F5}"/>
            </c:ext>
          </c:extLst>
        </c:ser>
        <c:ser>
          <c:idx val="1"/>
          <c:order val="1"/>
          <c:tx>
            <c:strRef>
              <c:f>'Tabela T2-3'!$T$6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T2-3'!$R$7:$R$12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T2-3'!$T$7:$T$12</c:f>
              <c:numCache>
                <c:formatCode>0.0</c:formatCode>
                <c:ptCount val="6"/>
                <c:pt idx="0">
                  <c:v>1.6666943681088213</c:v>
                </c:pt>
                <c:pt idx="1">
                  <c:v>-0.47132274243125494</c:v>
                </c:pt>
                <c:pt idx="2">
                  <c:v>-1.1356694086155983</c:v>
                </c:pt>
                <c:pt idx="3">
                  <c:v>3.9311522346228145</c:v>
                </c:pt>
                <c:pt idx="4">
                  <c:v>2.1194201462554076</c:v>
                </c:pt>
                <c:pt idx="5">
                  <c:v>-5.8295215339502278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8-450B-AFB7-15921C3ED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9725520"/>
        <c:axId val="1489313456"/>
      </c:barChart>
      <c:catAx>
        <c:axId val="14897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313456"/>
        <c:crosses val="autoZero"/>
        <c:auto val="1"/>
        <c:lblAlgn val="ctr"/>
        <c:lblOffset val="100"/>
        <c:noMultiLvlLbl val="0"/>
      </c:catAx>
      <c:valAx>
        <c:axId val="14893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72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Industrija  po osnovnim delatnostima, u % medjugod.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T2-5'!$T$5:$T$6</c:f>
              <c:strCache>
                <c:ptCount val="2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T2-5'!$S$7:$S$10</c:f>
              <c:strCache>
                <c:ptCount val="4"/>
                <c:pt idx="0">
                  <c:v>Industrija</c:v>
                </c:pt>
                <c:pt idx="1">
                  <c:v>Rudarstvo</c:v>
                </c:pt>
                <c:pt idx="2">
                  <c:v>Preradjivačka indus.</c:v>
                </c:pt>
                <c:pt idx="3">
                  <c:v>Elektr. energija, gas, klimatizac.</c:v>
                </c:pt>
              </c:strCache>
            </c:strRef>
          </c:cat>
          <c:val>
            <c:numRef>
              <c:f>'Tabela T2-5'!$T$7:$T$10</c:f>
              <c:numCache>
                <c:formatCode>0.0</c:formatCode>
                <c:ptCount val="4"/>
                <c:pt idx="0">
                  <c:v>2.747104184937271</c:v>
                </c:pt>
                <c:pt idx="1">
                  <c:v>4.966881103175254</c:v>
                </c:pt>
                <c:pt idx="2">
                  <c:v>-0.96149973531625221</c:v>
                </c:pt>
                <c:pt idx="3">
                  <c:v>19.138410201456551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A-4959-BEB8-63B74C5B60EE}"/>
            </c:ext>
          </c:extLst>
        </c:ser>
        <c:ser>
          <c:idx val="1"/>
          <c:order val="1"/>
          <c:tx>
            <c:strRef>
              <c:f>'Tabela T2-5'!$U$5:$U$6</c:f>
              <c:strCache>
                <c:ptCount val="2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T2-5'!$S$7:$S$10</c:f>
              <c:strCache>
                <c:ptCount val="4"/>
                <c:pt idx="0">
                  <c:v>Industrija</c:v>
                </c:pt>
                <c:pt idx="1">
                  <c:v>Rudarstvo</c:v>
                </c:pt>
                <c:pt idx="2">
                  <c:v>Preradjivačka indus.</c:v>
                </c:pt>
                <c:pt idx="3">
                  <c:v>Elektr. energija, gas, klimatizac.</c:v>
                </c:pt>
              </c:strCache>
            </c:strRef>
          </c:cat>
          <c:val>
            <c:numRef>
              <c:f>'Tabela T2-5'!$U$7:$U$10</c:f>
              <c:numCache>
                <c:formatCode>0.0</c:formatCode>
                <c:ptCount val="4"/>
                <c:pt idx="0">
                  <c:v>0.81210063025694978</c:v>
                </c:pt>
                <c:pt idx="1">
                  <c:v>-5.5670292212982559</c:v>
                </c:pt>
                <c:pt idx="2">
                  <c:v>-0.96735779039379111</c:v>
                </c:pt>
                <c:pt idx="3">
                  <c:v>14.901541745193597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A-4959-BEB8-63B74C5B6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003568"/>
        <c:axId val="1843017712"/>
      </c:barChart>
      <c:catAx>
        <c:axId val="18430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7712"/>
        <c:crosses val="autoZero"/>
        <c:auto val="1"/>
        <c:lblAlgn val="ctr"/>
        <c:lblOffset val="100"/>
        <c:noMultiLvlLbl val="0"/>
      </c:catAx>
      <c:valAx>
        <c:axId val="18430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Industrijska proizvodnja u Srbiji EU i CIE, u % međugod.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080577427821522E-2"/>
          <c:y val="0.25083333333333335"/>
          <c:w val="0.87425275590551177"/>
          <c:h val="0.72373833479148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T2-7'!$N$22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T2-7'!$M$23:$M$38</c:f>
              <c:strCache>
                <c:ptCount val="16"/>
                <c:pt idx="0">
                  <c:v>Srbija</c:v>
                </c:pt>
                <c:pt idx="1">
                  <c:v>EU (27)</c:v>
                </c:pt>
                <c:pt idx="2">
                  <c:v>CIE</c:v>
                </c:pt>
                <c:pt idx="3">
                  <c:v>BiH</c:v>
                </c:pt>
                <c:pt idx="4">
                  <c:v>Bugarska</c:v>
                </c:pt>
                <c:pt idx="5">
                  <c:v>Češka</c:v>
                </c:pt>
                <c:pt idx="6">
                  <c:v>Estonija</c:v>
                </c:pt>
                <c:pt idx="7">
                  <c:v>Hrvatska</c:v>
                </c:pt>
                <c:pt idx="8">
                  <c:v>Letonija</c:v>
                </c:pt>
                <c:pt idx="9">
                  <c:v>Litvanija</c:v>
                </c:pt>
                <c:pt idx="10">
                  <c:v>Mađarska</c:v>
                </c:pt>
                <c:pt idx="11">
                  <c:v>S. Makedonija</c:v>
                </c:pt>
                <c:pt idx="12">
                  <c:v>Poljska</c:v>
                </c:pt>
                <c:pt idx="13">
                  <c:v>Rumunija</c:v>
                </c:pt>
                <c:pt idx="14">
                  <c:v>Slovačka</c:v>
                </c:pt>
                <c:pt idx="15">
                  <c:v>Slovenija</c:v>
                </c:pt>
              </c:strCache>
            </c:strRef>
          </c:cat>
          <c:val>
            <c:numRef>
              <c:f>'Tabela T2-7'!$N$23:$N$38</c:f>
              <c:numCache>
                <c:formatCode>General</c:formatCode>
                <c:ptCount val="16"/>
                <c:pt idx="0">
                  <c:v>2.7</c:v>
                </c:pt>
                <c:pt idx="1">
                  <c:v>0.5</c:v>
                </c:pt>
                <c:pt idx="2" formatCode="0.0">
                  <c:v>-2.7066465065681715</c:v>
                </c:pt>
                <c:pt idx="3">
                  <c:v>-2.6</c:v>
                </c:pt>
                <c:pt idx="4">
                  <c:v>-5.3</c:v>
                </c:pt>
                <c:pt idx="5">
                  <c:v>1.1000000000000001</c:v>
                </c:pt>
                <c:pt idx="6">
                  <c:v>-9.6999999999999993</c:v>
                </c:pt>
                <c:pt idx="7">
                  <c:v>-1.7</c:v>
                </c:pt>
                <c:pt idx="8">
                  <c:v>-6</c:v>
                </c:pt>
                <c:pt idx="9">
                  <c:v>-11.8</c:v>
                </c:pt>
                <c:pt idx="10">
                  <c:v>-4.2</c:v>
                </c:pt>
                <c:pt idx="11">
                  <c:v>0.2</c:v>
                </c:pt>
                <c:pt idx="12">
                  <c:v>-1.6</c:v>
                </c:pt>
                <c:pt idx="13">
                  <c:v>-4</c:v>
                </c:pt>
                <c:pt idx="14">
                  <c:v>-3.4</c:v>
                </c:pt>
                <c:pt idx="15">
                  <c:v>-3.4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3-43E8-A235-29F4D7934A66}"/>
            </c:ext>
          </c:extLst>
        </c:ser>
        <c:ser>
          <c:idx val="1"/>
          <c:order val="1"/>
          <c:tx>
            <c:strRef>
              <c:f>'Tabela T2-7'!$O$22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T2-7'!$M$23:$M$38</c:f>
              <c:strCache>
                <c:ptCount val="16"/>
                <c:pt idx="0">
                  <c:v>Srbija</c:v>
                </c:pt>
                <c:pt idx="1">
                  <c:v>EU (27)</c:v>
                </c:pt>
                <c:pt idx="2">
                  <c:v>CIE</c:v>
                </c:pt>
                <c:pt idx="3">
                  <c:v>BiH</c:v>
                </c:pt>
                <c:pt idx="4">
                  <c:v>Bugarska</c:v>
                </c:pt>
                <c:pt idx="5">
                  <c:v>Češka</c:v>
                </c:pt>
                <c:pt idx="6">
                  <c:v>Estonija</c:v>
                </c:pt>
                <c:pt idx="7">
                  <c:v>Hrvatska</c:v>
                </c:pt>
                <c:pt idx="8">
                  <c:v>Letonija</c:v>
                </c:pt>
                <c:pt idx="9">
                  <c:v>Litvanija</c:v>
                </c:pt>
                <c:pt idx="10">
                  <c:v>Mađarska</c:v>
                </c:pt>
                <c:pt idx="11">
                  <c:v>S. Makedonija</c:v>
                </c:pt>
                <c:pt idx="12">
                  <c:v>Poljska</c:v>
                </c:pt>
                <c:pt idx="13">
                  <c:v>Rumunija</c:v>
                </c:pt>
                <c:pt idx="14">
                  <c:v>Slovačka</c:v>
                </c:pt>
                <c:pt idx="15">
                  <c:v>Slovenija</c:v>
                </c:pt>
              </c:strCache>
            </c:strRef>
          </c:cat>
          <c:val>
            <c:numRef>
              <c:f>'Tabela T2-7'!$O$23:$O$38</c:f>
              <c:numCache>
                <c:formatCode>General</c:formatCode>
                <c:ptCount val="16"/>
                <c:pt idx="0">
                  <c:v>0.8</c:v>
                </c:pt>
                <c:pt idx="1">
                  <c:v>-1.1000000000000001</c:v>
                </c:pt>
                <c:pt idx="2" formatCode="0.0">
                  <c:v>-3.2041909637330601</c:v>
                </c:pt>
                <c:pt idx="3">
                  <c:v>-6.2</c:v>
                </c:pt>
                <c:pt idx="4">
                  <c:v>-11.1</c:v>
                </c:pt>
                <c:pt idx="5">
                  <c:v>1.1000000000000001</c:v>
                </c:pt>
                <c:pt idx="6">
                  <c:v>-14.2</c:v>
                </c:pt>
                <c:pt idx="7">
                  <c:v>0.1</c:v>
                </c:pt>
                <c:pt idx="8">
                  <c:v>-6.6</c:v>
                </c:pt>
                <c:pt idx="9">
                  <c:v>-0.8</c:v>
                </c:pt>
                <c:pt idx="10">
                  <c:v>-5.6</c:v>
                </c:pt>
                <c:pt idx="11">
                  <c:v>2.8</c:v>
                </c:pt>
                <c:pt idx="12">
                  <c:v>-2.6</c:v>
                </c:pt>
                <c:pt idx="13">
                  <c:v>-5.4</c:v>
                </c:pt>
                <c:pt idx="14">
                  <c:v>0.6</c:v>
                </c:pt>
                <c:pt idx="15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3-43E8-A235-29F4D7934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006288"/>
        <c:axId val="1843004112"/>
      </c:barChart>
      <c:catAx>
        <c:axId val="184300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4112"/>
        <c:crosses val="autoZero"/>
        <c:auto val="1"/>
        <c:lblAlgn val="ctr"/>
        <c:lblOffset val="100"/>
        <c:noMultiLvlLbl val="0"/>
      </c:catAx>
      <c:valAx>
        <c:axId val="18430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99370078740159"/>
          <c:y val="0.74594852726742478"/>
          <c:w val="0.16401259842519686"/>
          <c:h val="7.3495917177019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2261520588616E-2"/>
          <c:y val="5.9825007974082668E-2"/>
          <c:w val="0.93922639232139782"/>
          <c:h val="0.69233243326598559"/>
        </c:manualLayout>
      </c:layout>
      <c:lineChart>
        <c:grouping val="standard"/>
        <c:varyColors val="0"/>
        <c:ser>
          <c:idx val="0"/>
          <c:order val="0"/>
          <c:tx>
            <c:strRef>
              <c:f>G3_1!$C$1</c:f>
              <c:strCache>
                <c:ptCount val="1"/>
                <c:pt idx="0">
                  <c:v>Stopa 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6A-4291-9435-72A068F15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G3_1!$B$22:$B$55</c:f>
              <c:strCache>
                <c:ptCount val="3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  <c:pt idx="27">
                  <c:v>Q4 2021</c:v>
                </c:pt>
                <c:pt idx="28">
                  <c:v>Q1 2022</c:v>
                </c:pt>
                <c:pt idx="29">
                  <c:v>Q2 2022</c:v>
                </c:pt>
                <c:pt idx="30">
                  <c:v>Q3 2022</c:v>
                </c:pt>
                <c:pt idx="31">
                  <c:v>Q4 2022</c:v>
                </c:pt>
                <c:pt idx="32">
                  <c:v>Q1 2023</c:v>
                </c:pt>
                <c:pt idx="33">
                  <c:v>Q2 2023</c:v>
                </c:pt>
              </c:strCache>
            </c:strRef>
          </c:cat>
          <c:val>
            <c:numRef>
              <c:f>G3_1!$C$22:$C$55</c:f>
              <c:numCache>
                <c:formatCode>General</c:formatCode>
                <c:ptCount val="34"/>
                <c:pt idx="0">
                  <c:v>39.5</c:v>
                </c:pt>
                <c:pt idx="1">
                  <c:v>40.9</c:v>
                </c:pt>
                <c:pt idx="2">
                  <c:v>41.6</c:v>
                </c:pt>
                <c:pt idx="3">
                  <c:v>41</c:v>
                </c:pt>
                <c:pt idx="4">
                  <c:v>40.9</c:v>
                </c:pt>
                <c:pt idx="5">
                  <c:v>44</c:v>
                </c:pt>
                <c:pt idx="6">
                  <c:v>44.9</c:v>
                </c:pt>
                <c:pt idx="7">
                  <c:v>43.6</c:v>
                </c:pt>
                <c:pt idx="8">
                  <c:v>42.4</c:v>
                </c:pt>
                <c:pt idx="9">
                  <c:v>46.1</c:v>
                </c:pt>
                <c:pt idx="10">
                  <c:v>46.2</c:v>
                </c:pt>
                <c:pt idx="11">
                  <c:v>44.4</c:v>
                </c:pt>
                <c:pt idx="12">
                  <c:v>43.2</c:v>
                </c:pt>
                <c:pt idx="13">
                  <c:v>46.6</c:v>
                </c:pt>
                <c:pt idx="14">
                  <c:v>47.2</c:v>
                </c:pt>
                <c:pt idx="15">
                  <c:v>45.5</c:v>
                </c:pt>
                <c:pt idx="16">
                  <c:v>45.4</c:v>
                </c:pt>
                <c:pt idx="17">
                  <c:v>47.2</c:v>
                </c:pt>
                <c:pt idx="18">
                  <c:v>47.6</c:v>
                </c:pt>
                <c:pt idx="19">
                  <c:v>47.6</c:v>
                </c:pt>
                <c:pt idx="20">
                  <c:v>46.7</c:v>
                </c:pt>
                <c:pt idx="21">
                  <c:v>46.2</c:v>
                </c:pt>
                <c:pt idx="22">
                  <c:v>47.8</c:v>
                </c:pt>
                <c:pt idx="23">
                  <c:v>47.6</c:v>
                </c:pt>
                <c:pt idx="24">
                  <c:v>46.3</c:v>
                </c:pt>
                <c:pt idx="25">
                  <c:v>48.3</c:v>
                </c:pt>
                <c:pt idx="26">
                  <c:v>50</c:v>
                </c:pt>
                <c:pt idx="27" formatCode="0.0">
                  <c:v>50</c:v>
                </c:pt>
                <c:pt idx="28">
                  <c:v>49.3</c:v>
                </c:pt>
                <c:pt idx="29">
                  <c:v>50.9</c:v>
                </c:pt>
                <c:pt idx="30">
                  <c:v>50.8</c:v>
                </c:pt>
                <c:pt idx="31">
                  <c:v>50.1</c:v>
                </c:pt>
                <c:pt idx="32">
                  <c:v>49.6</c:v>
                </c:pt>
                <c:pt idx="33">
                  <c:v>50.4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A-4291-9435-72A068F15EF7}"/>
            </c:ext>
          </c:extLst>
        </c:ser>
        <c:ser>
          <c:idx val="1"/>
          <c:order val="1"/>
          <c:tx>
            <c:strRef>
              <c:f>G3_1!$D$1</c:f>
              <c:strCache>
                <c:ptCount val="1"/>
                <c:pt idx="0">
                  <c:v>Stopa nezaposlenosti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6A-4291-9435-72A068F15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G3_1!$B$22:$B$55</c:f>
              <c:strCache>
                <c:ptCount val="34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  <c:pt idx="27">
                  <c:v>Q4 2021</c:v>
                </c:pt>
                <c:pt idx="28">
                  <c:v>Q1 2022</c:v>
                </c:pt>
                <c:pt idx="29">
                  <c:v>Q2 2022</c:v>
                </c:pt>
                <c:pt idx="30">
                  <c:v>Q3 2022</c:v>
                </c:pt>
                <c:pt idx="31">
                  <c:v>Q4 2022</c:v>
                </c:pt>
                <c:pt idx="32">
                  <c:v>Q1 2023</c:v>
                </c:pt>
                <c:pt idx="33">
                  <c:v>Q2 2023</c:v>
                </c:pt>
              </c:strCache>
            </c:strRef>
          </c:cat>
          <c:val>
            <c:numRef>
              <c:f>G3_1!$D$22:$D$55</c:f>
              <c:numCache>
                <c:formatCode>General</c:formatCode>
                <c:ptCount val="34"/>
                <c:pt idx="0">
                  <c:v>20.399999999999999</c:v>
                </c:pt>
                <c:pt idx="1">
                  <c:v>18.600000000000001</c:v>
                </c:pt>
                <c:pt idx="2">
                  <c:v>17.8</c:v>
                </c:pt>
                <c:pt idx="3">
                  <c:v>19</c:v>
                </c:pt>
                <c:pt idx="4">
                  <c:v>20.3</c:v>
                </c:pt>
                <c:pt idx="5">
                  <c:v>16.3</c:v>
                </c:pt>
                <c:pt idx="6">
                  <c:v>14.8</c:v>
                </c:pt>
                <c:pt idx="7">
                  <c:v>14</c:v>
                </c:pt>
                <c:pt idx="8">
                  <c:v>15.7</c:v>
                </c:pt>
                <c:pt idx="9">
                  <c:v>12.7</c:v>
                </c:pt>
                <c:pt idx="10">
                  <c:v>13.9</c:v>
                </c:pt>
                <c:pt idx="11">
                  <c:v>15.8</c:v>
                </c:pt>
                <c:pt idx="12">
                  <c:v>16</c:v>
                </c:pt>
                <c:pt idx="13">
                  <c:v>12.8</c:v>
                </c:pt>
                <c:pt idx="14">
                  <c:v>12.1</c:v>
                </c:pt>
                <c:pt idx="15">
                  <c:v>13.9</c:v>
                </c:pt>
                <c:pt idx="16">
                  <c:v>13</c:v>
                </c:pt>
                <c:pt idx="17">
                  <c:v>11.1</c:v>
                </c:pt>
                <c:pt idx="18">
                  <c:v>10.3</c:v>
                </c:pt>
                <c:pt idx="19">
                  <c:v>10.4</c:v>
                </c:pt>
                <c:pt idx="20">
                  <c:v>10.5</c:v>
                </c:pt>
                <c:pt idx="21">
                  <c:v>7.9</c:v>
                </c:pt>
                <c:pt idx="22">
                  <c:v>9.8000000000000007</c:v>
                </c:pt>
                <c:pt idx="23">
                  <c:v>10.7</c:v>
                </c:pt>
                <c:pt idx="24">
                  <c:v>12.8</c:v>
                </c:pt>
                <c:pt idx="25">
                  <c:v>11.1</c:v>
                </c:pt>
                <c:pt idx="26">
                  <c:v>10.5</c:v>
                </c:pt>
                <c:pt idx="27" formatCode="0.0">
                  <c:v>9.8000000000000007</c:v>
                </c:pt>
                <c:pt idx="28">
                  <c:v>10.6</c:v>
                </c:pt>
                <c:pt idx="29">
                  <c:v>8.9</c:v>
                </c:pt>
                <c:pt idx="30">
                  <c:v>8.9</c:v>
                </c:pt>
                <c:pt idx="31">
                  <c:v>9.1999999999999993</c:v>
                </c:pt>
                <c:pt idx="32">
                  <c:v>10.1</c:v>
                </c:pt>
                <c:pt idx="33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6A-4291-9435-72A068F15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002480"/>
        <c:axId val="1843009552"/>
      </c:lineChart>
      <c:catAx>
        <c:axId val="184300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9552"/>
        <c:crosses val="autoZero"/>
        <c:auto val="1"/>
        <c:lblAlgn val="ctr"/>
        <c:lblOffset val="100"/>
        <c:noMultiLvlLbl val="0"/>
      </c:catAx>
      <c:valAx>
        <c:axId val="1843009552"/>
        <c:scaling>
          <c:orientation val="minMax"/>
          <c:max val="5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Broj zaposlenih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G3_3!$C$5:$C$6</c:f>
              <c:strCache>
                <c:ptCount val="2"/>
                <c:pt idx="0">
                  <c:v>Javni sektor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G3_3!$A$7:$B$36</c:f>
              <c:strCache>
                <c:ptCount val="30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  <c:pt idx="21">
                  <c:v>Q2 2021</c:v>
                </c:pt>
                <c:pt idx="22">
                  <c:v>Q3 2021</c:v>
                </c:pt>
                <c:pt idx="23">
                  <c:v>Q4 2021</c:v>
                </c:pt>
                <c:pt idx="24">
                  <c:v>Q1 2022</c:v>
                </c:pt>
                <c:pt idx="25">
                  <c:v>Q2 2022</c:v>
                </c:pt>
                <c:pt idx="26">
                  <c:v>Q3 2022</c:v>
                </c:pt>
                <c:pt idx="27">
                  <c:v>Q4 2022</c:v>
                </c:pt>
                <c:pt idx="28">
                  <c:v>Q1 2023</c:v>
                </c:pt>
                <c:pt idx="29">
                  <c:v>Q2 2023</c:v>
                </c:pt>
              </c:strCache>
            </c:strRef>
          </c:cat>
          <c:val>
            <c:numRef>
              <c:f>G3_3!$C$7:$C$36</c:f>
              <c:numCache>
                <c:formatCode>General</c:formatCode>
                <c:ptCount val="30"/>
                <c:pt idx="0">
                  <c:v>624792</c:v>
                </c:pt>
                <c:pt idx="1">
                  <c:v>624644</c:v>
                </c:pt>
                <c:pt idx="2">
                  <c:v>619601</c:v>
                </c:pt>
                <c:pt idx="3">
                  <c:v>618235</c:v>
                </c:pt>
                <c:pt idx="4">
                  <c:v>612510</c:v>
                </c:pt>
                <c:pt idx="5">
                  <c:v>615560</c:v>
                </c:pt>
                <c:pt idx="6">
                  <c:v>612593</c:v>
                </c:pt>
                <c:pt idx="7">
                  <c:v>610871</c:v>
                </c:pt>
                <c:pt idx="8">
                  <c:v>606344</c:v>
                </c:pt>
                <c:pt idx="9">
                  <c:v>607097</c:v>
                </c:pt>
                <c:pt idx="10">
                  <c:v>605652</c:v>
                </c:pt>
                <c:pt idx="11">
                  <c:v>605379</c:v>
                </c:pt>
                <c:pt idx="12">
                  <c:v>598493</c:v>
                </c:pt>
                <c:pt idx="13">
                  <c:v>599668</c:v>
                </c:pt>
                <c:pt idx="14">
                  <c:v>599247</c:v>
                </c:pt>
                <c:pt idx="15">
                  <c:v>602567</c:v>
                </c:pt>
                <c:pt idx="16">
                  <c:v>600685</c:v>
                </c:pt>
                <c:pt idx="17" formatCode="0">
                  <c:v>600638</c:v>
                </c:pt>
                <c:pt idx="18">
                  <c:v>598944</c:v>
                </c:pt>
                <c:pt idx="19">
                  <c:v>601946</c:v>
                </c:pt>
                <c:pt idx="20">
                  <c:v>602623</c:v>
                </c:pt>
                <c:pt idx="21">
                  <c:v>603894</c:v>
                </c:pt>
                <c:pt idx="22">
                  <c:v>602806</c:v>
                </c:pt>
                <c:pt idx="23">
                  <c:v>605947</c:v>
                </c:pt>
                <c:pt idx="24">
                  <c:v>607067</c:v>
                </c:pt>
                <c:pt idx="25">
                  <c:v>609146</c:v>
                </c:pt>
                <c:pt idx="26">
                  <c:v>608620</c:v>
                </c:pt>
                <c:pt idx="27">
                  <c:v>613689</c:v>
                </c:pt>
                <c:pt idx="28">
                  <c:v>612011</c:v>
                </c:pt>
                <c:pt idx="29">
                  <c:v>612984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B-48F1-8454-A65115760866}"/>
            </c:ext>
          </c:extLst>
        </c:ser>
        <c:ser>
          <c:idx val="1"/>
          <c:order val="1"/>
          <c:tx>
            <c:strRef>
              <c:f>G3_3!$D$5:$D$6</c:f>
              <c:strCache>
                <c:ptCount val="2"/>
                <c:pt idx="0">
                  <c:v>Privatni sektor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G3_3!$A$7:$B$36</c:f>
              <c:strCache>
                <c:ptCount val="30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  <c:pt idx="21">
                  <c:v>Q2 2021</c:v>
                </c:pt>
                <c:pt idx="22">
                  <c:v>Q3 2021</c:v>
                </c:pt>
                <c:pt idx="23">
                  <c:v>Q4 2021</c:v>
                </c:pt>
                <c:pt idx="24">
                  <c:v>Q1 2022</c:v>
                </c:pt>
                <c:pt idx="25">
                  <c:v>Q2 2022</c:v>
                </c:pt>
                <c:pt idx="26">
                  <c:v>Q3 2022</c:v>
                </c:pt>
                <c:pt idx="27">
                  <c:v>Q4 2022</c:v>
                </c:pt>
                <c:pt idx="28">
                  <c:v>Q1 2023</c:v>
                </c:pt>
                <c:pt idx="29">
                  <c:v>Q2 2023</c:v>
                </c:pt>
              </c:strCache>
            </c:strRef>
          </c:cat>
          <c:val>
            <c:numRef>
              <c:f>G3_3!$D$7:$D$36</c:f>
              <c:numCache>
                <c:formatCode>General</c:formatCode>
                <c:ptCount val="30"/>
                <c:pt idx="0">
                  <c:v>1262535</c:v>
                </c:pt>
                <c:pt idx="1">
                  <c:v>1293970</c:v>
                </c:pt>
                <c:pt idx="2">
                  <c:v>1314801</c:v>
                </c:pt>
                <c:pt idx="3">
                  <c:v>1324136</c:v>
                </c:pt>
                <c:pt idx="4">
                  <c:v>1324493</c:v>
                </c:pt>
                <c:pt idx="5">
                  <c:v>1359748</c:v>
                </c:pt>
                <c:pt idx="6">
                  <c:v>1380520</c:v>
                </c:pt>
                <c:pt idx="7">
                  <c:v>1393135</c:v>
                </c:pt>
                <c:pt idx="8">
                  <c:v>1404731</c:v>
                </c:pt>
                <c:pt idx="9">
                  <c:v>1439923</c:v>
                </c:pt>
                <c:pt idx="10">
                  <c:v>1463624</c:v>
                </c:pt>
                <c:pt idx="11">
                  <c:v>1477435</c:v>
                </c:pt>
                <c:pt idx="12">
                  <c:v>1475044</c:v>
                </c:pt>
                <c:pt idx="13">
                  <c:v>1489212</c:v>
                </c:pt>
                <c:pt idx="14">
                  <c:v>1510253</c:v>
                </c:pt>
                <c:pt idx="15">
                  <c:v>1530582</c:v>
                </c:pt>
                <c:pt idx="16">
                  <c:v>1517264</c:v>
                </c:pt>
                <c:pt idx="17" formatCode="0">
                  <c:v>1529434</c:v>
                </c:pt>
                <c:pt idx="18">
                  <c:v>1560360</c:v>
                </c:pt>
                <c:pt idx="19">
                  <c:v>1587126</c:v>
                </c:pt>
                <c:pt idx="20">
                  <c:v>1582586</c:v>
                </c:pt>
                <c:pt idx="21">
                  <c:v>1604889</c:v>
                </c:pt>
                <c:pt idx="22">
                  <c:v>1624442</c:v>
                </c:pt>
                <c:pt idx="23">
                  <c:v>1623335</c:v>
                </c:pt>
                <c:pt idx="24">
                  <c:v>1619193</c:v>
                </c:pt>
                <c:pt idx="25">
                  <c:v>1638711</c:v>
                </c:pt>
                <c:pt idx="26">
                  <c:v>1644662</c:v>
                </c:pt>
                <c:pt idx="27">
                  <c:v>1672806</c:v>
                </c:pt>
                <c:pt idx="28">
                  <c:v>1682342</c:v>
                </c:pt>
                <c:pt idx="29">
                  <c:v>1696899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B-48F1-8454-A65115760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43004656"/>
        <c:axId val="1843016080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013360"/>
        <c:axId val="184301662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G3_3!$F$6</c15:sqref>
                        </c15:formulaRef>
                      </c:ext>
                    </c:extLst>
                    <c:strCache>
                      <c:ptCount val="1"/>
                      <c:pt idx="0">
                        <c:v>Javni sektor</c:v>
                      </c:pt>
                    </c:strCache>
                  </c:strRef>
                </c:tx>
                <c:spPr>
                  <a:ln w="28575" cap="rnd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dk1">
                        <a:tint val="7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G3_3!$A$7:$B$16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G3_3!$F$7:$F$16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-1.9657742096569786E-2</c:v>
                      </c:pt>
                      <c:pt idx="5" formatCode="0.0%">
                        <c:v>-1.4542683512528742E-2</c:v>
                      </c:pt>
                      <c:pt idx="6" formatCode="0.0%">
                        <c:v>-1.1310504663485044E-2</c:v>
                      </c:pt>
                      <c:pt idx="7" formatCode="0.0%">
                        <c:v>-1.1911328216616668E-2</c:v>
                      </c:pt>
                      <c:pt idx="8" formatCode="0.0%">
                        <c:v>-1.0066774420009472E-2</c:v>
                      </c:pt>
                      <c:pt idx="9" formatCode="0.0%">
                        <c:v>-1.3748456689843369E-2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9F7B-48F1-8454-A6511576086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G3_3!$G$6</c15:sqref>
                        </c15:formulaRef>
                      </c:ext>
                    </c:extLst>
                    <c:strCache>
                      <c:ptCount val="1"/>
                      <c:pt idx="0">
                        <c:v>Privatni sektor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985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dk1">
                        <a:tint val="98500"/>
                      </a:schemeClr>
                    </a:solidFill>
                    <a:ln w="9525">
                      <a:solidFill>
                        <a:schemeClr val="dk1">
                          <a:tint val="985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G3_3!$A$7:$B$16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G3_3!$G$7:$G$16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4.9074283089181714E-2</c:v>
                      </c:pt>
                      <c:pt idx="5" formatCode="0.0%">
                        <c:v>5.0834254271737267E-2</c:v>
                      </c:pt>
                      <c:pt idx="6" formatCode="0.0%">
                        <c:v>4.9983989972627096E-2</c:v>
                      </c:pt>
                      <c:pt idx="7" formatCode="0.0%">
                        <c:v>5.2108695783514625E-2</c:v>
                      </c:pt>
                      <c:pt idx="8" formatCode="0.0%">
                        <c:v>6.0580161616558215E-2</c:v>
                      </c:pt>
                      <c:pt idx="9" formatCode="0.0%">
                        <c:v>5.8963131403760194E-2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F7B-48F1-8454-A65115760866}"/>
                  </c:ext>
                </c:extLst>
              </c15:ser>
            </c15:filteredLineSeries>
          </c:ext>
        </c:extLst>
      </c:lineChart>
      <c:catAx>
        <c:axId val="184300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6080"/>
        <c:crosses val="autoZero"/>
        <c:auto val="1"/>
        <c:lblAlgn val="ctr"/>
        <c:lblOffset val="100"/>
        <c:noMultiLvlLbl val="0"/>
      </c:catAx>
      <c:valAx>
        <c:axId val="1843016080"/>
        <c:scaling>
          <c:orientation val="minMax"/>
          <c:max val="1700000.0000000002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04656"/>
        <c:crosses val="autoZero"/>
        <c:crossBetween val="between"/>
      </c:valAx>
      <c:valAx>
        <c:axId val="1843016624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extTo"/>
        <c:crossAx val="1843013360"/>
        <c:crosses val="max"/>
        <c:crossBetween val="between"/>
      </c:valAx>
      <c:catAx>
        <c:axId val="184301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301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Indeks realnih zarada (2011=100)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G3_4!$A$2:$A$14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Q1 2023
</c:v>
                </c:pt>
                <c:pt idx="12">
                  <c:v>Q2 2023</c:v>
                </c:pt>
              </c:strCache>
            </c:strRef>
          </c:cat>
          <c:val>
            <c:numRef>
              <c:f>G3_4!$C$2:$C$14</c:f>
              <c:numCache>
                <c:formatCode>0.0</c:formatCode>
                <c:ptCount val="13"/>
                <c:pt idx="0" formatCode="General">
                  <c:v>101.1</c:v>
                </c:pt>
                <c:pt idx="1">
                  <c:v>99.583499999999987</c:v>
                </c:pt>
                <c:pt idx="2">
                  <c:v>98.089747499999987</c:v>
                </c:pt>
                <c:pt idx="3">
                  <c:v>96.029862802499991</c:v>
                </c:pt>
                <c:pt idx="4">
                  <c:v>98.430609372562486</c:v>
                </c:pt>
                <c:pt idx="5">
                  <c:v>99.316484856915565</c:v>
                </c:pt>
                <c:pt idx="6">
                  <c:v>103.68641019061987</c:v>
                </c:pt>
                <c:pt idx="7">
                  <c:v>112.49975505682256</c:v>
                </c:pt>
                <c:pt idx="8">
                  <c:v>121.1622361961979</c:v>
                </c:pt>
                <c:pt idx="9">
                  <c:v>127.70499695079259</c:v>
                </c:pt>
                <c:pt idx="10">
                  <c:v>129.87598189895607</c:v>
                </c:pt>
                <c:pt idx="11">
                  <c:v>131.77657438241584</c:v>
                </c:pt>
                <c:pt idx="12">
                  <c:v>131.6046263969416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6F-4229-86AF-970DE460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017168"/>
        <c:axId val="1843011728"/>
      </c:lineChart>
      <c:catAx>
        <c:axId val="184301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1728"/>
        <c:crosses val="autoZero"/>
        <c:auto val="1"/>
        <c:lblAlgn val="ctr"/>
        <c:lblOffset val="100"/>
        <c:noMultiLvlLbl val="0"/>
      </c:catAx>
      <c:valAx>
        <c:axId val="1843011728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01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0.16981</cdr:x>
      <cdr:y>0</cdr:y>
    </cdr:from>
    <cdr:to>
      <cdr:x>0.94339</cdr:x>
      <cdr:y>0.12117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85800" y="-1600201"/>
          <a:ext cx="3124180" cy="276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esezoniran</a:t>
          </a:r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o kretanje 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BDP-a, (2008=100)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0.15992</cdr:x>
      <cdr:y>0.03318</cdr:y>
    </cdr:from>
    <cdr:to>
      <cdr:x>0.90666</cdr:x>
      <cdr:y>0.15332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2732" y="81898"/>
          <a:ext cx="3047992" cy="296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BDP po komponentama tražnje, u % medjugod.</a:t>
          </a:r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0.02626</cdr:x>
      <cdr:y>0</cdr:y>
    </cdr:from>
    <cdr:to>
      <cdr:x>1</cdr:x>
      <cdr:y>0.12634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06034" y="-1600201"/>
          <a:ext cx="3932566" cy="3080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/>
            <a:t>Kretanje stope zaposlenosti i stope nezaposlenosti</a:t>
          </a:r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0.16673</cdr:x>
      <cdr:y>0.02151</cdr:y>
    </cdr:from>
    <cdr:to>
      <cdr:x>0.61635</cdr:x>
      <cdr:y>0.19663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73340" y="50800"/>
          <a:ext cx="1815846" cy="413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cs typeface="Times New Roman" pitchFamily="18" charset="0"/>
            </a:rPr>
            <a:t>Realne</a:t>
          </a:r>
          <a:r>
            <a:rPr lang="en-US" sz="1200" dirty="0">
              <a:cs typeface="Times New Roman" pitchFamily="18" charset="0"/>
            </a:rPr>
            <a:t> </a:t>
          </a:r>
          <a:r>
            <a:rPr lang="en-US" sz="1200" dirty="0" err="1">
              <a:cs typeface="Times New Roman" pitchFamily="18" charset="0"/>
            </a:rPr>
            <a:t>zarade</a:t>
          </a:r>
          <a:r>
            <a:rPr lang="en-US" sz="1200" dirty="0">
              <a:cs typeface="Times New Roman" pitchFamily="18" charset="0"/>
            </a:rPr>
            <a:t> 20</a:t>
          </a:r>
          <a:r>
            <a:rPr lang="sr-Latn-RS" sz="1200" dirty="0">
              <a:cs typeface="Times New Roman" pitchFamily="18" charset="0"/>
            </a:rPr>
            <a:t>11</a:t>
          </a:r>
          <a:r>
            <a:rPr lang="en-US" sz="1200" dirty="0">
              <a:cs typeface="Times New Roman" pitchFamily="18" charset="0"/>
            </a:rPr>
            <a:t>g=100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0.26415</cdr:x>
      <cdr:y>0.07843</cdr:y>
    </cdr:from>
    <cdr:to>
      <cdr:x>1</cdr:x>
      <cdr:y>0.16667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7596" y="203192"/>
          <a:ext cx="2971804" cy="228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Tekući i spoljotrgovinski deficit, % BDP</a:t>
          </a:r>
          <a:endParaRPr lang="en-GB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0.24826</cdr:x>
      <cdr:y>0.05773</cdr:y>
    </cdr:from>
    <cdr:to>
      <cdr:x>0.8623</cdr:x>
      <cdr:y>0.15148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8303" y="140778"/>
          <a:ext cx="2667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Indeks odnosa razmene, jul 2012g.=100</a:t>
          </a:r>
          <a:endParaRPr lang="en-GB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0.38823</cdr:x>
      <cdr:y>0.52801</cdr:y>
    </cdr:from>
    <cdr:to>
      <cdr:x>0.61968</cdr:x>
      <cdr:y>0.6772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5142" y="1842751"/>
          <a:ext cx="1272914" cy="520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000" b="1">
              <a:solidFill>
                <a:srgbClr val="FFC000"/>
              </a:solidFill>
              <a:latin typeface="Arial" pitchFamily="34" charset="0"/>
              <a:cs typeface="Arial" pitchFamily="34" charset="0"/>
            </a:rPr>
            <a:t>inflacija bez</a:t>
          </a:r>
          <a:r>
            <a:rPr lang="en-US" sz="1000" b="1" baseline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hrane, alkohola, duvana i energije</a:t>
          </a:r>
          <a:endParaRPr lang="en-US" sz="1000" b="1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0.65836</cdr:x>
      <cdr:y>0.31121</cdr:y>
    </cdr:from>
    <cdr:to>
      <cdr:x>0.7914</cdr:x>
      <cdr:y>0.35901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20795" y="1086119"/>
          <a:ext cx="731685" cy="166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inflacija</a:t>
          </a:r>
        </a:p>
      </cdr:txBody>
    </cdr:sp>
  </cdr:relSizeAnchor>
  <cdr:relSizeAnchor xmlns:cdr="http://schemas.openxmlformats.org/drawingml/2006/chartDrawing">
    <cdr:from>
      <cdr:x>0.082</cdr:x>
      <cdr:y>0.66691</cdr:y>
    </cdr:from>
    <cdr:to>
      <cdr:x>0.25892</cdr:x>
      <cdr:y>0.76801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0997" y="2327487"/>
          <a:ext cx="973013" cy="352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koridor</a:t>
          </a:r>
          <a:r>
            <a:rPr lang="en-US" sz="1000" b="0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000" b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ciljane inflacije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0.19633</cdr:x>
      <cdr:y>0.10938</cdr:y>
    </cdr:from>
    <cdr:to>
      <cdr:x>0.94162</cdr:x>
      <cdr:y>0.22593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792911" y="259933"/>
          <a:ext cx="30099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/>
            <a:t>Konsolidovani prihodi i rashodi, kao % BDP</a:t>
          </a:r>
          <a:endParaRPr lang="en-GB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0.07525</cdr:x>
      <cdr:y>0.02017</cdr:y>
    </cdr:from>
    <cdr:to>
      <cdr:x>0.93734</cdr:x>
      <cdr:y>0.17709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E5635AF-49FA-8460-E7B3-5E353D2C5A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1094" y="50800"/>
          <a:ext cx="3678718" cy="39524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303383" cy="339559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844" y="5"/>
            <a:ext cx="4301076" cy="339559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457041"/>
            <a:ext cx="4303383" cy="339559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844" y="6457041"/>
            <a:ext cx="4301076" cy="339559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3" y="5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5" tIns="45417" rIns="90835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3"/>
          </a:xfrm>
          <a:prstGeom prst="rect">
            <a:avLst/>
          </a:prstGeom>
        </p:spPr>
        <p:txBody>
          <a:bodyPr vert="horz" lIns="90835" tIns="45417" rIns="90835" bIns="45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456617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3" y="6456617"/>
            <a:ext cx="4302231" cy="339884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7E3-632A-4ACF-976F-89A4BF18E3B1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DA5-5A76-46A7-9A34-F2EB761C2761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376D-12DB-44E3-9745-6DC28FE02E38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62D-121F-45F0-BF2B-B9D543A3CCFA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ED64-AE59-4AE2-B4CC-C34DEFC01573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021D-C04B-4934-8823-C7AD1B971EDE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C5AF-2678-4EBA-94F2-9A5FEBF39E2D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0B6A-C987-4D24-B467-406CDB243946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527-DF48-465B-93F8-D1E707FA3333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B08-1882-443F-B8B2-4E57986FD4E3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45E-2972-4B3C-9030-6F49C0A8C13D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159-95A0-43BF-BA4D-3761060E5702}" type="datetime1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/>
          <a:lstStyle/>
          <a:p>
            <a:r>
              <a:rPr lang="sr-Latn-RS" dirty="0"/>
              <a:t>Prezentacija QM73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3825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82418"/>
            <a:ext cx="3289778" cy="73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9C368-154A-3765-D0D9-7E251D928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80" y="1219200"/>
            <a:ext cx="296524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97" y="27963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0964"/>
            <a:ext cx="4038600" cy="5458436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Odnos minimalne i prosečne zarade, kao i odnos i medijalne i prosečne zarade pokazuje karakteristike tržišta rada, ali i prirodu privrednog sistema</a:t>
            </a:r>
          </a:p>
          <a:p>
            <a:endParaRPr lang="sr-Latn-RS" dirty="0"/>
          </a:p>
          <a:p>
            <a:r>
              <a:rPr lang="sr-Latn-RS" dirty="0"/>
              <a:t>Odnos minimalne i prosečne zarade u Srbije je veći od proseka zemalja </a:t>
            </a:r>
            <a:r>
              <a:rPr lang="sr-Latn-RS" dirty="0" err="1"/>
              <a:t>CIE</a:t>
            </a:r>
            <a:r>
              <a:rPr lang="sr-Latn-RS" dirty="0"/>
              <a:t> i razvijenih evropskih zemalja </a:t>
            </a:r>
          </a:p>
          <a:p>
            <a:pPr lvl="1"/>
            <a:r>
              <a:rPr lang="sr-Latn-RS" dirty="0"/>
              <a:t>od zemalja </a:t>
            </a:r>
            <a:r>
              <a:rPr lang="sr-Latn-RS" dirty="0" err="1"/>
              <a:t>CIE</a:t>
            </a:r>
            <a:r>
              <a:rPr lang="sr-Latn-RS" dirty="0"/>
              <a:t> samo je u Sloveniji veći odnos</a:t>
            </a:r>
          </a:p>
          <a:p>
            <a:pPr lvl="1"/>
            <a:r>
              <a:rPr lang="sr-Latn-RS" dirty="0"/>
              <a:t>visoko povećanje minimalne zarade od početka 2024. godine pogodiće nisko produktivne radno intenzivne  delatnosti i verovatno će biti prevaljen na rast cena njihovih usluga</a:t>
            </a:r>
          </a:p>
          <a:p>
            <a:endParaRPr lang="sr-Latn-RS" dirty="0"/>
          </a:p>
          <a:p>
            <a:r>
              <a:rPr lang="sr-Latn-RS" dirty="0"/>
              <a:t>Medijalna zarada u Srbija je niska u odnosu na prosečnu</a:t>
            </a:r>
          </a:p>
          <a:p>
            <a:pPr lvl="1"/>
            <a:r>
              <a:rPr lang="sr-Latn-RS" dirty="0"/>
              <a:t>od zemlja </a:t>
            </a:r>
            <a:r>
              <a:rPr lang="sr-Latn-RS" dirty="0" err="1"/>
              <a:t>CIE</a:t>
            </a:r>
            <a:r>
              <a:rPr lang="sr-Latn-RS" dirty="0"/>
              <a:t> odnos je niži samo u Hrvatskoj i Rumuniji</a:t>
            </a:r>
          </a:p>
          <a:p>
            <a:endParaRPr lang="sr-Latn-RS" dirty="0"/>
          </a:p>
          <a:p>
            <a:r>
              <a:rPr lang="sr-Latn-RS" dirty="0"/>
              <a:t>Srbija ima visoku minimalnu i nisku medijalnu zaradu u odnosu na prosek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0336806"/>
              </p:ext>
            </p:extLst>
          </p:nvPr>
        </p:nvGraphicFramePr>
        <p:xfrm>
          <a:off x="4648200" y="1298896"/>
          <a:ext cx="4038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459224"/>
              </p:ext>
            </p:extLst>
          </p:nvPr>
        </p:nvGraphicFramePr>
        <p:xfrm>
          <a:off x="4681756" y="3813495"/>
          <a:ext cx="4167996" cy="241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02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Spoljnoekonomski odnosi –tekuće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863"/>
            <a:ext cx="4038600" cy="5211499"/>
          </a:xfrm>
        </p:spPr>
        <p:txBody>
          <a:bodyPr>
            <a:normAutofit fontScale="92500" lnSpcReduction="20000"/>
          </a:bodyPr>
          <a:lstStyle/>
          <a:p>
            <a:r>
              <a:rPr lang="sr-Latn-RS" sz="1800" dirty="0"/>
              <a:t>Deficit tekućeg bilansa u Q2 iznosi 2,3% BDP, što je iznad Q1 ali je deficit i dalje nizak</a:t>
            </a:r>
          </a:p>
          <a:p>
            <a:r>
              <a:rPr lang="sr-Latn-RS" sz="1800" dirty="0"/>
              <a:t>Tekući bilans je poboljšan zbog toga  što je deficit u robnom bilansu više nego prepolovljen, dok je suficit u uslugama povećan</a:t>
            </a:r>
          </a:p>
          <a:p>
            <a:r>
              <a:rPr lang="sr-Latn-RS" sz="1800" dirty="0"/>
              <a:t>Izvoz roba u Q2 je za 3,8 viši, a uvoz na 10,4% manji nego u istom periodu prethodne godine</a:t>
            </a:r>
          </a:p>
          <a:p>
            <a:r>
              <a:rPr lang="sr-Latn-RS" sz="1800" dirty="0"/>
              <a:t>Poboljšanje  trgovinskog bilansa je velikim delom posedica manjeg uvoza energenata i većeg pada uvoznih cene od pada izvoznih,</a:t>
            </a:r>
          </a:p>
          <a:p>
            <a:r>
              <a:rPr lang="sr-Latn-RS" sz="1800" dirty="0"/>
              <a:t>Izvoz raste uprkos padu izvoznih cena i stagnaciji ili recesiji na izvoznim tržištima</a:t>
            </a:r>
          </a:p>
          <a:p>
            <a:r>
              <a:rPr lang="sr-Latn-RS" sz="1800" dirty="0"/>
              <a:t>Na pad uvoza je uticala stagnacija dohodaka i privedne aktivnosti u Srbiji</a:t>
            </a:r>
            <a:endParaRPr lang="sr-Latn-RS" sz="1600" dirty="0"/>
          </a:p>
          <a:p>
            <a:r>
              <a:rPr lang="sr-Latn-RS" sz="1800" dirty="0"/>
              <a:t>Očekuje se da će u drugoj polovini godine deficit tekućeg bilansa porasti ali da će biti ispod višegodišnjeg proseka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8747375"/>
              </p:ext>
            </p:extLst>
          </p:nvPr>
        </p:nvGraphicFramePr>
        <p:xfrm>
          <a:off x="4648202" y="1371863"/>
          <a:ext cx="40386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970425"/>
              </p:ext>
            </p:extLst>
          </p:nvPr>
        </p:nvGraphicFramePr>
        <p:xfrm>
          <a:off x="4724404" y="3962662"/>
          <a:ext cx="4114800" cy="26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48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Spoljnoekonomski odnosi –tekuće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2"/>
          </a:xfrm>
        </p:spPr>
        <p:txBody>
          <a:bodyPr>
            <a:normAutofit fontScale="32500" lnSpcReduction="20000"/>
          </a:bodyPr>
          <a:lstStyle/>
          <a:p>
            <a:r>
              <a:rPr lang="sr-Latn-RS" sz="4900" dirty="0"/>
              <a:t>Skoro sve vrste uvoza ostvaruju dubok pad</a:t>
            </a:r>
          </a:p>
          <a:p>
            <a:pPr lvl="1"/>
            <a:r>
              <a:rPr lang="sr-Latn-RS" sz="4300" dirty="0"/>
              <a:t>visok pad uvoza energenata je posledica pada cene energije i smanjenja količine uvoza</a:t>
            </a:r>
          </a:p>
          <a:p>
            <a:pPr lvl="1"/>
            <a:r>
              <a:rPr lang="sr-Latn-RS" sz="4300" dirty="0"/>
              <a:t>pad uvoza </a:t>
            </a:r>
            <a:r>
              <a:rPr lang="sr-Latn-RS" sz="4300" dirty="0" err="1"/>
              <a:t>intermedijalnih</a:t>
            </a:r>
            <a:r>
              <a:rPr lang="sr-Latn-RS" sz="4300" dirty="0"/>
              <a:t> proizvoda je većim delom posledica pada uvoznih cena</a:t>
            </a:r>
          </a:p>
          <a:p>
            <a:pPr lvl="1"/>
            <a:r>
              <a:rPr lang="sr-Latn-RS" sz="4300" dirty="0"/>
              <a:t>pad uvoza kapitalnih dobara ukazuje na smanjenje investicija u opremu – cene kapitalnih dobara su povećane</a:t>
            </a:r>
          </a:p>
          <a:p>
            <a:pPr lvl="1"/>
            <a:r>
              <a:rPr lang="sr-Latn-RS" sz="4300" dirty="0"/>
              <a:t>pad uvoza trajnih potrošnih dobara održava rast kamatnih stopa, stagnaciju dohodaka i neizvesnost u pogledu budućih dohodaka</a:t>
            </a:r>
          </a:p>
          <a:p>
            <a:endParaRPr lang="sr-Latn-RS" sz="4900" dirty="0"/>
          </a:p>
          <a:p>
            <a:r>
              <a:rPr lang="sr-Latn-RS" sz="4900" dirty="0"/>
              <a:t>Izvoz raste  u većini robnih grupa, uprkos padu cena na svetskom tržištu, što možda ukazuje na poboljšanje konkurentnosti privrede Srbije  </a:t>
            </a:r>
          </a:p>
          <a:p>
            <a:endParaRPr lang="sr-Latn-RS" sz="4900" dirty="0"/>
          </a:p>
          <a:p>
            <a:r>
              <a:rPr lang="sr-Latn-RS" sz="4900" dirty="0"/>
              <a:t>Odnosi izvoznih i uvoznih cena u Q2 su poboljšani za 2,6%, a u prvih 7 meseci za 2,3% u odnosu na isti period prethodne godine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2090353"/>
              </p:ext>
            </p:extLst>
          </p:nvPr>
        </p:nvGraphicFramePr>
        <p:xfrm>
          <a:off x="4539667" y="1425366"/>
          <a:ext cx="40386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5D92946-E260-445A-87C9-C8F7CB368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220772"/>
              </p:ext>
            </p:extLst>
          </p:nvPr>
        </p:nvGraphicFramePr>
        <p:xfrm>
          <a:off x="4419600" y="3859544"/>
          <a:ext cx="4343401" cy="245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2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poljnoek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nomski odnosi – kapitalne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U proteklom delu godine ostvaren je visok priliv </a:t>
            </a:r>
            <a:r>
              <a:rPr lang="sr-Latn-RS" dirty="0" err="1"/>
              <a:t>SDI</a:t>
            </a:r>
            <a:endParaRPr lang="sr-Latn-RS" dirty="0"/>
          </a:p>
          <a:p>
            <a:pPr lvl="1"/>
            <a:r>
              <a:rPr lang="sr-Latn-RS" dirty="0"/>
              <a:t>u Q2 priliv je 1,24 </a:t>
            </a:r>
            <a:r>
              <a:rPr lang="sr-Latn-RS" dirty="0" err="1"/>
              <a:t>mlrd</a:t>
            </a:r>
            <a:r>
              <a:rPr lang="sr-Latn-RS" dirty="0"/>
              <a:t> evra (7,4% </a:t>
            </a:r>
            <a:r>
              <a:rPr lang="sr-Latn-RS" dirty="0" err="1"/>
              <a:t>BDP</a:t>
            </a:r>
            <a:r>
              <a:rPr lang="sr-Latn-RS" dirty="0"/>
              <a:t>), a u prvoj polovini godine 2 </a:t>
            </a:r>
            <a:r>
              <a:rPr lang="sr-Latn-RS" dirty="0" err="1"/>
              <a:t>mlrd</a:t>
            </a:r>
            <a:r>
              <a:rPr lang="sr-Latn-RS" dirty="0"/>
              <a:t> evra (6,3% </a:t>
            </a:r>
            <a:r>
              <a:rPr lang="sr-Latn-RS" dirty="0" err="1"/>
              <a:t>BDP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povećanje </a:t>
            </a:r>
            <a:r>
              <a:rPr lang="sr-Latn-RS" dirty="0" err="1"/>
              <a:t>SDI</a:t>
            </a:r>
            <a:r>
              <a:rPr lang="sr-Latn-RS" dirty="0"/>
              <a:t> u prvoj polovini godine je za 35%</a:t>
            </a:r>
          </a:p>
          <a:p>
            <a:pPr lvl="1"/>
            <a:r>
              <a:rPr lang="sr-Latn-RS" dirty="0"/>
              <a:t>visok priliv </a:t>
            </a:r>
            <a:r>
              <a:rPr lang="sr-Latn-RS" dirty="0" err="1"/>
              <a:t>SDI</a:t>
            </a:r>
            <a:r>
              <a:rPr lang="sr-Latn-RS" dirty="0"/>
              <a:t> uprkos stagnaciji u EU, sporom rastu Srbije, visokim kamatnim stopama je iznenađujući  - nije izvesno da li je posledica ranije potpisanih  ugovora.</a:t>
            </a:r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Spoljni dug Srbije u Q1 povećan je za 1,7 </a:t>
            </a:r>
            <a:r>
              <a:rPr lang="sr-Latn-RS" dirty="0" err="1"/>
              <a:t>mlrd</a:t>
            </a:r>
            <a:r>
              <a:rPr lang="sr-Latn-RS" dirty="0"/>
              <a:t> evra, a u poslednjih godinu dana za  6,6 </a:t>
            </a:r>
            <a:r>
              <a:rPr lang="sr-Latn-RS" dirty="0" err="1"/>
              <a:t>mlrd</a:t>
            </a:r>
            <a:r>
              <a:rPr lang="sr-Latn-RS" dirty="0"/>
              <a:t> evra </a:t>
            </a:r>
          </a:p>
          <a:p>
            <a:pPr lvl="1"/>
            <a:r>
              <a:rPr lang="sr-Latn-RS" dirty="0"/>
              <a:t>krajem marta dug je dostigao 43,6 </a:t>
            </a:r>
            <a:r>
              <a:rPr lang="sr-Latn-RS" dirty="0" err="1"/>
              <a:t>mlrd</a:t>
            </a:r>
            <a:r>
              <a:rPr lang="sr-Latn-RS" dirty="0"/>
              <a:t> evra (69,8% </a:t>
            </a:r>
            <a:r>
              <a:rPr lang="sr-Latn-RS" dirty="0" err="1"/>
              <a:t>BDP</a:t>
            </a:r>
            <a:r>
              <a:rPr lang="sr-Latn-RS" dirty="0"/>
              <a:t>)</a:t>
            </a:r>
          </a:p>
          <a:p>
            <a:endParaRPr lang="sr-Latn-RS" dirty="0"/>
          </a:p>
          <a:p>
            <a:r>
              <a:rPr lang="sr-Latn-RS" dirty="0"/>
              <a:t>Devizne rezerve su u prvi 8 meseci povećane za oko 4 </a:t>
            </a:r>
            <a:r>
              <a:rPr lang="sr-Latn-RS" dirty="0" err="1"/>
              <a:t>mlrd</a:t>
            </a:r>
            <a:r>
              <a:rPr lang="sr-Latn-RS" dirty="0"/>
              <a:t> evra i krajem avgusta su dostigle 23,6 milijardi evra</a:t>
            </a:r>
          </a:p>
          <a:p>
            <a:endParaRPr lang="sr-Latn-RS" dirty="0"/>
          </a:p>
          <a:p>
            <a:r>
              <a:rPr lang="sr-Latn-RS" dirty="0"/>
              <a:t>Rast deviznih rezervi je rezultat znatno većeg priliva kapitala od deficita u tekućem bilansu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4781136"/>
              </p:ext>
            </p:extLst>
          </p:nvPr>
        </p:nvGraphicFramePr>
        <p:xfrm>
          <a:off x="4648200" y="1447979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50878"/>
              </p:ext>
            </p:extLst>
          </p:nvPr>
        </p:nvGraphicFramePr>
        <p:xfrm>
          <a:off x="4591050" y="3764320"/>
          <a:ext cx="4152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795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34" y="88288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88"/>
            <a:ext cx="4038600" cy="5321912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Od marta ove godine inflacija u Srbiji opada</a:t>
            </a:r>
          </a:p>
          <a:p>
            <a:pPr lvl="1"/>
            <a:r>
              <a:rPr lang="sr-Latn-RS" dirty="0"/>
              <a:t>prosečna mesečna inflacija od marta prošle do marta ove godine bila je 1,3%, a od aprila do avgusta ove godine 0,5%</a:t>
            </a:r>
          </a:p>
          <a:p>
            <a:pPr lvl="1"/>
            <a:r>
              <a:rPr lang="sr-Latn-RS" dirty="0" err="1"/>
              <a:t>međugodišnja</a:t>
            </a:r>
            <a:r>
              <a:rPr lang="sr-Latn-RS" dirty="0"/>
              <a:t> inflacija je od marta do avgusta ove godine smanjena za 4,6 </a:t>
            </a:r>
            <a:r>
              <a:rPr lang="sr-Latn-RS" dirty="0" err="1"/>
              <a:t>pp</a:t>
            </a:r>
            <a:r>
              <a:rPr lang="sr-Latn-RS" dirty="0"/>
              <a:t>.</a:t>
            </a:r>
          </a:p>
          <a:p>
            <a:r>
              <a:rPr lang="sr-Latn-RS" dirty="0"/>
              <a:t>U avgustu 2023. je </a:t>
            </a:r>
            <a:r>
              <a:rPr lang="sr-Latn-RS" dirty="0" err="1"/>
              <a:t>međugodišnja</a:t>
            </a:r>
            <a:r>
              <a:rPr lang="sr-Latn-RS" dirty="0"/>
              <a:t> inflacija bila</a:t>
            </a:r>
          </a:p>
          <a:p>
            <a:pPr lvl="1"/>
            <a:r>
              <a:rPr lang="sr-Latn-RS" dirty="0"/>
              <a:t>u Srbiji 11,5%, </a:t>
            </a:r>
          </a:p>
          <a:p>
            <a:pPr lvl="1"/>
            <a:r>
              <a:rPr lang="sr-Latn-RS" dirty="0"/>
              <a:t>u zemljama </a:t>
            </a:r>
            <a:r>
              <a:rPr lang="sr-Latn-RS" dirty="0" err="1"/>
              <a:t>CIE</a:t>
            </a:r>
            <a:r>
              <a:rPr lang="sr-Latn-RS" dirty="0"/>
              <a:t> 8,1%</a:t>
            </a:r>
          </a:p>
          <a:p>
            <a:pPr lvl="1"/>
            <a:r>
              <a:rPr lang="sr-Latn-RS" dirty="0"/>
              <a:t>u </a:t>
            </a:r>
            <a:r>
              <a:rPr lang="sr-Latn-RS" dirty="0" err="1"/>
              <a:t>Evrozoni</a:t>
            </a:r>
            <a:r>
              <a:rPr lang="sr-Latn-RS" dirty="0"/>
              <a:t> 5,2%</a:t>
            </a:r>
          </a:p>
          <a:p>
            <a:endParaRPr lang="sr-Latn-RS" dirty="0"/>
          </a:p>
          <a:p>
            <a:r>
              <a:rPr lang="sr-Latn-RS" dirty="0"/>
              <a:t>U avgustu samo je Mađarska imala veću </a:t>
            </a:r>
            <a:r>
              <a:rPr lang="sr-Latn-RS" dirty="0" err="1"/>
              <a:t>međugod</a:t>
            </a:r>
            <a:r>
              <a:rPr lang="sr-Latn-RS" dirty="0"/>
              <a:t>. inflaciju od Srbije </a:t>
            </a:r>
          </a:p>
          <a:p>
            <a:endParaRPr lang="sr-Latn-RS" dirty="0"/>
          </a:p>
          <a:p>
            <a:r>
              <a:rPr lang="sr-Latn-RS" dirty="0"/>
              <a:t>Veća inflacija u Srbiji u ovoj godini je posledica</a:t>
            </a:r>
          </a:p>
          <a:p>
            <a:pPr lvl="1"/>
            <a:r>
              <a:rPr lang="sr-Latn-RS" dirty="0"/>
              <a:t>odlaganja povećanja cena energenata,</a:t>
            </a:r>
          </a:p>
          <a:p>
            <a:pPr lvl="1"/>
            <a:r>
              <a:rPr lang="sr-Latn-RS" dirty="0"/>
              <a:t>izrazito ekspanzivne fiskalne politike </a:t>
            </a:r>
          </a:p>
          <a:p>
            <a:pPr lvl="1"/>
            <a:r>
              <a:rPr lang="sr-Latn-RS" dirty="0"/>
              <a:t>kašnjenja u primeni restriktivne monetarne politike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9394806"/>
              </p:ext>
            </p:extLst>
          </p:nvPr>
        </p:nvGraphicFramePr>
        <p:xfrm>
          <a:off x="4674080" y="1600200"/>
          <a:ext cx="40386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1231288"/>
            <a:ext cx="3718819" cy="30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0" dirty="0">
                <a:latin typeface="Calibri"/>
                <a:cs typeface="Times New Roman" pitchFamily="18" charset="0"/>
              </a:rPr>
              <a:t>Međugodišnja inflacija i ciljni koridor, u %</a:t>
            </a:r>
            <a:endParaRPr lang="en-US" sz="1400" b="0" dirty="0">
              <a:latin typeface="Calibri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80" y="3990553"/>
            <a:ext cx="4317520" cy="23977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422406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Međugodišnja inflacija u avgustu 2023.g u %</a:t>
            </a:r>
            <a:r>
              <a:rPr lang="sr-Latn-R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8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51"/>
            <a:ext cx="8229600" cy="868362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40362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Globalni uzroci inflacije slabe</a:t>
            </a:r>
          </a:p>
          <a:p>
            <a:pPr lvl="1"/>
            <a:r>
              <a:rPr lang="sr-Latn-RS" dirty="0"/>
              <a:t>cene primarnih proizvoda su značajno opale u proteklom delu ove godine (moguć je ponovni rast cena energenata?)</a:t>
            </a:r>
          </a:p>
          <a:p>
            <a:pPr lvl="1"/>
            <a:r>
              <a:rPr lang="sr-Latn-RS" dirty="0"/>
              <a:t>restriktivna monetarna politika širom sveta  je uticala na pad tražnje što je oborilo inflaciju, ali i usporilo rast privrede</a:t>
            </a:r>
          </a:p>
          <a:p>
            <a:endParaRPr lang="sr-Latn-RS" dirty="0"/>
          </a:p>
          <a:p>
            <a:r>
              <a:rPr lang="sr-Latn-RS" dirty="0"/>
              <a:t>Inflacije je praćena velikim promenama relativnih cena, što je uticalo na ostvarenje ekstra profita u nekim delatnostima i gubitaka u drugim</a:t>
            </a:r>
          </a:p>
          <a:p>
            <a:endParaRPr lang="sr-Latn-RS" dirty="0"/>
          </a:p>
          <a:p>
            <a:r>
              <a:rPr lang="sr-Latn-RS" dirty="0"/>
              <a:t>Rast profita i troškova rada je omogućen dugotrajnom monetarnom ekspanzijom u većini zemalja </a:t>
            </a:r>
          </a:p>
          <a:p>
            <a:pPr lvl="1"/>
            <a:r>
              <a:rPr lang="sr-Latn-RS" dirty="0"/>
              <a:t>ovo je privremen fenomen koji inflacija svodi na održiv  nivo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9208" y="6126163"/>
            <a:ext cx="2133600" cy="365125"/>
          </a:xfrm>
        </p:spPr>
        <p:txBody>
          <a:bodyPr/>
          <a:lstStyle/>
          <a:p>
            <a:fld id="{71BF574D-3BA4-4D96-967C-501494E42AC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7061"/>
            <a:ext cx="4038600" cy="24005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1033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Indeksi cena primarnih proizvoda na svetskom tržištu, 2020-2023</a:t>
            </a:r>
            <a:endParaRPr lang="en-GB" sz="12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38" y="4019036"/>
            <a:ext cx="4013962" cy="24722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81600" y="4049796"/>
            <a:ext cx="312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CIE: Doprinosi stopi rasta deflatora BDP, u p.p.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0754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99" y="-11939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000"/>
            <a:ext cx="4038600" cy="5125350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Veliki priliv deviza, po osnovu </a:t>
            </a:r>
            <a:r>
              <a:rPr lang="sr-Latn-RS" dirty="0" err="1"/>
              <a:t>SDI</a:t>
            </a:r>
            <a:r>
              <a:rPr lang="sr-Latn-RS" dirty="0"/>
              <a:t> kreirao je snažne </a:t>
            </a:r>
            <a:r>
              <a:rPr lang="sr-Latn-RS" dirty="0" err="1"/>
              <a:t>aprecijacijske</a:t>
            </a:r>
            <a:r>
              <a:rPr lang="sr-Latn-RS" dirty="0"/>
              <a:t> pritiske</a:t>
            </a:r>
          </a:p>
          <a:p>
            <a:endParaRPr lang="sr-Latn-RS" dirty="0"/>
          </a:p>
          <a:p>
            <a:r>
              <a:rPr lang="sr-Latn-RS" dirty="0"/>
              <a:t>NBS je otkupom deviza sprečila jačanje dinara</a:t>
            </a:r>
          </a:p>
          <a:p>
            <a:endParaRPr lang="sr-Latn-RS" dirty="0"/>
          </a:p>
          <a:p>
            <a:r>
              <a:rPr lang="sr-Latn-RS" dirty="0"/>
              <a:t>Ipak zbog veće inflacije u Srbiji kurs  dinara je realno ojačao u odnosu na evro za 2,5%</a:t>
            </a:r>
          </a:p>
          <a:p>
            <a:endParaRPr lang="sr-Latn-RS" dirty="0"/>
          </a:p>
          <a:p>
            <a:r>
              <a:rPr lang="sr-Latn-RS" dirty="0"/>
              <a:t>Većina zemalja u Centralnoj </a:t>
            </a:r>
            <a:r>
              <a:rPr lang="sr-Latn-RS" dirty="0" err="1"/>
              <a:t>Evopi</a:t>
            </a:r>
            <a:r>
              <a:rPr lang="sr-Latn-RS" dirty="0"/>
              <a:t> sa sličnim režimom kursa je imala </a:t>
            </a:r>
            <a:r>
              <a:rPr lang="sr-Latn-RS" dirty="0" err="1"/>
              <a:t>aprecijacijske</a:t>
            </a:r>
            <a:r>
              <a:rPr lang="sr-Latn-RS" dirty="0"/>
              <a:t>  pritiske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1231000"/>
            <a:ext cx="4038600" cy="28621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81502" y="1077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Nominalni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realni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kurs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dinar/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evro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prosek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meseca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73" y="4311446"/>
            <a:ext cx="4114800" cy="20449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4034454"/>
            <a:ext cx="3276572" cy="27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Nominalna promene kursa u toku meseca, u 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Fiskalni tokovi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tika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U drugom kvartalu ostvaren je suficit od 69,9 </a:t>
            </a:r>
            <a:r>
              <a:rPr lang="sr-Latn-RS" dirty="0" err="1"/>
              <a:t>mlrd</a:t>
            </a:r>
            <a:r>
              <a:rPr lang="sr-Latn-RS" dirty="0"/>
              <a:t> dinara, a u prvoj polovini godine od 45 </a:t>
            </a:r>
            <a:r>
              <a:rPr lang="sr-Latn-RS" dirty="0" err="1"/>
              <a:t>mlrd</a:t>
            </a:r>
            <a:r>
              <a:rPr lang="sr-Latn-RS" dirty="0"/>
              <a:t> dinara, do kraja jula suficit je iznosio 58,6 </a:t>
            </a:r>
            <a:r>
              <a:rPr lang="sr-Latn-RS" dirty="0" err="1"/>
              <a:t>mlrd</a:t>
            </a:r>
            <a:r>
              <a:rPr lang="sr-Latn-RS" dirty="0"/>
              <a:t> dinara</a:t>
            </a:r>
          </a:p>
          <a:p>
            <a:pPr lvl="1"/>
            <a:r>
              <a:rPr lang="sr-Latn-RS" dirty="0"/>
              <a:t>ostvareni suficit je posledica veće inflacije od planirane, manjih subvencija za energetiku, manjih javnih investicija</a:t>
            </a:r>
          </a:p>
          <a:p>
            <a:pPr lvl="1"/>
            <a:r>
              <a:rPr lang="sr-Latn-RS" dirty="0"/>
              <a:t>sezonski, u prvoj polovini godine fiskalni bilans je znatno povoljniji nego u drugoj</a:t>
            </a:r>
          </a:p>
          <a:p>
            <a:pPr lvl="1"/>
            <a:endParaRPr lang="sr-Latn-RS" dirty="0"/>
          </a:p>
          <a:p>
            <a:r>
              <a:rPr lang="sr-Latn-RS" dirty="0"/>
              <a:t>Bez promene fiskalne politika deficit u 2023. godine iznosio  bi oko 1,5% </a:t>
            </a:r>
            <a:r>
              <a:rPr lang="sr-Latn-RS" dirty="0" err="1"/>
              <a:t>BDP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Konsolidovani javni prihodi su u prvih 7 meseci ostvarili nominalni rast od 10,6%,  dok su nominalni rashodi povećani za 8,1%</a:t>
            </a:r>
          </a:p>
          <a:p>
            <a:endParaRPr lang="sr-Latn-RS" dirty="0"/>
          </a:p>
          <a:p>
            <a:r>
              <a:rPr lang="sr-Latn-RS" dirty="0"/>
              <a:t>Realni prihodi su u istom periodu opali za 3,8%, dok su realni rashodi opali za 5,9%</a:t>
            </a:r>
          </a:p>
          <a:p>
            <a:endParaRPr lang="sr-Latn-RS" dirty="0"/>
          </a:p>
          <a:p>
            <a:r>
              <a:rPr lang="sr-Latn-RS" dirty="0"/>
              <a:t>Visoka inflacija je stvorili iluziju o tome da je naplata javnih prihoda dobra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3871844"/>
              </p:ext>
            </p:extLst>
          </p:nvPr>
        </p:nvGraphicFramePr>
        <p:xfrm>
          <a:off x="4800600" y="3657600"/>
          <a:ext cx="3886200" cy="237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264087"/>
              </p:ext>
            </p:extLst>
          </p:nvPr>
        </p:nvGraphicFramePr>
        <p:xfrm>
          <a:off x="4766345" y="1541433"/>
          <a:ext cx="3886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5333996" y="1676400"/>
            <a:ext cx="3733804" cy="276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Konsolidovani fiskalni bilans (% BDP-a</a:t>
            </a: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0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Fiskalni tokovi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38712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Skoro svi poreski prihodi su ostvarili realni pad u prvih 7 meseci</a:t>
            </a:r>
          </a:p>
          <a:p>
            <a:pPr lvl="1"/>
            <a:r>
              <a:rPr lang="sr-Latn-RS" dirty="0"/>
              <a:t>izuzetak  je porez na dobit koji ima visok rast, dok porez na dohodak stagnira</a:t>
            </a:r>
          </a:p>
          <a:p>
            <a:pPr lvl="1"/>
            <a:r>
              <a:rPr lang="sr-Latn-RS" dirty="0"/>
              <a:t>porez na dobit raste zbog promene relativnih cena</a:t>
            </a:r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Na realni  pad poreskih prihoda je uticao je pad potrošnje, dohodaka i drugih osnovica </a:t>
            </a:r>
          </a:p>
          <a:p>
            <a:pPr lvl="1"/>
            <a:r>
              <a:rPr lang="sr-Latn-RS" dirty="0"/>
              <a:t>moguće je da je povećana siva ekonomije i odlaganje poreskih obaveza</a:t>
            </a:r>
          </a:p>
          <a:p>
            <a:endParaRPr lang="sr-Latn-RS" dirty="0"/>
          </a:p>
          <a:p>
            <a:r>
              <a:rPr lang="sr-Latn-RS" dirty="0"/>
              <a:t>U slučaju rashoda postoji velika raznolikost u njihovom kretanju u prvih sedam meseci ove godine</a:t>
            </a:r>
          </a:p>
          <a:p>
            <a:pPr lvl="1"/>
            <a:r>
              <a:rPr lang="sr-Latn-RS" dirty="0"/>
              <a:t>rashodi za penzije, garancije i pozajmice su ostvarili značajan realni rast, </a:t>
            </a:r>
          </a:p>
          <a:p>
            <a:pPr lvl="1"/>
            <a:r>
              <a:rPr lang="sr-Latn-RS" dirty="0"/>
              <a:t>rashodi za javne investicije, zarade, nabavku roba i usluga su značajno opali</a:t>
            </a:r>
          </a:p>
          <a:p>
            <a:pPr lvl="1"/>
            <a:r>
              <a:rPr lang="sr-Latn-RS" dirty="0"/>
              <a:t>rashodi za kamate, subvencije socijalnu pomoć stagniraju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293253" y="0"/>
            <a:ext cx="9417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11" y="1558865"/>
            <a:ext cx="4052977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 txBox="1">
            <a:spLocks noGrp="1"/>
          </p:cNvSpPr>
          <p:nvPr>
            <p:ph sz="half" idx="2"/>
          </p:nvPr>
        </p:nvSpPr>
        <p:spPr>
          <a:xfrm>
            <a:off x="4506913" y="1600200"/>
            <a:ext cx="415925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Realni rast javnih prihoda, međugodišnje u %</a:t>
            </a:r>
            <a:endParaRPr lang="en-GB" sz="12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50749" y="3494087"/>
            <a:ext cx="75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11" y="4144961"/>
            <a:ext cx="4038600" cy="21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5068374" y="3877010"/>
            <a:ext cx="2817249" cy="247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100" dirty="0"/>
              <a:t>Realni rast javnih rashoda, međugodišnje u %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771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Fiskalni tokovi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97475"/>
          </a:xfrm>
        </p:spPr>
        <p:txBody>
          <a:bodyPr>
            <a:normAutofit fontScale="47500" lnSpcReduction="20000"/>
          </a:bodyPr>
          <a:lstStyle/>
          <a:p>
            <a:r>
              <a:rPr lang="sr-Latn-RS" sz="3800" dirty="0"/>
              <a:t>Javni dug je na kraju juna iznosio 35,7 </a:t>
            </a:r>
            <a:r>
              <a:rPr lang="sr-Latn-RS" sz="3800" dirty="0" err="1"/>
              <a:t>mlrd</a:t>
            </a:r>
            <a:r>
              <a:rPr lang="sr-Latn-RS" sz="3800" dirty="0"/>
              <a:t> dinara, odnosno 55,5% BDP</a:t>
            </a:r>
          </a:p>
          <a:p>
            <a:pPr lvl="1"/>
            <a:r>
              <a:rPr lang="sr-Latn-RS" sz="3400" dirty="0"/>
              <a:t>u prvih 6 meseci javni dug je povećan za 2,4 mlrd evra, a u prethodnih 12 meseci za  4,4 mlrd evra</a:t>
            </a:r>
          </a:p>
          <a:p>
            <a:pPr lvl="1"/>
            <a:endParaRPr lang="sr-Latn-RS" sz="3400" dirty="0"/>
          </a:p>
          <a:p>
            <a:r>
              <a:rPr lang="sr-Latn-RS" sz="3800" dirty="0"/>
              <a:t>U prethodnih godinu dana javni dug je porastao više od fiskalnog deficita, što je povećalo državne depozite</a:t>
            </a:r>
          </a:p>
          <a:p>
            <a:pPr lvl="1"/>
            <a:r>
              <a:rPr lang="sr-Latn-RS" sz="3400" dirty="0"/>
              <a:t>u julu dug ja opao za preko 700 miliona evra, zbog vraćanjae dospelih  dugova</a:t>
            </a:r>
          </a:p>
          <a:p>
            <a:endParaRPr lang="sr-Latn-RS" sz="3800" dirty="0"/>
          </a:p>
          <a:p>
            <a:r>
              <a:rPr lang="sr-Latn-RS" sz="3800" dirty="0"/>
              <a:t>Javni dug je umereno visok za srednje razvijenu zemlju kao što je Srbija</a:t>
            </a:r>
          </a:p>
          <a:p>
            <a:pPr lvl="1"/>
            <a:r>
              <a:rPr lang="sr-Latn-RS" sz="3400" dirty="0"/>
              <a:t>potrebna je opreznost pri novom zaduživanju, bez obzira da li se radi o finansiranju tekućih ili kapitalnih rashoda</a:t>
            </a:r>
          </a:p>
          <a:p>
            <a:pPr marL="0" indent="0">
              <a:buNone/>
            </a:pPr>
            <a:r>
              <a:rPr lang="sr-Latn-RS" dirty="0"/>
              <a:t>	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68882"/>
              </p:ext>
            </p:extLst>
          </p:nvPr>
        </p:nvGraphicFramePr>
        <p:xfrm>
          <a:off x="4572000" y="2057400"/>
          <a:ext cx="410337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174962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Dinamika javnog duga Srbije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7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Sadržaj</a:t>
            </a: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229600" cy="4525963"/>
          </a:xfrm>
        </p:spPr>
        <p:txBody>
          <a:bodyPr>
            <a:normAutofit/>
          </a:bodyPr>
          <a:lstStyle/>
          <a:p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Noviji makroekonomski trendovi</a:t>
            </a:r>
          </a:p>
          <a:p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Ekonomska politika i reforme</a:t>
            </a:r>
          </a:p>
          <a:p>
            <a:endParaRPr lang="sr-Latn-R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Ocene rebalansa budžeta –fiskalne implikacije</a:t>
            </a:r>
            <a:endParaRPr lang="en-GB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Rebalansom budžeta fiskalni deficit je:</a:t>
            </a:r>
          </a:p>
          <a:p>
            <a:pPr lvl="1"/>
            <a:r>
              <a:rPr lang="sr-Latn-RS" dirty="0"/>
              <a:t>smanjen na 2,8% BDP, u odnosu na inicijalno planiranih 3,3% BDP, </a:t>
            </a:r>
          </a:p>
          <a:p>
            <a:pPr lvl="1"/>
            <a:r>
              <a:rPr lang="sr-Latn-RS" dirty="0"/>
              <a:t>ali je povećan u odnosu na deficit  od 1,5% BDP koji bi se ostvario bez rebalansa</a:t>
            </a:r>
          </a:p>
          <a:p>
            <a:r>
              <a:rPr lang="sr-Latn-RS" dirty="0"/>
              <a:t>Nakon rebalansa usvojena je odluka da se penzionerima isplati jednokratna pomoć  u iznosu od 20 hiljada dinara, što će uticati na dodatno povećanje deficita za 0,4% BDP</a:t>
            </a:r>
          </a:p>
          <a:p>
            <a:r>
              <a:rPr lang="sr-Latn-RS" dirty="0"/>
              <a:t>Uključivanjem dodatnih rahoda za penzije deficit će dostići 3,2% BDP, što je približno jednako inicijalno planiranom deficitu</a:t>
            </a:r>
          </a:p>
          <a:p>
            <a:pPr lvl="1"/>
            <a:r>
              <a:rPr lang="sr-Latn-RS" dirty="0"/>
              <a:t>moguće je da će deficit biti nešto manji, usled kašnjene u realizaciji investicija</a:t>
            </a:r>
          </a:p>
          <a:p>
            <a:r>
              <a:rPr lang="sr-Latn-RS" dirty="0"/>
              <a:t>Za finansiranje ovogodišnjeg deficita biće potrebno oko 2 mlrd dinara, što će se obezbediti zaduživanjem države </a:t>
            </a:r>
          </a:p>
          <a:p>
            <a:r>
              <a:rPr lang="sr-Latn-RS" dirty="0"/>
              <a:t>Sa fiskalnog stanovišta  bilo bi bolje da je iskorišćena šansa da se u ovoj godine ostvari niži deficit, od npr. 2% BDP</a:t>
            </a:r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Ocene rebalansa budžeta –makroekonomske  </a:t>
            </a:r>
            <a:r>
              <a:rPr lang="sr-Latn-RS" sz="4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imlikacije</a:t>
            </a:r>
            <a:endParaRPr lang="en-GB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Povećanje tekućih rashoda imaće mali pozitivan uticaj na </a:t>
            </a:r>
            <a:r>
              <a:rPr lang="sr-Latn-RS" dirty="0" err="1"/>
              <a:t>BDP</a:t>
            </a:r>
            <a:r>
              <a:rPr lang="sr-Latn-RS" dirty="0"/>
              <a:t> u nekoliko narednih meseci, dok će dugoročni uticaj biti negativan ili neutralan u dužem periodu</a:t>
            </a:r>
          </a:p>
          <a:p>
            <a:endParaRPr lang="sr-Latn-RS" dirty="0"/>
          </a:p>
          <a:p>
            <a:r>
              <a:rPr lang="sr-Latn-RS" dirty="0"/>
              <a:t>Povećanja </a:t>
            </a:r>
            <a:r>
              <a:rPr lang="sr-Latn-RS" dirty="0" err="1"/>
              <a:t>akciza</a:t>
            </a:r>
            <a:r>
              <a:rPr lang="sr-Latn-RS" dirty="0"/>
              <a:t> će direktno uticati na  povećanje inflacije, dok će rast tekućih rashoda, preko rasta tražnje,  uticati da inflacija bude  veća i dugotrajnija </a:t>
            </a:r>
          </a:p>
          <a:p>
            <a:pPr lvl="1"/>
            <a:r>
              <a:rPr lang="sr-Latn-RS" dirty="0"/>
              <a:t>zbog toga će kamatne stope ostati na visokom nivou u dužem periodu</a:t>
            </a:r>
          </a:p>
          <a:p>
            <a:pPr lvl="1"/>
            <a:r>
              <a:rPr lang="sr-Latn-RS" dirty="0"/>
              <a:t>visoke kamate stope će usporiti rast u budućnosti, dok će nešto veća inflacija dodatno obezvrediti realne dohotke</a:t>
            </a:r>
          </a:p>
          <a:p>
            <a:endParaRPr lang="sr-Latn-RS" dirty="0"/>
          </a:p>
          <a:p>
            <a:r>
              <a:rPr lang="sr-Latn-RS" dirty="0"/>
              <a:t>Standard </a:t>
            </a:r>
            <a:r>
              <a:rPr lang="sr-Latn-RS" dirty="0" err="1"/>
              <a:t>gradjana</a:t>
            </a:r>
            <a:r>
              <a:rPr lang="sr-Latn-RS" dirty="0"/>
              <a:t> će se poboljšati u nekoliko narednih meseci, ali će  to poboljšanje delimično neutralisati veća inflacija. U srednjem roku standard će biti sličan ili nešto niži od onog koji bi se ostvario da mere fiskalne politike nisu ni primenjene</a:t>
            </a:r>
          </a:p>
          <a:p>
            <a:endParaRPr lang="sr-Latn-RS" dirty="0"/>
          </a:p>
          <a:p>
            <a:r>
              <a:rPr lang="sr-Latn-RS" dirty="0"/>
              <a:t>Mere fiskalne politike  imaju tipične karakteristike političkih privrednih ciklusa koji su naročito karakteristični za slabe demokratije i izborne autokratije (ni zrele demokratije nisu imune od toga)</a:t>
            </a:r>
          </a:p>
          <a:p>
            <a:pPr lvl="1"/>
            <a:r>
              <a:rPr lang="sr-Latn-RS" dirty="0"/>
              <a:t>vlast uoči izbora omogućava privremeno povećanje standarda </a:t>
            </a:r>
            <a:r>
              <a:rPr lang="sr-Latn-RS" dirty="0" err="1"/>
              <a:t>gradjana</a:t>
            </a:r>
            <a:r>
              <a:rPr lang="sr-Latn-RS" dirty="0"/>
              <a:t> na račun sporijeg rasta u budućnosti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7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5987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Monetarna politika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86566"/>
            <a:ext cx="4038600" cy="5196796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/>
              <a:t>NBS je tokom Q2 dva puta povećala kamatnu stopu  za po 0,25 </a:t>
            </a:r>
            <a:r>
              <a:rPr lang="sr-Latn-RS" dirty="0" err="1"/>
              <a:t>pp</a:t>
            </a:r>
            <a:r>
              <a:rPr lang="sr-Latn-RS" dirty="0"/>
              <a:t>, a u julu još jednom za 0,25% , nakon čega kamatna stopa dostiže 6,5% </a:t>
            </a:r>
          </a:p>
          <a:p>
            <a:endParaRPr lang="sr-Latn-RS" dirty="0"/>
          </a:p>
          <a:p>
            <a:r>
              <a:rPr lang="sr-Latn-RS" dirty="0"/>
              <a:t>U septembru NBS je povećala stopu obavezne rezerve, čime je trošak smanjenja likvidnosti privremeno prevaljen na banke</a:t>
            </a:r>
          </a:p>
          <a:p>
            <a:endParaRPr lang="sr-Latn-RS" dirty="0"/>
          </a:p>
          <a:p>
            <a:r>
              <a:rPr lang="sr-Latn-RS" dirty="0"/>
              <a:t>Restriktivna politika NBS je opravdana jer  je inflacija još uvek visoka</a:t>
            </a:r>
          </a:p>
          <a:p>
            <a:endParaRPr lang="sr-Latn-RS" dirty="0"/>
          </a:p>
          <a:p>
            <a:r>
              <a:rPr lang="sr-Latn-RS" dirty="0"/>
              <a:t>Restriktivna politika </a:t>
            </a:r>
            <a:r>
              <a:rPr lang="sr-Latn-RS" dirty="0" err="1"/>
              <a:t>ECB</a:t>
            </a:r>
            <a:r>
              <a:rPr lang="sr-Latn-RS" dirty="0"/>
              <a:t> pomaže obaranju inflacije u Srbiji</a:t>
            </a:r>
          </a:p>
          <a:p>
            <a:endParaRPr lang="sr-Latn-RS" dirty="0"/>
          </a:p>
          <a:p>
            <a:r>
              <a:rPr lang="sr-Latn-RS" dirty="0"/>
              <a:t>NBS je tokom Q2 otkupila 1,4 </a:t>
            </a:r>
            <a:r>
              <a:rPr lang="sr-Latn-RS" dirty="0" err="1"/>
              <a:t>mlrd</a:t>
            </a:r>
            <a:r>
              <a:rPr lang="sr-Latn-RS" dirty="0"/>
              <a:t> evra, a tokom  jula i avgusta još 0,9 </a:t>
            </a:r>
            <a:r>
              <a:rPr lang="sr-Latn-RS" dirty="0" err="1"/>
              <a:t>mlrd</a:t>
            </a:r>
            <a:r>
              <a:rPr lang="sr-Latn-RS" dirty="0"/>
              <a:t> evra, kako bi sprečila jačanje dinara</a:t>
            </a:r>
          </a:p>
          <a:p>
            <a:pPr lvl="1"/>
            <a:r>
              <a:rPr lang="sr-Latn-RS" dirty="0"/>
              <a:t>jačanja dinara je nepoželjno zbog dugotrajnog perioda visokih spoljnih deficita, ali otkup deviza kreira dinarsku likvidnost koju treba sterilisati </a:t>
            </a:r>
          </a:p>
          <a:p>
            <a:pPr lvl="1"/>
            <a:endParaRPr lang="sr-Latn-RS" dirty="0"/>
          </a:p>
          <a:p>
            <a:r>
              <a:rPr lang="sr-Latn-RS" dirty="0"/>
              <a:t>Nominalni međugodišnji rast novčana mase u junu iznosi 12,2%, što je najveći rast od početka 2022. godine</a:t>
            </a:r>
          </a:p>
          <a:p>
            <a:endParaRPr lang="sr-Latn-RS" dirty="0"/>
          </a:p>
          <a:p>
            <a:r>
              <a:rPr lang="sr-Latn-RS" dirty="0"/>
              <a:t>Realna </a:t>
            </a:r>
            <a:r>
              <a:rPr lang="sr-Latn-RS" dirty="0" err="1"/>
              <a:t>navčana</a:t>
            </a:r>
            <a:r>
              <a:rPr lang="sr-Latn-RS" dirty="0"/>
              <a:t> masa M2 je opala u junu za 1,5% </a:t>
            </a:r>
            <a:r>
              <a:rPr lang="sr-Latn-RS" dirty="0" err="1"/>
              <a:t>međugod</a:t>
            </a:r>
            <a:r>
              <a:rPr lang="sr-Latn-RS" dirty="0"/>
              <a:t>., što ja najmanji pad od sredine  2022. g</a:t>
            </a:r>
          </a:p>
          <a:p>
            <a:pPr lvl="1"/>
            <a:endParaRPr lang="sr-Latn-R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2845"/>
            <a:ext cx="4038600" cy="2362200"/>
          </a:xfrm>
          <a:prstGeom prst="rect">
            <a:avLst/>
          </a:prstGeom>
          <a:noFill/>
        </p:spPr>
      </p:pic>
      <p:sp>
        <p:nvSpPr>
          <p:cNvPr id="12" name="TextBox 6"/>
          <p:cNvSpPr txBox="1"/>
          <p:nvPr/>
        </p:nvSpPr>
        <p:spPr>
          <a:xfrm>
            <a:off x="5334000" y="1386565"/>
            <a:ext cx="2636887" cy="2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Inflacija i referentna stopa NBS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711092"/>
              </p:ext>
            </p:extLst>
          </p:nvPr>
        </p:nvGraphicFramePr>
        <p:xfrm>
          <a:off x="4654494" y="4248504"/>
          <a:ext cx="3956106" cy="244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429144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Intervencije NBS na međubankarskom tržištu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3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Kreditna aktivnost banaka i novčana masa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2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Kreditna aktivnost banaka tokom Q2 se blago oporavila</a:t>
            </a:r>
          </a:p>
          <a:p>
            <a:pPr lvl="1"/>
            <a:r>
              <a:rPr lang="sr-Latn-RS" dirty="0"/>
              <a:t>krediti stanovništvu su povećani za 134 miliona evra, a privredi za 17 miliona evra</a:t>
            </a:r>
          </a:p>
          <a:p>
            <a:pPr lvl="1"/>
            <a:r>
              <a:rPr lang="sr-Latn-RS" dirty="0"/>
              <a:t>u julu se neto krediti privredi povećavaju za 160 miliona evra   </a:t>
            </a:r>
          </a:p>
          <a:p>
            <a:endParaRPr lang="sr-Latn-RS" dirty="0"/>
          </a:p>
          <a:p>
            <a:r>
              <a:rPr lang="sr-Latn-RS" dirty="0"/>
              <a:t>Tokom Q2 banke su osim povećanja kamatnih stopa, zaoštrile i ostale uslove odobravanje kredita</a:t>
            </a:r>
          </a:p>
          <a:p>
            <a:endParaRPr lang="sr-Latn-RS" dirty="0"/>
          </a:p>
          <a:p>
            <a:r>
              <a:rPr lang="sr-Latn-RS" dirty="0"/>
              <a:t>Najveći deo sredstava banke su tokom Q2 i jula uložile u REPO hartije (1,11 </a:t>
            </a:r>
            <a:r>
              <a:rPr lang="sr-Latn-RS" dirty="0" err="1"/>
              <a:t>mlrd</a:t>
            </a:r>
            <a:r>
              <a:rPr lang="sr-Latn-RS" dirty="0"/>
              <a:t> evra)</a:t>
            </a:r>
          </a:p>
          <a:p>
            <a:pPr lvl="1"/>
            <a:r>
              <a:rPr lang="sr-Latn-RS" dirty="0"/>
              <a:t>visoki troškovi po osnovu REPO operacija su uticali da  NBS likvidnost u septembru smanji povećanjem obavezne rezerve, a ne povećanjem kamatne stope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602071"/>
              </p:ext>
            </p:extLst>
          </p:nvPr>
        </p:nvGraphicFramePr>
        <p:xfrm>
          <a:off x="4648200" y="16002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932992" y="1461700"/>
            <a:ext cx="3906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Promena stanja kredita privatnom sektoru, milioni evra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606572"/>
              </p:ext>
            </p:extLst>
          </p:nvPr>
        </p:nvGraphicFramePr>
        <p:xfrm>
          <a:off x="4721973" y="4267200"/>
          <a:ext cx="3964827" cy="225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4235062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Odnos novčane mase prema BDP, u %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10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Kamatne stope na kredite banaka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0335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Realne kamatne stope na dinarske kredite su ostvarile značajan rast kako usled nominalnog rasta, tako i zbog smanjena inflacije</a:t>
            </a:r>
          </a:p>
          <a:p>
            <a:pPr lvl="1"/>
            <a:r>
              <a:rPr lang="sr-Latn-RS" dirty="0"/>
              <a:t>... realne kamatne stope na dinarske kredite su i dalje negativne</a:t>
            </a:r>
          </a:p>
          <a:p>
            <a:pPr lvl="1"/>
            <a:endParaRPr lang="sr-Latn-RS" dirty="0"/>
          </a:p>
          <a:p>
            <a:r>
              <a:rPr lang="sr-Latn-RS" dirty="0"/>
              <a:t>Kamatne stope na indeksirana kredite su tokom Q2 i jula nastavile rast tako da su krajem Q2 bila </a:t>
            </a:r>
            <a:r>
              <a:rPr lang="sr-Latn-RS" dirty="0" err="1"/>
              <a:t>izmedju</a:t>
            </a:r>
            <a:r>
              <a:rPr lang="sr-Latn-RS" dirty="0"/>
              <a:t> 6,5 i 7%, što je najviši nivo u poslednjih 10-tak godina</a:t>
            </a:r>
          </a:p>
          <a:p>
            <a:endParaRPr lang="sr-Latn-RS" dirty="0"/>
          </a:p>
          <a:p>
            <a:r>
              <a:rPr lang="sr-Latn-RS" dirty="0"/>
              <a:t>NBS je u septembru donela odluku o ograničavanju kamatnih stopa na stambene kredite u trajanju od 15 meseci</a:t>
            </a:r>
          </a:p>
          <a:p>
            <a:pPr lvl="1"/>
            <a:r>
              <a:rPr lang="sr-Latn-RS" dirty="0"/>
              <a:t>ovom odlukom se privremeno smanjuju troškovi za </a:t>
            </a:r>
            <a:r>
              <a:rPr lang="sr-Latn-RS" dirty="0" err="1"/>
              <a:t>gradjane</a:t>
            </a:r>
            <a:r>
              <a:rPr lang="sr-Latn-RS" dirty="0"/>
              <a:t>, a povećavaju za banke</a:t>
            </a:r>
          </a:p>
          <a:p>
            <a:pPr lvl="1"/>
            <a:r>
              <a:rPr lang="sr-Latn-RS" dirty="0"/>
              <a:t>banke će verovatno deo troškova prevaliti na klijente povećanjem cena drugih usluga</a:t>
            </a:r>
          </a:p>
          <a:p>
            <a:endParaRPr lang="sr-Latn-RS" dirty="0"/>
          </a:p>
          <a:p>
            <a:r>
              <a:rPr lang="sr-Latn-RS" dirty="0"/>
              <a:t>Procenjuje se da će rast kamatnih stopa u </a:t>
            </a:r>
            <a:r>
              <a:rPr lang="sr-Latn-RS" dirty="0" err="1"/>
              <a:t>evrozoni</a:t>
            </a:r>
            <a:r>
              <a:rPr lang="sr-Latn-RS" dirty="0"/>
              <a:t> biti  okončan do kraja ove godine, a da će sniženje početi tokom druge polovine naredne godine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3264" y="6518139"/>
            <a:ext cx="2133600" cy="365125"/>
          </a:xfrm>
        </p:spPr>
        <p:txBody>
          <a:bodyPr/>
          <a:lstStyle/>
          <a:p>
            <a:fld id="{71BF574D-3BA4-4D96-967C-501494E42AC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9660"/>
            <a:ext cx="4038600" cy="21145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4434" y="1304307"/>
            <a:ext cx="3954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alne kamatne stope na dinarske kredite u %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433481"/>
              </p:ext>
            </p:extLst>
          </p:nvPr>
        </p:nvGraphicFramePr>
        <p:xfrm>
          <a:off x="4646103" y="3861830"/>
          <a:ext cx="4038600" cy="251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1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1905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Latn-R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Hvala na pažnji!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BC9-EB5B-46DB-AAF4-552748B61E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Osnovni makroekonomski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Privredna aktivnost u drugom kvartalu se oporavlja ali je oporavak koncentrisan na mali broj delatnosti, veći deo privrede stagnira</a:t>
            </a:r>
          </a:p>
          <a:p>
            <a:r>
              <a:rPr lang="sr-Latn-RS" dirty="0"/>
              <a:t>Stanje na tržištu rada, uključujući i realne plate, stagnira, </a:t>
            </a:r>
          </a:p>
          <a:p>
            <a:r>
              <a:rPr lang="sr-Latn-RS" dirty="0" err="1"/>
              <a:t>Spoljotrgovinski</a:t>
            </a:r>
            <a:r>
              <a:rPr lang="sr-Latn-RS" dirty="0"/>
              <a:t> i tekući platni bilans su znatno poboljšani u odnosu na prethodnu godinu, usled povoljnih cena i manjeg uvoza energenata</a:t>
            </a:r>
          </a:p>
          <a:p>
            <a:r>
              <a:rPr lang="sr-Latn-RS" dirty="0"/>
              <a:t>Inflacija opada, ali sporije nego u drugim zemljama</a:t>
            </a:r>
          </a:p>
          <a:p>
            <a:r>
              <a:rPr lang="sr-Latn-RS" dirty="0"/>
              <a:t>Rebalansom budžeta povećani su rashodi države  što će  u nekoliko narednih meseci povećati standard građana i rast </a:t>
            </a:r>
            <a:r>
              <a:rPr lang="sr-Latn-RS" dirty="0" err="1"/>
              <a:t>BDP</a:t>
            </a:r>
            <a:r>
              <a:rPr lang="sr-Latn-RS" dirty="0"/>
              <a:t> ali će uticaj na standard i rast </a:t>
            </a:r>
            <a:r>
              <a:rPr lang="sr-Latn-RS" dirty="0" err="1"/>
              <a:t>BDP</a:t>
            </a:r>
            <a:r>
              <a:rPr lang="sr-Latn-RS" dirty="0"/>
              <a:t> u srednjem roku biti negativan ili neutralan </a:t>
            </a:r>
          </a:p>
          <a:p>
            <a:r>
              <a:rPr lang="sr-Latn-RS" dirty="0"/>
              <a:t>Povećanje </a:t>
            </a:r>
            <a:r>
              <a:rPr lang="sr-Latn-RS" dirty="0" err="1"/>
              <a:t>akciza</a:t>
            </a:r>
            <a:r>
              <a:rPr lang="sr-Latn-RS" dirty="0"/>
              <a:t> i rashoda će produžiti period visoke inflacije, ali i period visokih kamatnih stopa</a:t>
            </a:r>
          </a:p>
          <a:p>
            <a:r>
              <a:rPr lang="sr-Latn-RS" dirty="0"/>
              <a:t>Monetarna politika je restriktivna što je u skladu sa visokom inflacijom </a:t>
            </a:r>
          </a:p>
          <a:p>
            <a:r>
              <a:rPr lang="sr-Latn-RS" dirty="0"/>
              <a:t>Evropske privrede uglavnom stagniraju ili su u recesiji, dok je inflacija značajno opala, ali je i dalje iznad ciljnog nivoa</a:t>
            </a:r>
          </a:p>
          <a:p>
            <a:r>
              <a:rPr lang="sr-Latn-RS" dirty="0"/>
              <a:t>Procenjujemo da bi rast </a:t>
            </a:r>
            <a:r>
              <a:rPr lang="sr-Latn-RS" dirty="0" err="1"/>
              <a:t>BDP</a:t>
            </a:r>
            <a:r>
              <a:rPr lang="sr-Latn-RS" dirty="0"/>
              <a:t> Srbije u ovoj godini mogao da iznosi oko 2%, inflacija oko 13%, tekući deficit oko 3,5%, dok će nezaposlenost ostati na sadašnjem nivou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2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Rast </a:t>
            </a:r>
            <a:r>
              <a:rPr lang="sr-Latn-RS" dirty="0" err="1"/>
              <a:t>BDP</a:t>
            </a:r>
            <a:r>
              <a:rPr lang="sr-Latn-RS" dirty="0"/>
              <a:t> u drugom kvartalu iznosi 1,7%,</a:t>
            </a:r>
          </a:p>
          <a:p>
            <a:pPr lvl="1"/>
            <a:r>
              <a:rPr lang="sr-Latn-RS" dirty="0"/>
              <a:t>što je više nego u Q1‚,</a:t>
            </a:r>
          </a:p>
          <a:p>
            <a:pPr lvl="1"/>
            <a:r>
              <a:rPr lang="sr-Latn-RS" dirty="0"/>
              <a:t>... ali je to i dalje nizak rast</a:t>
            </a:r>
          </a:p>
          <a:p>
            <a:endParaRPr lang="sr-Latn-RS" dirty="0"/>
          </a:p>
          <a:p>
            <a:r>
              <a:rPr lang="sr-Latn-RS" dirty="0"/>
              <a:t>Nekoliko delatnosti ostvaruje visok rast, ostale stagniraju ili opadaju</a:t>
            </a:r>
          </a:p>
          <a:p>
            <a:endParaRPr lang="sr-Latn-RS" dirty="0"/>
          </a:p>
          <a:p>
            <a:r>
              <a:rPr lang="sr-Latn-RS" dirty="0"/>
              <a:t>U EU GDP stagnira, veći broj zemalja je u recesiji</a:t>
            </a:r>
          </a:p>
          <a:p>
            <a:endParaRPr lang="sr-Latn-RS" dirty="0"/>
          </a:p>
          <a:p>
            <a:r>
              <a:rPr lang="sr-Latn-RS" dirty="0"/>
              <a:t>Zemlje </a:t>
            </a:r>
            <a:r>
              <a:rPr lang="sr-Latn-RS" dirty="0" err="1"/>
              <a:t>CIE</a:t>
            </a:r>
            <a:r>
              <a:rPr lang="sr-Latn-RS" dirty="0"/>
              <a:t> su u proseku imale pad </a:t>
            </a:r>
            <a:r>
              <a:rPr lang="sr-Latn-RS" dirty="0" err="1"/>
              <a:t>BDP</a:t>
            </a:r>
            <a:r>
              <a:rPr lang="sr-Latn-RS" dirty="0"/>
              <a:t> u Q2 </a:t>
            </a:r>
          </a:p>
          <a:p>
            <a:pPr lvl="1"/>
            <a:r>
              <a:rPr lang="sr-Latn-RS" dirty="0"/>
              <a:t>Zemlje srednje Evrope i Baltika uglavnom imaju pad </a:t>
            </a:r>
            <a:r>
              <a:rPr lang="sr-Latn-RS" dirty="0" err="1"/>
              <a:t>BDP</a:t>
            </a:r>
            <a:r>
              <a:rPr lang="sr-Latn-RS" dirty="0"/>
              <a:t>, dok su zemlje jugoistočne Evrope ostvarile rast</a:t>
            </a:r>
          </a:p>
          <a:p>
            <a:endParaRPr lang="sr-Latn-RS" dirty="0"/>
          </a:p>
          <a:p>
            <a:r>
              <a:rPr lang="sr-Latn-RS" dirty="0"/>
              <a:t>Srbija je među zemljama koje su ostvarile najmanje loše rezultate</a:t>
            </a:r>
          </a:p>
          <a:p>
            <a:pPr lvl="1"/>
            <a:r>
              <a:rPr lang="sr-Latn-RS" dirty="0"/>
              <a:t>na to je uticao visok, ali  privremeni, rast u građevinarstvu i poljoprivredi</a:t>
            </a:r>
          </a:p>
          <a:p>
            <a:pPr lvl="1"/>
            <a:r>
              <a:rPr lang="sr-Latn-RS" dirty="0"/>
              <a:t>uz prosečan rast ove dve delatnosti rezultati bi bili slični kao u drugim zemljama </a:t>
            </a:r>
            <a:r>
              <a:rPr lang="sr-Latn-RS" dirty="0" err="1"/>
              <a:t>CIE</a:t>
            </a:r>
            <a:endParaRPr lang="sr-Latn-RS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3446254"/>
              </p:ext>
            </p:extLst>
          </p:nvPr>
        </p:nvGraphicFramePr>
        <p:xfrm>
          <a:off x="4648200" y="1600201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33966"/>
              </p:ext>
            </p:extLst>
          </p:nvPr>
        </p:nvGraphicFramePr>
        <p:xfrm>
          <a:off x="4648200" y="4114006"/>
          <a:ext cx="4038600" cy="228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17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1"/>
          </a:xfrm>
        </p:spPr>
        <p:txBody>
          <a:bodyPr>
            <a:normAutofit fontScale="55000" lnSpcReduction="20000"/>
          </a:bodyPr>
          <a:lstStyle/>
          <a:p>
            <a:r>
              <a:rPr lang="sr-Latn-RS" sz="2900" dirty="0"/>
              <a:t>Rast po privrednim delatnostima je izrazito neravnomeran</a:t>
            </a:r>
          </a:p>
          <a:p>
            <a:pPr lvl="1"/>
            <a:r>
              <a:rPr lang="sr-Latn-RS" sz="2500" dirty="0"/>
              <a:t>građevinarstvo, poljoprivreda </a:t>
            </a:r>
            <a:r>
              <a:rPr lang="sr-Latn-RS" sz="2500" dirty="0" err="1"/>
              <a:t>IT</a:t>
            </a:r>
            <a:r>
              <a:rPr lang="sr-Latn-RS" sz="2500" dirty="0"/>
              <a:t> i komunikacije imaju rast od oko 10%, </a:t>
            </a:r>
          </a:p>
          <a:p>
            <a:pPr lvl="1"/>
            <a:r>
              <a:rPr lang="sr-Latn-RS" sz="2500" dirty="0"/>
              <a:t>ostale delatnosti ostvarile su rast od 0,5%</a:t>
            </a:r>
          </a:p>
          <a:p>
            <a:r>
              <a:rPr lang="sr-Latn-RS" sz="2900" dirty="0"/>
              <a:t>Procenjujemo da je visok rast u građevinarstvu privremen (visoke kamatne stope, visoke cene i pad prometa nekretnina, manje investicije u privredi i dr.), u poljoprivredi je jednokratan, dok </a:t>
            </a:r>
            <a:r>
              <a:rPr lang="sr-Latn-RS" sz="2900" dirty="0" err="1"/>
              <a:t>IT</a:t>
            </a:r>
            <a:r>
              <a:rPr lang="sr-Latn-RS" sz="2900" dirty="0"/>
              <a:t> ima stabilan rast</a:t>
            </a:r>
          </a:p>
          <a:p>
            <a:r>
              <a:rPr lang="sr-Latn-RS" sz="2900" dirty="0"/>
              <a:t>Po komponentama tražnje glavni pokretači rasta su izvoz i investicije </a:t>
            </a:r>
          </a:p>
          <a:p>
            <a:pPr lvl="1"/>
            <a:r>
              <a:rPr lang="sr-Latn-RS" sz="2500" dirty="0"/>
              <a:t>što je  dobro, ali se verovatno neće nastaviti u narednoj godini</a:t>
            </a:r>
          </a:p>
          <a:p>
            <a:pPr lvl="1"/>
            <a:r>
              <a:rPr lang="sr-Latn-RS" sz="2500" dirty="0"/>
              <a:t>investicije rastu zbog građevinarstva, dok uvoz kapitalnih dobara opada</a:t>
            </a:r>
          </a:p>
          <a:p>
            <a:r>
              <a:rPr lang="sr-Latn-RS" sz="2900" dirty="0"/>
              <a:t>Privatna i državna potrošnja opadaju, zbog inflacije,  </a:t>
            </a:r>
          </a:p>
          <a:p>
            <a:pPr lvl="1"/>
            <a:r>
              <a:rPr lang="sr-Latn-RS" sz="2500" dirty="0"/>
              <a:t>u narednim mesecima se očekuju njihov rast, zbog usporavanja inflacije i državnih stimulansa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8029099"/>
              </p:ext>
            </p:extLst>
          </p:nvPr>
        </p:nvGraphicFramePr>
        <p:xfrm>
          <a:off x="4648200" y="1600201"/>
          <a:ext cx="403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177930"/>
              </p:ext>
            </p:extLst>
          </p:nvPr>
        </p:nvGraphicFramePr>
        <p:xfrm>
          <a:off x="4605068" y="3657602"/>
          <a:ext cx="4081732" cy="24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017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Industrijska proizvodnja u Q2 u Srbiji prelazi u stagnaciju,</a:t>
            </a:r>
          </a:p>
          <a:p>
            <a:r>
              <a:rPr lang="sr-Latn-RS" dirty="0"/>
              <a:t>Rezultati po glavnim delatnostima se značajno razlikuju</a:t>
            </a:r>
          </a:p>
          <a:p>
            <a:pPr lvl="1"/>
            <a:r>
              <a:rPr lang="sr-Latn-RS" dirty="0"/>
              <a:t>prerađivačka industrija u oba kvartala blago opada,</a:t>
            </a:r>
          </a:p>
          <a:p>
            <a:pPr lvl="1"/>
            <a:r>
              <a:rPr lang="sr-Latn-RS" dirty="0"/>
              <a:t>rudarstvo nakon rasta u Q1 u Q2 ima solidan pad</a:t>
            </a:r>
          </a:p>
          <a:p>
            <a:pPr lvl="1"/>
            <a:r>
              <a:rPr lang="sr-Latn-RS" dirty="0"/>
              <a:t>energetika ima snažan rast u oba kvartala</a:t>
            </a:r>
          </a:p>
          <a:p>
            <a:r>
              <a:rPr lang="sr-Latn-RS" dirty="0"/>
              <a:t>Snažan rast energetike će se uskoro okončati, dok će rudarstvo biti pod uticajem svetske tražnje</a:t>
            </a:r>
          </a:p>
          <a:p>
            <a:r>
              <a:rPr lang="sr-Latn-RS" dirty="0"/>
              <a:t>Industrija opada u Q2 na nivou EU, dok u zemljama </a:t>
            </a:r>
            <a:r>
              <a:rPr lang="sr-Latn-RS" dirty="0" err="1"/>
              <a:t>CIE</a:t>
            </a:r>
            <a:r>
              <a:rPr lang="sr-Latn-RS" dirty="0"/>
              <a:t> opada od početka godine</a:t>
            </a:r>
          </a:p>
          <a:p>
            <a:r>
              <a:rPr lang="sr-Latn-RS" dirty="0"/>
              <a:t>Bolji rezultati Srbije su rezultat oporavka energetike koji se uskoro okončava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8247364"/>
              </p:ext>
            </p:extLst>
          </p:nvPr>
        </p:nvGraphicFramePr>
        <p:xfrm>
          <a:off x="4648200" y="1541171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78925"/>
              </p:ext>
            </p:extLst>
          </p:nvPr>
        </p:nvGraphicFramePr>
        <p:xfrm>
          <a:off x="4762500" y="3795712"/>
          <a:ext cx="3810000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55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Procena privredne aktivnosti u 2023. godinu</a:t>
            </a:r>
            <a:endParaRPr lang="en-GB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86242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 err="1"/>
              <a:t>BDP</a:t>
            </a:r>
            <a:r>
              <a:rPr lang="sr-Latn-RS" dirty="0"/>
              <a:t> je u  prvoj polovni godine porastao za 1,3%, a očekuje se da će u drugoj polovini godine rast biti nešto veći, tako da se u celoj 2023. godini očekuje rast od oko 2%</a:t>
            </a:r>
          </a:p>
          <a:p>
            <a:r>
              <a:rPr lang="sr-Latn-RS" dirty="0"/>
              <a:t>Na ubrzanje rasta u drugoj polovini godine  će uticati </a:t>
            </a:r>
          </a:p>
          <a:p>
            <a:pPr lvl="1"/>
            <a:r>
              <a:rPr lang="sr-Latn-RS" dirty="0"/>
              <a:t>nastavak visokih stopa rasta građevinarstva, poljoprivrede i </a:t>
            </a:r>
            <a:r>
              <a:rPr lang="sr-Latn-RS" dirty="0" err="1"/>
              <a:t>IT</a:t>
            </a:r>
            <a:r>
              <a:rPr lang="sr-Latn-RS" dirty="0"/>
              <a:t>, </a:t>
            </a:r>
          </a:p>
          <a:p>
            <a:pPr lvl="1"/>
            <a:r>
              <a:rPr lang="sr-Latn-RS" dirty="0"/>
              <a:t>fiskalni stimulansi će podići rast </a:t>
            </a:r>
            <a:r>
              <a:rPr lang="sr-Latn-RS" dirty="0" err="1"/>
              <a:t>BDP</a:t>
            </a:r>
            <a:r>
              <a:rPr lang="sr-Latn-RS" dirty="0"/>
              <a:t> u narednim  mesecima</a:t>
            </a:r>
          </a:p>
          <a:p>
            <a:pPr lvl="1"/>
            <a:r>
              <a:rPr lang="sr-Latn-RS" dirty="0"/>
              <a:t>osnovica za poređenje iz druge polovine prošle godine je niska</a:t>
            </a:r>
          </a:p>
          <a:p>
            <a:r>
              <a:rPr lang="sr-Latn-RS" dirty="0"/>
              <a:t>Kočnice za znatnije ubrzanje rasta </a:t>
            </a:r>
            <a:r>
              <a:rPr lang="sr-Latn-RS" dirty="0" err="1"/>
              <a:t>BDP</a:t>
            </a:r>
            <a:r>
              <a:rPr lang="sr-Latn-RS" dirty="0"/>
              <a:t> u drugoj polovini godine su:</a:t>
            </a:r>
          </a:p>
          <a:p>
            <a:pPr lvl="1"/>
            <a:r>
              <a:rPr lang="sr-Latn-RS" dirty="0"/>
              <a:t>stagnacija i recesija u EU, usporavanje rasta Kine, što će negativno uticati na prerađivačku industriju u Srbiji </a:t>
            </a:r>
          </a:p>
          <a:p>
            <a:pPr lvl="1"/>
            <a:r>
              <a:rPr lang="sr-Latn-RS" dirty="0"/>
              <a:t>visoke kamatne stope će usporiti investicije i kupovinu trajnih potrošnih dobara i smanjiti raspoloživi dohodak za ostala dobra</a:t>
            </a:r>
          </a:p>
          <a:p>
            <a:pPr lvl="1"/>
            <a:r>
              <a:rPr lang="sr-Latn-RS" dirty="0"/>
              <a:t>produženi period visoke inflacije u Srbiji će smanjivati realne dohotke i usporiti pad kamatnih stopa</a:t>
            </a:r>
          </a:p>
          <a:p>
            <a:r>
              <a:rPr lang="sr-Latn-RS" dirty="0"/>
              <a:t>Postoji neizvesnost u pogledu kretanja cena energenata – njihov rast bi usporio </a:t>
            </a:r>
            <a:r>
              <a:rPr lang="sr-Latn-RS" dirty="0" err="1"/>
              <a:t>BDP</a:t>
            </a:r>
            <a:r>
              <a:rPr lang="sr-Latn-RS" dirty="0"/>
              <a:t> Srbije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5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Stanje na tržištu rada stagnira,</a:t>
            </a:r>
          </a:p>
          <a:p>
            <a:pPr lvl="1"/>
            <a:r>
              <a:rPr lang="sr-Latn-RS" dirty="0"/>
              <a:t>stopa nezaposlenosti iznosi 9,6%</a:t>
            </a:r>
          </a:p>
          <a:p>
            <a:pPr lvl="1"/>
            <a:r>
              <a:rPr lang="sr-Latn-RS" dirty="0"/>
              <a:t>stopa zaposlenosti 50,4%, </a:t>
            </a:r>
          </a:p>
          <a:p>
            <a:r>
              <a:rPr lang="sr-Latn-RS" dirty="0"/>
              <a:t>Struktura zaposlenosti se poboljšava</a:t>
            </a:r>
          </a:p>
          <a:p>
            <a:pPr lvl="1"/>
            <a:r>
              <a:rPr lang="sr-Latn-RS" dirty="0"/>
              <a:t>registrovana zaposlenost je povećana za 2,6% </a:t>
            </a:r>
          </a:p>
          <a:p>
            <a:pPr lvl="1"/>
            <a:r>
              <a:rPr lang="sr-Latn-RS" dirty="0"/>
              <a:t>neformalna zaposlenost iznosi 12,3%, što je za 2 </a:t>
            </a:r>
            <a:r>
              <a:rPr lang="sr-Latn-RS" dirty="0" err="1"/>
              <a:t>pp</a:t>
            </a:r>
            <a:r>
              <a:rPr lang="sr-Latn-RS" dirty="0"/>
              <a:t>. manje nego pre godinu dana</a:t>
            </a:r>
          </a:p>
          <a:p>
            <a:r>
              <a:rPr lang="sr-Latn-RS" dirty="0"/>
              <a:t>Broj zaposlenih u privatnom sektoru je povećan za 3,6%, a u javnom za 0,6%</a:t>
            </a:r>
          </a:p>
          <a:p>
            <a:r>
              <a:rPr lang="sr-Latn-RS" dirty="0"/>
              <a:t>Broj zaposlenih u javnom sektoru je u poslednjih sedam godine smanjen za 2%, ali smanjene je bilo stihijno</a:t>
            </a:r>
          </a:p>
          <a:p>
            <a:pPr lvl="1"/>
            <a:r>
              <a:rPr lang="sr-Latn-RS" dirty="0"/>
              <a:t>u nekim delovima postoji višak u drugim manjak zaposlenih</a:t>
            </a:r>
          </a:p>
          <a:p>
            <a:pPr lvl="1"/>
            <a:r>
              <a:rPr lang="sr-Latn-RS" dirty="0"/>
              <a:t>postoje indicije da kvalitet zaposlenih u javnom sektoru opada (partijsko zapošljavanje, niske zarade i dr.)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2861D5-1E19-4135-8171-7A95801E68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9692323"/>
              </p:ext>
            </p:extLst>
          </p:nvPr>
        </p:nvGraphicFramePr>
        <p:xfrm>
          <a:off x="4648200" y="1600201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876BF7-6944-4F83-B9F6-0E862811F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917530"/>
              </p:ext>
            </p:extLst>
          </p:nvPr>
        </p:nvGraphicFramePr>
        <p:xfrm>
          <a:off x="4661140" y="4226915"/>
          <a:ext cx="4236720" cy="253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270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34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3234"/>
            <a:ext cx="4038600" cy="5448241"/>
          </a:xfrm>
        </p:spPr>
        <p:txBody>
          <a:bodyPr>
            <a:normAutofit fontScale="92500" lnSpcReduction="10000"/>
          </a:bodyPr>
          <a:lstStyle/>
          <a:p>
            <a:r>
              <a:rPr lang="sr-Latn-RS" sz="1600" dirty="0"/>
              <a:t>Realne zarade u Q2 su </a:t>
            </a:r>
          </a:p>
          <a:p>
            <a:pPr lvl="1"/>
            <a:r>
              <a:rPr lang="sr-Latn-RS" sz="1400" dirty="0"/>
              <a:t>veće za 0,7% u odnosu na isti period prethodne godine</a:t>
            </a:r>
          </a:p>
          <a:p>
            <a:pPr lvl="1"/>
            <a:r>
              <a:rPr lang="sr-Latn-RS" sz="1400" dirty="0"/>
              <a:t>približno iste kao u Q1</a:t>
            </a:r>
          </a:p>
          <a:p>
            <a:pPr lvl="1"/>
            <a:r>
              <a:rPr lang="sr-Latn-RS" sz="1400" dirty="0"/>
              <a:t>od 2012. realne  zarade su u proseku rasle 2,4% godišnje </a:t>
            </a:r>
          </a:p>
          <a:p>
            <a:r>
              <a:rPr lang="sr-Latn-RS" sz="1600" dirty="0"/>
              <a:t>Do kraja godine očekuje se nešto veći rast realnih zarada, jer će nominalne stagnirati ili rasti, dok će inflacija opadati </a:t>
            </a:r>
          </a:p>
          <a:p>
            <a:r>
              <a:rPr lang="sr-Latn-RS" sz="1600" dirty="0"/>
              <a:t>Zarade u evrima su u Q2 veće za 15,7% nego pre godinu dana, ali one ne pokazuju rast kupovne moći</a:t>
            </a:r>
          </a:p>
          <a:p>
            <a:r>
              <a:rPr lang="sr-Latn-RS" sz="1600" dirty="0"/>
              <a:t>Od 2018. godine realne zarade u Srbiji su rasle znatno brže od produktivnosti, zbog čega su povećani jedinični troškovi rada za preko 20%</a:t>
            </a:r>
          </a:p>
          <a:p>
            <a:r>
              <a:rPr lang="sr-Latn-RS" sz="1600" dirty="0"/>
              <a:t>Slična kretanja su ostvarena u </a:t>
            </a:r>
            <a:r>
              <a:rPr lang="sr-Latn-RS" sz="1600" dirty="0" err="1"/>
              <a:t>CIE</a:t>
            </a:r>
            <a:r>
              <a:rPr lang="sr-Latn-RS" sz="1600" dirty="0"/>
              <a:t> i  razvijenim evropskim zemljama, kao posledica demografskih trendove i  sporog tehnološkog napretka</a:t>
            </a:r>
          </a:p>
          <a:p>
            <a:r>
              <a:rPr lang="sr-Latn-RS" sz="1600" dirty="0"/>
              <a:t>Nastavak ovog trenda će smanjiti  konkurentnost i rast evropskih privreda u budućnosti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2A6005-5843-4B80-AB86-2EB859DD13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9377249"/>
              </p:ext>
            </p:extLst>
          </p:nvPr>
        </p:nvGraphicFramePr>
        <p:xfrm>
          <a:off x="4572000" y="1273234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7D5E19-488D-4493-ADB2-5BB2672B8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680757"/>
              </p:ext>
            </p:extLst>
          </p:nvPr>
        </p:nvGraphicFramePr>
        <p:xfrm>
          <a:off x="4544037" y="3777366"/>
          <a:ext cx="3962400" cy="243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35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31792</TotalTime>
  <Words>3081</Words>
  <Application>Microsoft Office PowerPoint</Application>
  <PresentationFormat>On-screen Show (4:3)</PresentationFormat>
  <Paragraphs>325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Myriad Pro SemiCond</vt:lpstr>
      <vt:lpstr>Times New Roman</vt:lpstr>
      <vt:lpstr>Office Theme</vt:lpstr>
      <vt:lpstr>Prezentacija QM73</vt:lpstr>
      <vt:lpstr>Sadržaj</vt:lpstr>
      <vt:lpstr>Osnovni makroekonomski trendovi</vt:lpstr>
      <vt:lpstr>Privredna aktivnost – kratkoročni trendovi</vt:lpstr>
      <vt:lpstr>Privredna aktivnost – kratkoročni trendovi</vt:lpstr>
      <vt:lpstr>Privredna aktivnost – kratkoročni trendovi</vt:lpstr>
      <vt:lpstr>Procena privredne aktivnosti u 2023. godinu</vt:lpstr>
      <vt:lpstr>Zaposlenost i zarade</vt:lpstr>
      <vt:lpstr>Zaposlenost i zarade</vt:lpstr>
      <vt:lpstr>Zaposlenost i zarade</vt:lpstr>
      <vt:lpstr>Spoljnoekonomski odnosi –tekuće transakcije</vt:lpstr>
      <vt:lpstr>Spoljnoekonomski odnosi –tekuće transakcije</vt:lpstr>
      <vt:lpstr>Spoljnoekonomski odnosi – kapitalne transakcije</vt:lpstr>
      <vt:lpstr>Inflacija i kurs</vt:lpstr>
      <vt:lpstr>Inflacija i kurs</vt:lpstr>
      <vt:lpstr>Inflacija i kurs</vt:lpstr>
      <vt:lpstr>Fiskalni tokovi i politika</vt:lpstr>
      <vt:lpstr>Fiskalni tokovi i politika</vt:lpstr>
      <vt:lpstr>Fiskalni tokovi i politika</vt:lpstr>
      <vt:lpstr>Ocene rebalansa budžeta –fiskalne implikacije</vt:lpstr>
      <vt:lpstr>Ocene rebalansa budžeta –makroekonomske  imlikacije</vt:lpstr>
      <vt:lpstr>Monetarna politika</vt:lpstr>
      <vt:lpstr>Kreditna aktivnost banaka i novčana masa</vt:lpstr>
      <vt:lpstr>Kamatne stope na kredite banaka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Aleksandar Radivojević</cp:lastModifiedBy>
  <cp:revision>2915</cp:revision>
  <cp:lastPrinted>2023-09-28T09:20:29Z</cp:lastPrinted>
  <dcterms:created xsi:type="dcterms:W3CDTF">2017-03-05T10:43:19Z</dcterms:created>
  <dcterms:modified xsi:type="dcterms:W3CDTF">2023-09-28T09:21:34Z</dcterms:modified>
</cp:coreProperties>
</file>