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3" r:id="rId2"/>
    <p:sldId id="257" r:id="rId3"/>
    <p:sldId id="676" r:id="rId4"/>
    <p:sldId id="678" r:id="rId5"/>
    <p:sldId id="677" r:id="rId6"/>
    <p:sldId id="681" r:id="rId7"/>
    <p:sldId id="679" r:id="rId8"/>
    <p:sldId id="680" r:id="rId9"/>
    <p:sldId id="682" r:id="rId10"/>
    <p:sldId id="684" r:id="rId11"/>
    <p:sldId id="683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85" r:id="rId21"/>
    <p:sldId id="695" r:id="rId22"/>
    <p:sldId id="278" r:id="rId23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ojko Arsic" initials="M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5" autoAdjust="0"/>
    <p:restoredTop sz="99389" autoAdjust="0"/>
  </p:normalViewPr>
  <p:slideViewPr>
    <p:cSldViewPr>
      <p:cViewPr varScale="1">
        <p:scale>
          <a:sx n="86" d="100"/>
          <a:sy n="86" d="100"/>
        </p:scale>
        <p:origin x="14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23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namq_10_gdp%20(44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Trziste_radaQ2202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Tabela_QM65%20-%20f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sts_inpp_m%20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fiskani%20bilans%20jul%20202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fiskani%20bilans%20jul%20202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QM65%20Pr%20aktivnost%20za%20tekst%20DB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QM65%20Pr%20aktivnost%20za%20tekst%20DB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QM65%20Pr%20aktivnost%20za%20tekst%20DB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QM65%20Pr%20aktivnost%20za%20tekst%20DB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sts_inpr_q%20(3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Trziste_radaQ2202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Trziste_radaQ2202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lojko%20Arsic\Documents\QM\QM65\Trziste_radaQ2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/>
              <a:t>Rast</a:t>
            </a:r>
            <a:r>
              <a:rPr lang="sr-Latn-RS" sz="1200" b="0" baseline="0"/>
              <a:t> BDP u evropskim zemljama u  prvom polugodištu 2021 </a:t>
            </a:r>
            <a:endParaRPr lang="en-US" sz="1200" b="0"/>
          </a:p>
        </c:rich>
      </c:tx>
      <c:layout>
        <c:manualLayout>
          <c:xMode val="edge"/>
          <c:yMode val="edge"/>
          <c:x val="0.12533417697787777"/>
          <c:y val="3.240750148166970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Data!$O$17:$O$49</c:f>
              <c:strCache>
                <c:ptCount val="33"/>
                <c:pt idx="0">
                  <c:v>Norway</c:v>
                </c:pt>
                <c:pt idx="1">
                  <c:v>Germany</c:v>
                </c:pt>
                <c:pt idx="2">
                  <c:v>Czechia</c:v>
                </c:pt>
                <c:pt idx="3">
                  <c:v>Finland</c:v>
                </c:pt>
                <c:pt idx="4">
                  <c:v>Bulgaria</c:v>
                </c:pt>
                <c:pt idx="5">
                  <c:v>Austria</c:v>
                </c:pt>
                <c:pt idx="6">
                  <c:v>Switzerland</c:v>
                </c:pt>
                <c:pt idx="7">
                  <c:v>Netherlands</c:v>
                </c:pt>
                <c:pt idx="8">
                  <c:v>Iceland</c:v>
                </c:pt>
                <c:pt idx="9">
                  <c:v>Denmark</c:v>
                </c:pt>
                <c:pt idx="10">
                  <c:v>Portugal</c:v>
                </c:pt>
                <c:pt idx="11">
                  <c:v>Sweden</c:v>
                </c:pt>
                <c:pt idx="12">
                  <c:v>Poland</c:v>
                </c:pt>
                <c:pt idx="13">
                  <c:v>Lithuania</c:v>
                </c:pt>
                <c:pt idx="14">
                  <c:v>Slovakia</c:v>
                </c:pt>
                <c:pt idx="15">
                  <c:v>Cyprus</c:v>
                </c:pt>
                <c:pt idx="16">
                  <c:v>Latvia</c:v>
                </c:pt>
                <c:pt idx="17">
                  <c:v>Macedonia</c:v>
                </c:pt>
                <c:pt idx="18">
                  <c:v>Malta</c:v>
                </c:pt>
                <c:pt idx="19">
                  <c:v>EU</c:v>
                </c:pt>
                <c:pt idx="20">
                  <c:v>Romania</c:v>
                </c:pt>
                <c:pt idx="21">
                  <c:v>Spain</c:v>
                </c:pt>
                <c:pt idx="22">
                  <c:v>Belgium</c:v>
                </c:pt>
                <c:pt idx="23">
                  <c:v>Greece</c:v>
                </c:pt>
                <c:pt idx="24">
                  <c:v>Croatia</c:v>
                </c:pt>
                <c:pt idx="25">
                  <c:v>Serbia</c:v>
                </c:pt>
                <c:pt idx="26">
                  <c:v>Hungary</c:v>
                </c:pt>
                <c:pt idx="27">
                  <c:v>Estonia</c:v>
                </c:pt>
                <c:pt idx="28">
                  <c:v>Slovenia</c:v>
                </c:pt>
                <c:pt idx="29">
                  <c:v>Italy</c:v>
                </c:pt>
                <c:pt idx="30">
                  <c:v>France</c:v>
                </c:pt>
                <c:pt idx="31">
                  <c:v>Turkey</c:v>
                </c:pt>
                <c:pt idx="32">
                  <c:v>Ireland</c:v>
                </c:pt>
              </c:strCache>
            </c:strRef>
          </c:cat>
          <c:val>
            <c:numRef>
              <c:f>Data!$P$17:$P$49</c:f>
              <c:numCache>
                <c:formatCode>0.0</c:formatCode>
                <c:ptCount val="33"/>
                <c:pt idx="0">
                  <c:v>2.1918808671333792</c:v>
                </c:pt>
                <c:pt idx="1">
                  <c:v>2.8650672583553178</c:v>
                </c:pt>
                <c:pt idx="2">
                  <c:v>2.9885148306201041</c:v>
                </c:pt>
                <c:pt idx="3">
                  <c:v>3.0879940379115176</c:v>
                </c:pt>
                <c:pt idx="4">
                  <c:v>3.0989573772899148</c:v>
                </c:pt>
                <c:pt idx="5">
                  <c:v>3.1889226391879544</c:v>
                </c:pt>
                <c:pt idx="6">
                  <c:v>3.439648391497748</c:v>
                </c:pt>
                <c:pt idx="7">
                  <c:v>3.5036172630761997</c:v>
                </c:pt>
                <c:pt idx="8">
                  <c:v>3.5040562994819613</c:v>
                </c:pt>
                <c:pt idx="9">
                  <c:v>3.9227410025422405</c:v>
                </c:pt>
                <c:pt idx="10">
                  <c:v>4.5574383998910006</c:v>
                </c:pt>
                <c:pt idx="11">
                  <c:v>4.6024767223745284</c:v>
                </c:pt>
                <c:pt idx="12">
                  <c:v>4.6338652517139867</c:v>
                </c:pt>
                <c:pt idx="13">
                  <c:v>4.692059620907969</c:v>
                </c:pt>
                <c:pt idx="14">
                  <c:v>4.9275694953257814</c:v>
                </c:pt>
                <c:pt idx="15">
                  <c:v>5.0726571407777588</c:v>
                </c:pt>
                <c:pt idx="16">
                  <c:v>5.0812490342411056</c:v>
                </c:pt>
                <c:pt idx="17">
                  <c:v>5.2249505453621605</c:v>
                </c:pt>
                <c:pt idx="18">
                  <c:v>5.5993880666400395</c:v>
                </c:pt>
                <c:pt idx="19">
                  <c:v>6.1103306443436978</c:v>
                </c:pt>
                <c:pt idx="20">
                  <c:v>6.5643719432652397</c:v>
                </c:pt>
                <c:pt idx="21">
                  <c:v>6.7287028620369007</c:v>
                </c:pt>
                <c:pt idx="22">
                  <c:v>6.9641675881083387</c:v>
                </c:pt>
                <c:pt idx="23">
                  <c:v>7.2419158435935715</c:v>
                </c:pt>
                <c:pt idx="24">
                  <c:v>7.5098474032220333</c:v>
                </c:pt>
                <c:pt idx="25">
                  <c:v>7.5700237129016843</c:v>
                </c:pt>
                <c:pt idx="26">
                  <c:v>7.5896112638133282</c:v>
                </c:pt>
                <c:pt idx="27">
                  <c:v>8.493376903093619</c:v>
                </c:pt>
                <c:pt idx="28">
                  <c:v>8.8449889867841183</c:v>
                </c:pt>
                <c:pt idx="29">
                  <c:v>8.9036833180123551</c:v>
                </c:pt>
                <c:pt idx="30">
                  <c:v>9.7435768007672507</c:v>
                </c:pt>
                <c:pt idx="31">
                  <c:v>14.286305594072735</c:v>
                </c:pt>
                <c:pt idx="32">
                  <c:v>16.28119233779697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54288"/>
        <c:axId val="-1300654832"/>
      </c:barChart>
      <c:catAx>
        <c:axId val="-1300654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-1300654832"/>
        <c:crosses val="autoZero"/>
        <c:auto val="1"/>
        <c:lblAlgn val="ctr"/>
        <c:lblOffset val="100"/>
        <c:tickLblSkip val="1"/>
        <c:noMultiLvlLbl val="0"/>
      </c:catAx>
      <c:valAx>
        <c:axId val="-1300654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sr-Latn-RS" b="0">
                    <a:latin typeface="Times New Roman" pitchFamily="18" charset="0"/>
                    <a:cs typeface="Times New Roman" pitchFamily="18" charset="0"/>
                  </a:rPr>
                  <a:t>u %,</a:t>
                </a:r>
                <a:r>
                  <a:rPr lang="sr-Latn-RS" b="0" baseline="0">
                    <a:latin typeface="Times New Roman" pitchFamily="18" charset="0"/>
                    <a:cs typeface="Times New Roman" pitchFamily="18" charset="0"/>
                  </a:rPr>
                  <a:t> medjugodišnje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0.0" sourceLinked="1"/>
        <c:majorTickMark val="none"/>
        <c:minorTickMark val="none"/>
        <c:tickLblPos val="nextTo"/>
        <c:crossAx val="-1300654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118587449296124E-2"/>
          <c:y val="7.227214924379724E-2"/>
          <c:w val="0.950570115906616"/>
          <c:h val="0.65053887795275578"/>
        </c:manualLayout>
      </c:layout>
      <c:lineChart>
        <c:grouping val="standard"/>
        <c:varyColors val="0"/>
        <c:ser>
          <c:idx val="0"/>
          <c:order val="0"/>
          <c:tx>
            <c:strRef>
              <c:f>G3_7!$Q$1</c:f>
              <c:strCache>
                <c:ptCount val="1"/>
                <c:pt idx="0">
                  <c:v>Neto zarade (EUR)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427-4F43-B7EB-5CAA4C652F5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G3_7!$P$26:$P$55</c:f>
              <c:strCache>
                <c:ptCount val="30"/>
                <c:pt idx="0">
                  <c:v>2014 Q1</c:v>
                </c:pt>
                <c:pt idx="1">
                  <c:v>2014 Q2</c:v>
                </c:pt>
                <c:pt idx="2">
                  <c:v>2014 Q3</c:v>
                </c:pt>
                <c:pt idx="3">
                  <c:v>2014 Q4</c:v>
                </c:pt>
                <c:pt idx="4">
                  <c:v>2015 Q1</c:v>
                </c:pt>
                <c:pt idx="5">
                  <c:v>2015 Q2</c:v>
                </c:pt>
                <c:pt idx="6">
                  <c:v>2015 Q3</c:v>
                </c:pt>
                <c:pt idx="7">
                  <c:v>2015 Q4</c:v>
                </c:pt>
                <c:pt idx="8">
                  <c:v>2016 Q1</c:v>
                </c:pt>
                <c:pt idx="9">
                  <c:v>2016 Q2</c:v>
                </c:pt>
                <c:pt idx="10">
                  <c:v>2016 Q3</c:v>
                </c:pt>
                <c:pt idx="11">
                  <c:v>2016 Q4</c:v>
                </c:pt>
                <c:pt idx="12">
                  <c:v>2017 Q1</c:v>
                </c:pt>
                <c:pt idx="13">
                  <c:v>2017 Q2</c:v>
                </c:pt>
                <c:pt idx="14">
                  <c:v>2017 Q3</c:v>
                </c:pt>
                <c:pt idx="15">
                  <c:v>2017 Q4</c:v>
                </c:pt>
                <c:pt idx="16">
                  <c:v>2018 Q1</c:v>
                </c:pt>
                <c:pt idx="17">
                  <c:v>2018 Q2</c:v>
                </c:pt>
                <c:pt idx="18">
                  <c:v>2018 Q3</c:v>
                </c:pt>
                <c:pt idx="19">
                  <c:v>2018 Q4</c:v>
                </c:pt>
                <c:pt idx="20">
                  <c:v>2019 Q1</c:v>
                </c:pt>
                <c:pt idx="21">
                  <c:v>2019 Q2</c:v>
                </c:pt>
                <c:pt idx="22">
                  <c:v>2019 Q3</c:v>
                </c:pt>
                <c:pt idx="23">
                  <c:v>2019 Q4</c:v>
                </c:pt>
                <c:pt idx="24">
                  <c:v>2020 Q1</c:v>
                </c:pt>
                <c:pt idx="25">
                  <c:v>2020 Q2</c:v>
                </c:pt>
                <c:pt idx="26">
                  <c:v>2020 Q3</c:v>
                </c:pt>
                <c:pt idx="27">
                  <c:v>2020 Q4</c:v>
                </c:pt>
                <c:pt idx="28">
                  <c:v>2021Q1</c:v>
                </c:pt>
                <c:pt idx="29">
                  <c:v>2021Q2</c:v>
                </c:pt>
              </c:strCache>
            </c:strRef>
          </c:cat>
          <c:val>
            <c:numRef>
              <c:f>G3_7!$Q$26:$Q$55</c:f>
              <c:numCache>
                <c:formatCode>0</c:formatCode>
                <c:ptCount val="30"/>
                <c:pt idx="0">
                  <c:v>361.31053608256099</c:v>
                </c:pt>
                <c:pt idx="1">
                  <c:v>389.10337520760686</c:v>
                </c:pt>
                <c:pt idx="2">
                  <c:v>382.85764028549931</c:v>
                </c:pt>
                <c:pt idx="3">
                  <c:v>385.3798537564337</c:v>
                </c:pt>
                <c:pt idx="4">
                  <c:v>343.31934328898825</c:v>
                </c:pt>
                <c:pt idx="5">
                  <c:v>371.29119678662914</c:v>
                </c:pt>
                <c:pt idx="6">
                  <c:v>372.01213322364225</c:v>
                </c:pt>
                <c:pt idx="7">
                  <c:v>385.46326468998473</c:v>
                </c:pt>
                <c:pt idx="8">
                  <c:v>354.7657458299347</c:v>
                </c:pt>
                <c:pt idx="9">
                  <c:v>378.42609646369607</c:v>
                </c:pt>
                <c:pt idx="10">
                  <c:v>373.42443834539415</c:v>
                </c:pt>
                <c:pt idx="11">
                  <c:v>390.75208352714668</c:v>
                </c:pt>
                <c:pt idx="12">
                  <c:v>366.78019524845297</c:v>
                </c:pt>
                <c:pt idx="13">
                  <c:v>395.99648821846949</c:v>
                </c:pt>
                <c:pt idx="14">
                  <c:v>399.49659283377895</c:v>
                </c:pt>
                <c:pt idx="15">
                  <c:v>416.42621061123697</c:v>
                </c:pt>
                <c:pt idx="16">
                  <c:v>414.50839238630465</c:v>
                </c:pt>
                <c:pt idx="17">
                  <c:v>419.50194723638225</c:v>
                </c:pt>
                <c:pt idx="18">
                  <c:v>414.45915470008919</c:v>
                </c:pt>
                <c:pt idx="19">
                  <c:v>430.44004757592671</c:v>
                </c:pt>
                <c:pt idx="20">
                  <c:v>454.53039558860758</c:v>
                </c:pt>
                <c:pt idx="21">
                  <c:v>462.44569129413748</c:v>
                </c:pt>
                <c:pt idx="22">
                  <c:v>461.13767792009259</c:v>
                </c:pt>
                <c:pt idx="23">
                  <c:v>485.44957318850794</c:v>
                </c:pt>
                <c:pt idx="24">
                  <c:v>503.98308253328167</c:v>
                </c:pt>
                <c:pt idx="25">
                  <c:v>503.37645893457255</c:v>
                </c:pt>
                <c:pt idx="26">
                  <c:v>505.27947324365158</c:v>
                </c:pt>
                <c:pt idx="27">
                  <c:v>530.50832245171273</c:v>
                </c:pt>
                <c:pt idx="28" formatCode="#,##0">
                  <c:v>540.570169103274</c:v>
                </c:pt>
                <c:pt idx="29" formatCode="#">
                  <c:v>552.96522704675533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427-4F43-B7EB-5CAA4C652F53}"/>
            </c:ext>
          </c:extLst>
        </c:ser>
        <c:ser>
          <c:idx val="1"/>
          <c:order val="1"/>
          <c:tx>
            <c:strRef>
              <c:f>G3_7!$R$1</c:f>
              <c:strCache>
                <c:ptCount val="1"/>
                <c:pt idx="0">
                  <c:v>Troskovi rada (EUR)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427-4F43-B7EB-5CAA4C652F5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G3_7!$P$26:$P$55</c:f>
              <c:strCache>
                <c:ptCount val="30"/>
                <c:pt idx="0">
                  <c:v>2014 Q1</c:v>
                </c:pt>
                <c:pt idx="1">
                  <c:v>2014 Q2</c:v>
                </c:pt>
                <c:pt idx="2">
                  <c:v>2014 Q3</c:v>
                </c:pt>
                <c:pt idx="3">
                  <c:v>2014 Q4</c:v>
                </c:pt>
                <c:pt idx="4">
                  <c:v>2015 Q1</c:v>
                </c:pt>
                <c:pt idx="5">
                  <c:v>2015 Q2</c:v>
                </c:pt>
                <c:pt idx="6">
                  <c:v>2015 Q3</c:v>
                </c:pt>
                <c:pt idx="7">
                  <c:v>2015 Q4</c:v>
                </c:pt>
                <c:pt idx="8">
                  <c:v>2016 Q1</c:v>
                </c:pt>
                <c:pt idx="9">
                  <c:v>2016 Q2</c:v>
                </c:pt>
                <c:pt idx="10">
                  <c:v>2016 Q3</c:v>
                </c:pt>
                <c:pt idx="11">
                  <c:v>2016 Q4</c:v>
                </c:pt>
                <c:pt idx="12">
                  <c:v>2017 Q1</c:v>
                </c:pt>
                <c:pt idx="13">
                  <c:v>2017 Q2</c:v>
                </c:pt>
                <c:pt idx="14">
                  <c:v>2017 Q3</c:v>
                </c:pt>
                <c:pt idx="15">
                  <c:v>2017 Q4</c:v>
                </c:pt>
                <c:pt idx="16">
                  <c:v>2018 Q1</c:v>
                </c:pt>
                <c:pt idx="17">
                  <c:v>2018 Q2</c:v>
                </c:pt>
                <c:pt idx="18">
                  <c:v>2018 Q3</c:v>
                </c:pt>
                <c:pt idx="19">
                  <c:v>2018 Q4</c:v>
                </c:pt>
                <c:pt idx="20">
                  <c:v>2019 Q1</c:v>
                </c:pt>
                <c:pt idx="21">
                  <c:v>2019 Q2</c:v>
                </c:pt>
                <c:pt idx="22">
                  <c:v>2019 Q3</c:v>
                </c:pt>
                <c:pt idx="23">
                  <c:v>2019 Q4</c:v>
                </c:pt>
                <c:pt idx="24">
                  <c:v>2020 Q1</c:v>
                </c:pt>
                <c:pt idx="25">
                  <c:v>2020 Q2</c:v>
                </c:pt>
                <c:pt idx="26">
                  <c:v>2020 Q3</c:v>
                </c:pt>
                <c:pt idx="27">
                  <c:v>2020 Q4</c:v>
                </c:pt>
                <c:pt idx="28">
                  <c:v>2021Q1</c:v>
                </c:pt>
                <c:pt idx="29">
                  <c:v>2021Q2</c:v>
                </c:pt>
              </c:strCache>
            </c:strRef>
          </c:cat>
          <c:val>
            <c:numRef>
              <c:f>G3_7!$R$26:$R$55</c:f>
              <c:numCache>
                <c:formatCode>0</c:formatCode>
                <c:ptCount val="30"/>
                <c:pt idx="0">
                  <c:v>587.55282224125676</c:v>
                </c:pt>
                <c:pt idx="1">
                  <c:v>632.88744441176846</c:v>
                </c:pt>
                <c:pt idx="2">
                  <c:v>623.4133765989659</c:v>
                </c:pt>
                <c:pt idx="3">
                  <c:v>626.06822263713377</c:v>
                </c:pt>
                <c:pt idx="4">
                  <c:v>557.37130354082535</c:v>
                </c:pt>
                <c:pt idx="5">
                  <c:v>601.4577125357672</c:v>
                </c:pt>
                <c:pt idx="6">
                  <c:v>603.93963703873521</c:v>
                </c:pt>
                <c:pt idx="7">
                  <c:v>625.7085511430796</c:v>
                </c:pt>
                <c:pt idx="8">
                  <c:v>575.99077758148792</c:v>
                </c:pt>
                <c:pt idx="9">
                  <c:v>613.42325954292608</c:v>
                </c:pt>
                <c:pt idx="10">
                  <c:v>606.65072732634553</c:v>
                </c:pt>
                <c:pt idx="11">
                  <c:v>634.80665725593246</c:v>
                </c:pt>
                <c:pt idx="12">
                  <c:v>595.68782485305042</c:v>
                </c:pt>
                <c:pt idx="13">
                  <c:v>642.60478134769073</c:v>
                </c:pt>
                <c:pt idx="14">
                  <c:v>649.02969809321962</c:v>
                </c:pt>
                <c:pt idx="15">
                  <c:v>676.73146928647066</c:v>
                </c:pt>
                <c:pt idx="16">
                  <c:v>675.49006490824604</c:v>
                </c:pt>
                <c:pt idx="17">
                  <c:v>683.86297826122541</c:v>
                </c:pt>
                <c:pt idx="18">
                  <c:v>675.65033252541366</c:v>
                </c:pt>
                <c:pt idx="19">
                  <c:v>701.07778496786807</c:v>
                </c:pt>
                <c:pt idx="20">
                  <c:v>734.56093620786532</c:v>
                </c:pt>
                <c:pt idx="21">
                  <c:v>747.99597995705346</c:v>
                </c:pt>
                <c:pt idx="22">
                  <c:v>746.31705405999355</c:v>
                </c:pt>
                <c:pt idx="23">
                  <c:v>784.87881937591976</c:v>
                </c:pt>
                <c:pt idx="24">
                  <c:v>815.25089549244649</c:v>
                </c:pt>
                <c:pt idx="25">
                  <c:v>815.39995737926768</c:v>
                </c:pt>
                <c:pt idx="26">
                  <c:v>818.40048063368579</c:v>
                </c:pt>
                <c:pt idx="27">
                  <c:v>857.39365416669591</c:v>
                </c:pt>
                <c:pt idx="28" formatCode="#,##0">
                  <c:v>872.86197890091239</c:v>
                </c:pt>
                <c:pt idx="29" formatCode="#">
                  <c:v>893.74860042439366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427-4F43-B7EB-5CAA4C652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55376"/>
        <c:axId val="-1300643952"/>
      </c:lineChart>
      <c:catAx>
        <c:axId val="-1300655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-1300643952"/>
        <c:crosses val="autoZero"/>
        <c:auto val="1"/>
        <c:lblAlgn val="ctr"/>
        <c:lblOffset val="100"/>
        <c:noMultiLvlLbl val="0"/>
      </c:catAx>
      <c:valAx>
        <c:axId val="-1300643952"/>
        <c:scaling>
          <c:orientation val="minMax"/>
          <c:min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-13006553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75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400" b="0"/>
              <a:t>Spoljni dug Srbije</a:t>
            </a:r>
            <a:endParaRPr lang="en-US" sz="14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'T4-7'!$N$14</c:f>
              <c:strCache>
                <c:ptCount val="1"/>
                <c:pt idx="0">
                  <c:v>Milijarde evra</c:v>
                </c:pt>
              </c:strCache>
            </c:strRef>
          </c:tx>
          <c:marker>
            <c:symbol val="none"/>
          </c:marker>
          <c:cat>
            <c:strRef>
              <c:f>'T4-7'!$O$13:$V$13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2021Q1</c:v>
                </c:pt>
              </c:strCache>
            </c:strRef>
          </c:cat>
          <c:val>
            <c:numRef>
              <c:f>'T4-7'!$O$14:$V$14</c:f>
              <c:numCache>
                <c:formatCode>General</c:formatCode>
                <c:ptCount val="8"/>
                <c:pt idx="0">
                  <c:v>26.2</c:v>
                </c:pt>
                <c:pt idx="1">
                  <c:v>26.2</c:v>
                </c:pt>
                <c:pt idx="2">
                  <c:v>26.5</c:v>
                </c:pt>
                <c:pt idx="3">
                  <c:v>25.5</c:v>
                </c:pt>
                <c:pt idx="4" formatCode="#,##0">
                  <c:v>26.7</c:v>
                </c:pt>
                <c:pt idx="5" formatCode="#,##0">
                  <c:v>28.3</c:v>
                </c:pt>
                <c:pt idx="6" formatCode="#,##0">
                  <c:v>30.8</c:v>
                </c:pt>
                <c:pt idx="7" formatCode="#,##0">
                  <c:v>32.300000000000004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'T4-7'!$N$15</c:f>
              <c:strCache>
                <c:ptCount val="1"/>
                <c:pt idx="0">
                  <c:v>% BDP</c:v>
                </c:pt>
              </c:strCache>
            </c:strRef>
          </c:tx>
          <c:marker>
            <c:symbol val="none"/>
          </c:marker>
          <c:cat>
            <c:strRef>
              <c:f>'T4-7'!$O$13:$V$13</c:f>
              <c:strCach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2021Q1</c:v>
                </c:pt>
              </c:strCache>
            </c:strRef>
          </c:cat>
          <c:val>
            <c:numRef>
              <c:f>'T4-7'!$O$15:$V$15</c:f>
              <c:numCache>
                <c:formatCode>General</c:formatCode>
                <c:ptCount val="8"/>
                <c:pt idx="0">
                  <c:v>73.599999999999994</c:v>
                </c:pt>
                <c:pt idx="1">
                  <c:v>73.3</c:v>
                </c:pt>
                <c:pt idx="2">
                  <c:v>72.099999999999994</c:v>
                </c:pt>
                <c:pt idx="3">
                  <c:v>65.099999999999994</c:v>
                </c:pt>
                <c:pt idx="4" formatCode="#,##0.0">
                  <c:v>62.213418687323376</c:v>
                </c:pt>
                <c:pt idx="5" formatCode="#,##0.0">
                  <c:v>61.455775037325367</c:v>
                </c:pt>
                <c:pt idx="6" formatCode="#,##0.0">
                  <c:v>66.310512668817921</c:v>
                </c:pt>
                <c:pt idx="7" formatCode="#,##0.0">
                  <c:v>68.871595053857277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53744"/>
        <c:axId val="-1300652656"/>
      </c:lineChart>
      <c:catAx>
        <c:axId val="-1300653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00652656"/>
        <c:crosses val="autoZero"/>
        <c:auto val="1"/>
        <c:lblAlgn val="ctr"/>
        <c:lblOffset val="100"/>
        <c:noMultiLvlLbl val="0"/>
      </c:catAx>
      <c:valAx>
        <c:axId val="-1300652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13006537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743698311296017"/>
          <c:y val="0.87052197104394213"/>
          <c:w val="0.4925471698113208"/>
          <c:h val="0.1294780289560578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/>
              <a:t>Cene</a:t>
            </a:r>
            <a:r>
              <a:rPr lang="sr-Latn-RS" sz="1200" b="0" baseline="0"/>
              <a:t> industrijskih proizvodjača (2019g.=100)</a:t>
            </a:r>
            <a:endParaRPr lang="en-US" sz="1200" b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Data!$A$58</c:f>
              <c:strCache>
                <c:ptCount val="1"/>
                <c:pt idx="0">
                  <c:v>EU</c:v>
                </c:pt>
              </c:strCache>
            </c:strRef>
          </c:tx>
          <c:marker>
            <c:symbol val="none"/>
          </c:marker>
          <c:cat>
            <c:strRef>
              <c:f>Data!$B$57:$AF$57</c:f>
              <c:strCache>
                <c:ptCount val="31"/>
                <c:pt idx="0">
                  <c:v>2019M01</c:v>
                </c:pt>
                <c:pt idx="1">
                  <c:v>2019M02</c:v>
                </c:pt>
                <c:pt idx="2">
                  <c:v>2019M03</c:v>
                </c:pt>
                <c:pt idx="3">
                  <c:v>2019M04</c:v>
                </c:pt>
                <c:pt idx="4">
                  <c:v>2019M05</c:v>
                </c:pt>
                <c:pt idx="5">
                  <c:v>2019M06</c:v>
                </c:pt>
                <c:pt idx="6">
                  <c:v>2019M07</c:v>
                </c:pt>
                <c:pt idx="7">
                  <c:v>2019M08</c:v>
                </c:pt>
                <c:pt idx="8">
                  <c:v>2019M09</c:v>
                </c:pt>
                <c:pt idx="9">
                  <c:v>2019M10</c:v>
                </c:pt>
                <c:pt idx="10">
                  <c:v>2019M11</c:v>
                </c:pt>
                <c:pt idx="11">
                  <c:v>2019M12</c:v>
                </c:pt>
                <c:pt idx="12">
                  <c:v>2020M01</c:v>
                </c:pt>
                <c:pt idx="13">
                  <c:v>2020M02</c:v>
                </c:pt>
                <c:pt idx="14">
                  <c:v>2020M03</c:v>
                </c:pt>
                <c:pt idx="15">
                  <c:v>2020M04</c:v>
                </c:pt>
                <c:pt idx="16">
                  <c:v>2020M05</c:v>
                </c:pt>
                <c:pt idx="17">
                  <c:v>2020M06</c:v>
                </c:pt>
                <c:pt idx="18">
                  <c:v>2020M07</c:v>
                </c:pt>
                <c:pt idx="19">
                  <c:v>2020M08</c:v>
                </c:pt>
                <c:pt idx="20">
                  <c:v>2020M09</c:v>
                </c:pt>
                <c:pt idx="21">
                  <c:v>2020M10</c:v>
                </c:pt>
                <c:pt idx="22">
                  <c:v>2020M11</c:v>
                </c:pt>
                <c:pt idx="23">
                  <c:v>2020M12</c:v>
                </c:pt>
                <c:pt idx="24">
                  <c:v>2021M01</c:v>
                </c:pt>
                <c:pt idx="25">
                  <c:v>2021M02</c:v>
                </c:pt>
                <c:pt idx="26">
                  <c:v>2021M03</c:v>
                </c:pt>
                <c:pt idx="27">
                  <c:v>2021M04</c:v>
                </c:pt>
                <c:pt idx="28">
                  <c:v>2021M05</c:v>
                </c:pt>
                <c:pt idx="29">
                  <c:v>2021M06</c:v>
                </c:pt>
                <c:pt idx="30">
                  <c:v>2021M07</c:v>
                </c:pt>
              </c:strCache>
            </c:strRef>
          </c:cat>
          <c:val>
            <c:numRef>
              <c:f>Data!$B$58:$AF$58</c:f>
              <c:numCache>
                <c:formatCode>General</c:formatCode>
                <c:ptCount val="31"/>
                <c:pt idx="0">
                  <c:v>100.16790597265535</c:v>
                </c:pt>
                <c:pt idx="1">
                  <c:v>100.26385224274408</c:v>
                </c:pt>
                <c:pt idx="2">
                  <c:v>100.35979851283275</c:v>
                </c:pt>
                <c:pt idx="3">
                  <c:v>100.35979851283275</c:v>
                </c:pt>
                <c:pt idx="4">
                  <c:v>100.26385224274408</c:v>
                </c:pt>
                <c:pt idx="5">
                  <c:v>99.784120892300336</c:v>
                </c:pt>
                <c:pt idx="6">
                  <c:v>99.880067162389025</c:v>
                </c:pt>
                <c:pt idx="7">
                  <c:v>99.592228352122788</c:v>
                </c:pt>
                <c:pt idx="8">
                  <c:v>99.880067162389025</c:v>
                </c:pt>
                <c:pt idx="9">
                  <c:v>99.688174622211548</c:v>
                </c:pt>
                <c:pt idx="10">
                  <c:v>99.880067162389025</c:v>
                </c:pt>
                <c:pt idx="11">
                  <c:v>99.880067162389025</c:v>
                </c:pt>
                <c:pt idx="12">
                  <c:v>99.976013432477842</c:v>
                </c:pt>
                <c:pt idx="13">
                  <c:v>99.496282082034085</c:v>
                </c:pt>
                <c:pt idx="14">
                  <c:v>98.153034300791504</c:v>
                </c:pt>
                <c:pt idx="15">
                  <c:v>96.713840249460333</c:v>
                </c:pt>
                <c:pt idx="16">
                  <c:v>96.330055169105322</c:v>
                </c:pt>
                <c:pt idx="17">
                  <c:v>96.809786519549007</c:v>
                </c:pt>
                <c:pt idx="18">
                  <c:v>97.193571599904033</c:v>
                </c:pt>
                <c:pt idx="19">
                  <c:v>97.193571599904033</c:v>
                </c:pt>
                <c:pt idx="20">
                  <c:v>97.481410410170326</c:v>
                </c:pt>
                <c:pt idx="21">
                  <c:v>97.673302950347818</c:v>
                </c:pt>
                <c:pt idx="22">
                  <c:v>97.961141760614112</c:v>
                </c:pt>
                <c:pt idx="23">
                  <c:v>98.440873111057812</c:v>
                </c:pt>
                <c:pt idx="24">
                  <c:v>99.784120892300336</c:v>
                </c:pt>
                <c:pt idx="25">
                  <c:v>100.55169105301034</c:v>
                </c:pt>
                <c:pt idx="26">
                  <c:v>101.70304629407536</c:v>
                </c:pt>
                <c:pt idx="27">
                  <c:v>102.5665627248741</c:v>
                </c:pt>
                <c:pt idx="28">
                  <c:v>103.62197169585035</c:v>
                </c:pt>
                <c:pt idx="29">
                  <c:v>104.9652194770929</c:v>
                </c:pt>
                <c:pt idx="30">
                  <c:v>106.98009114895657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Data!$A$59</c:f>
              <c:strCache>
                <c:ptCount val="1"/>
                <c:pt idx="0">
                  <c:v>Srbija</c:v>
                </c:pt>
              </c:strCache>
            </c:strRef>
          </c:tx>
          <c:marker>
            <c:symbol val="none"/>
          </c:marker>
          <c:cat>
            <c:strRef>
              <c:f>Data!$B$57:$AF$57</c:f>
              <c:strCache>
                <c:ptCount val="31"/>
                <c:pt idx="0">
                  <c:v>2019M01</c:v>
                </c:pt>
                <c:pt idx="1">
                  <c:v>2019M02</c:v>
                </c:pt>
                <c:pt idx="2">
                  <c:v>2019M03</c:v>
                </c:pt>
                <c:pt idx="3">
                  <c:v>2019M04</c:v>
                </c:pt>
                <c:pt idx="4">
                  <c:v>2019M05</c:v>
                </c:pt>
                <c:pt idx="5">
                  <c:v>2019M06</c:v>
                </c:pt>
                <c:pt idx="6">
                  <c:v>2019M07</c:v>
                </c:pt>
                <c:pt idx="7">
                  <c:v>2019M08</c:v>
                </c:pt>
                <c:pt idx="8">
                  <c:v>2019M09</c:v>
                </c:pt>
                <c:pt idx="9">
                  <c:v>2019M10</c:v>
                </c:pt>
                <c:pt idx="10">
                  <c:v>2019M11</c:v>
                </c:pt>
                <c:pt idx="11">
                  <c:v>2019M12</c:v>
                </c:pt>
                <c:pt idx="12">
                  <c:v>2020M01</c:v>
                </c:pt>
                <c:pt idx="13">
                  <c:v>2020M02</c:v>
                </c:pt>
                <c:pt idx="14">
                  <c:v>2020M03</c:v>
                </c:pt>
                <c:pt idx="15">
                  <c:v>2020M04</c:v>
                </c:pt>
                <c:pt idx="16">
                  <c:v>2020M05</c:v>
                </c:pt>
                <c:pt idx="17">
                  <c:v>2020M06</c:v>
                </c:pt>
                <c:pt idx="18">
                  <c:v>2020M07</c:v>
                </c:pt>
                <c:pt idx="19">
                  <c:v>2020M08</c:v>
                </c:pt>
                <c:pt idx="20">
                  <c:v>2020M09</c:v>
                </c:pt>
                <c:pt idx="21">
                  <c:v>2020M10</c:v>
                </c:pt>
                <c:pt idx="22">
                  <c:v>2020M11</c:v>
                </c:pt>
                <c:pt idx="23">
                  <c:v>2020M12</c:v>
                </c:pt>
                <c:pt idx="24">
                  <c:v>2021M01</c:v>
                </c:pt>
                <c:pt idx="25">
                  <c:v>2021M02</c:v>
                </c:pt>
                <c:pt idx="26">
                  <c:v>2021M03</c:v>
                </c:pt>
                <c:pt idx="27">
                  <c:v>2021M04</c:v>
                </c:pt>
                <c:pt idx="28">
                  <c:v>2021M05</c:v>
                </c:pt>
                <c:pt idx="29">
                  <c:v>2021M06</c:v>
                </c:pt>
                <c:pt idx="30">
                  <c:v>2021M07</c:v>
                </c:pt>
              </c:strCache>
            </c:strRef>
          </c:cat>
          <c:val>
            <c:numRef>
              <c:f>Data!$B$59:$AF$59</c:f>
              <c:numCache>
                <c:formatCode>General</c:formatCode>
                <c:ptCount val="31"/>
                <c:pt idx="0">
                  <c:v>99.155378486055682</c:v>
                </c:pt>
                <c:pt idx="1">
                  <c:v>99.537848605577707</c:v>
                </c:pt>
                <c:pt idx="2">
                  <c:v>100.01593625498008</c:v>
                </c:pt>
                <c:pt idx="3">
                  <c:v>100.49402390438257</c:v>
                </c:pt>
                <c:pt idx="4">
                  <c:v>100.68525896414344</c:v>
                </c:pt>
                <c:pt idx="5">
                  <c:v>100.20717131474105</c:v>
                </c:pt>
                <c:pt idx="6">
                  <c:v>100.01593625498008</c:v>
                </c:pt>
                <c:pt idx="7">
                  <c:v>99.824701195219149</c:v>
                </c:pt>
                <c:pt idx="8">
                  <c:v>99.920318725099619</c:v>
                </c:pt>
                <c:pt idx="9">
                  <c:v>100.01593625498008</c:v>
                </c:pt>
                <c:pt idx="10">
                  <c:v>100.01593625498008</c:v>
                </c:pt>
                <c:pt idx="11">
                  <c:v>100.11155378486063</c:v>
                </c:pt>
                <c:pt idx="12">
                  <c:v>100.39840637450196</c:v>
                </c:pt>
                <c:pt idx="13">
                  <c:v>100.20717131474105</c:v>
                </c:pt>
                <c:pt idx="14">
                  <c:v>99.442231075697237</c:v>
                </c:pt>
                <c:pt idx="15">
                  <c:v>98.294820717131486</c:v>
                </c:pt>
                <c:pt idx="16">
                  <c:v>97.529880478087648</c:v>
                </c:pt>
                <c:pt idx="17">
                  <c:v>98.007968127490059</c:v>
                </c:pt>
                <c:pt idx="18">
                  <c:v>98.677290836653327</c:v>
                </c:pt>
                <c:pt idx="19">
                  <c:v>98.581673306772913</c:v>
                </c:pt>
                <c:pt idx="20">
                  <c:v>98.294820717131486</c:v>
                </c:pt>
                <c:pt idx="21">
                  <c:v>98.581673306772913</c:v>
                </c:pt>
                <c:pt idx="22">
                  <c:v>98.486055776892442</c:v>
                </c:pt>
                <c:pt idx="23">
                  <c:v>99.250996015936252</c:v>
                </c:pt>
                <c:pt idx="24">
                  <c:v>100.49402390438257</c:v>
                </c:pt>
                <c:pt idx="25">
                  <c:v>101.83266932270918</c:v>
                </c:pt>
                <c:pt idx="26">
                  <c:v>103.93625498007977</c:v>
                </c:pt>
                <c:pt idx="27">
                  <c:v>105.08366533864543</c:v>
                </c:pt>
                <c:pt idx="28">
                  <c:v>106.23107569721121</c:v>
                </c:pt>
                <c:pt idx="29">
                  <c:v>106.90039840637451</c:v>
                </c:pt>
                <c:pt idx="30">
                  <c:v>107.85657370517929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Data!$A$60</c:f>
              <c:strCache>
                <c:ptCount val="1"/>
                <c:pt idx="0">
                  <c:v>CIE</c:v>
                </c:pt>
              </c:strCache>
            </c:strRef>
          </c:tx>
          <c:marker>
            <c:symbol val="none"/>
          </c:marker>
          <c:cat>
            <c:strRef>
              <c:f>Data!$B$57:$AF$57</c:f>
              <c:strCache>
                <c:ptCount val="31"/>
                <c:pt idx="0">
                  <c:v>2019M01</c:v>
                </c:pt>
                <c:pt idx="1">
                  <c:v>2019M02</c:v>
                </c:pt>
                <c:pt idx="2">
                  <c:v>2019M03</c:v>
                </c:pt>
                <c:pt idx="3">
                  <c:v>2019M04</c:v>
                </c:pt>
                <c:pt idx="4">
                  <c:v>2019M05</c:v>
                </c:pt>
                <c:pt idx="5">
                  <c:v>2019M06</c:v>
                </c:pt>
                <c:pt idx="6">
                  <c:v>2019M07</c:v>
                </c:pt>
                <c:pt idx="7">
                  <c:v>2019M08</c:v>
                </c:pt>
                <c:pt idx="8">
                  <c:v>2019M09</c:v>
                </c:pt>
                <c:pt idx="9">
                  <c:v>2019M10</c:v>
                </c:pt>
                <c:pt idx="10">
                  <c:v>2019M11</c:v>
                </c:pt>
                <c:pt idx="11">
                  <c:v>2019M12</c:v>
                </c:pt>
                <c:pt idx="12">
                  <c:v>2020M01</c:v>
                </c:pt>
                <c:pt idx="13">
                  <c:v>2020M02</c:v>
                </c:pt>
                <c:pt idx="14">
                  <c:v>2020M03</c:v>
                </c:pt>
                <c:pt idx="15">
                  <c:v>2020M04</c:v>
                </c:pt>
                <c:pt idx="16">
                  <c:v>2020M05</c:v>
                </c:pt>
                <c:pt idx="17">
                  <c:v>2020M06</c:v>
                </c:pt>
                <c:pt idx="18">
                  <c:v>2020M07</c:v>
                </c:pt>
                <c:pt idx="19">
                  <c:v>2020M08</c:v>
                </c:pt>
                <c:pt idx="20">
                  <c:v>2020M09</c:v>
                </c:pt>
                <c:pt idx="21">
                  <c:v>2020M10</c:v>
                </c:pt>
                <c:pt idx="22">
                  <c:v>2020M11</c:v>
                </c:pt>
                <c:pt idx="23">
                  <c:v>2020M12</c:v>
                </c:pt>
                <c:pt idx="24">
                  <c:v>2021M01</c:v>
                </c:pt>
                <c:pt idx="25">
                  <c:v>2021M02</c:v>
                </c:pt>
                <c:pt idx="26">
                  <c:v>2021M03</c:v>
                </c:pt>
                <c:pt idx="27">
                  <c:v>2021M04</c:v>
                </c:pt>
                <c:pt idx="28">
                  <c:v>2021M05</c:v>
                </c:pt>
                <c:pt idx="29">
                  <c:v>2021M06</c:v>
                </c:pt>
                <c:pt idx="30">
                  <c:v>2021M07</c:v>
                </c:pt>
              </c:strCache>
            </c:strRef>
          </c:cat>
          <c:val>
            <c:numRef>
              <c:f>Data!$B$60:$AF$60</c:f>
              <c:numCache>
                <c:formatCode>General</c:formatCode>
                <c:ptCount val="31"/>
                <c:pt idx="0">
                  <c:v>99.007198172440056</c:v>
                </c:pt>
                <c:pt idx="1">
                  <c:v>99.472708725449294</c:v>
                </c:pt>
                <c:pt idx="2">
                  <c:v>99.826151923104518</c:v>
                </c:pt>
                <c:pt idx="3">
                  <c:v>100.45545322624679</c:v>
                </c:pt>
                <c:pt idx="4">
                  <c:v>100.55890001580433</c:v>
                </c:pt>
                <c:pt idx="5">
                  <c:v>99.886495883679814</c:v>
                </c:pt>
                <c:pt idx="6">
                  <c:v>100.10201002859149</c:v>
                </c:pt>
                <c:pt idx="7">
                  <c:v>100.08476889699858</c:v>
                </c:pt>
                <c:pt idx="8">
                  <c:v>100.33476530509621</c:v>
                </c:pt>
                <c:pt idx="9">
                  <c:v>100.15373342337037</c:v>
                </c:pt>
                <c:pt idx="10">
                  <c:v>100.05890719960915</c:v>
                </c:pt>
                <c:pt idx="11">
                  <c:v>100.05890719960915</c:v>
                </c:pt>
                <c:pt idx="12">
                  <c:v>100.36924756828209</c:v>
                </c:pt>
                <c:pt idx="13">
                  <c:v>99.96408097584812</c:v>
                </c:pt>
                <c:pt idx="14">
                  <c:v>98.739960632749529</c:v>
                </c:pt>
                <c:pt idx="15">
                  <c:v>97.610666513412184</c:v>
                </c:pt>
                <c:pt idx="16">
                  <c:v>97.110673697217081</c:v>
                </c:pt>
                <c:pt idx="17">
                  <c:v>97.722733868766227</c:v>
                </c:pt>
                <c:pt idx="18">
                  <c:v>98.214106119164953</c:v>
                </c:pt>
                <c:pt idx="19">
                  <c:v>98.171003290182611</c:v>
                </c:pt>
                <c:pt idx="20">
                  <c:v>98.429620264076746</c:v>
                </c:pt>
                <c:pt idx="21">
                  <c:v>98.843407422307166</c:v>
                </c:pt>
                <c:pt idx="22">
                  <c:v>99.015818738236518</c:v>
                </c:pt>
                <c:pt idx="23">
                  <c:v>99.783049094122234</c:v>
                </c:pt>
                <c:pt idx="24">
                  <c:v>100.79165529230909</c:v>
                </c:pt>
                <c:pt idx="25">
                  <c:v>101.6881941351417</c:v>
                </c:pt>
                <c:pt idx="26">
                  <c:v>102.95541730722258</c:v>
                </c:pt>
                <c:pt idx="27">
                  <c:v>103.68816539992243</c:v>
                </c:pt>
                <c:pt idx="28">
                  <c:v>104.92952687461387</c:v>
                </c:pt>
                <c:pt idx="29">
                  <c:v>106.5329521127569</c:v>
                </c:pt>
                <c:pt idx="30">
                  <c:v>109.13636298329048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52112"/>
        <c:axId val="-1300651024"/>
      </c:lineChart>
      <c:catAx>
        <c:axId val="-130065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00651024"/>
        <c:crosses val="autoZero"/>
        <c:auto val="1"/>
        <c:lblAlgn val="ctr"/>
        <c:lblOffset val="100"/>
        <c:noMultiLvlLbl val="0"/>
      </c:catAx>
      <c:valAx>
        <c:axId val="-1300651024"/>
        <c:scaling>
          <c:orientation val="minMax"/>
          <c:min val="9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13006521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vi-VN" sz="1200" b="0">
                <a:latin typeface="Times New Roman" pitchFamily="18" charset="0"/>
                <a:cs typeface="Times New Roman" pitchFamily="18" charset="0"/>
              </a:rPr>
              <a:t>Realne promene prihoda države</a:t>
            </a:r>
            <a:r>
              <a:rPr lang="sr-Latn-RS" sz="1200" b="0">
                <a:latin typeface="Times New Roman" pitchFamily="18" charset="0"/>
                <a:cs typeface="Times New Roman" pitchFamily="18" charset="0"/>
              </a:rPr>
              <a:t> jan-jul</a:t>
            </a:r>
            <a:r>
              <a:rPr lang="vi-VN" sz="1200" b="0">
                <a:latin typeface="Times New Roman" pitchFamily="18" charset="0"/>
                <a:cs typeface="Times New Roman" pitchFamily="18" charset="0"/>
              </a:rPr>
              <a:t>, u % međugodišnje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'Консолидовани биланс државе'!$IL$8</c:f>
              <c:strCache>
                <c:ptCount val="1"/>
                <c:pt idx="0">
                  <c:v>Realne promene prihoda države, u % međugodišnje</c:v>
                </c:pt>
              </c:strCache>
            </c:strRef>
          </c:tx>
          <c:invertIfNegative val="0"/>
          <c:cat>
            <c:strRef>
              <c:f>'Консолидовани биланс државе'!$IK$9:$IK$15</c:f>
              <c:strCache>
                <c:ptCount val="7"/>
                <c:pt idx="0">
                  <c:v>Ukupno</c:v>
                </c:pt>
                <c:pt idx="1">
                  <c:v>PDG</c:v>
                </c:pt>
                <c:pt idx="2">
                  <c:v>Porez na dobit</c:v>
                </c:pt>
                <c:pt idx="3">
                  <c:v>PDV</c:v>
                </c:pt>
                <c:pt idx="4">
                  <c:v>Akcze</c:v>
                </c:pt>
                <c:pt idx="5">
                  <c:v>Carine</c:v>
                </c:pt>
                <c:pt idx="6">
                  <c:v>Doprinosi</c:v>
                </c:pt>
              </c:strCache>
            </c:strRef>
          </c:cat>
          <c:val>
            <c:numRef>
              <c:f>'Консолидовани биланс државе'!$IL$9:$IL$15</c:f>
              <c:numCache>
                <c:formatCode>#,##0.0</c:formatCode>
                <c:ptCount val="7"/>
                <c:pt idx="0">
                  <c:v>22.723591071395688</c:v>
                </c:pt>
                <c:pt idx="1">
                  <c:v>28.715420822213389</c:v>
                </c:pt>
                <c:pt idx="2">
                  <c:v>60.894334071615553</c:v>
                </c:pt>
                <c:pt idx="3">
                  <c:v>15.62656934107973</c:v>
                </c:pt>
                <c:pt idx="4">
                  <c:v>5.024081804636805</c:v>
                </c:pt>
                <c:pt idx="5">
                  <c:v>12.121845202923893</c:v>
                </c:pt>
                <c:pt idx="6">
                  <c:v>33.92346620947697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49392"/>
        <c:axId val="-1300649936"/>
      </c:barChart>
      <c:catAx>
        <c:axId val="-1300649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300649936"/>
        <c:crosses val="autoZero"/>
        <c:auto val="1"/>
        <c:lblAlgn val="ctr"/>
        <c:lblOffset val="100"/>
        <c:noMultiLvlLbl val="0"/>
      </c:catAx>
      <c:valAx>
        <c:axId val="-13006499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-130064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vi-VN" sz="1200" b="0">
                <a:latin typeface="Times New Roman" pitchFamily="18" charset="0"/>
                <a:cs typeface="Times New Roman" pitchFamily="18" charset="0"/>
              </a:rPr>
              <a:t>Realne promene rashoda države, u % međugodišnje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'Консолидовани биланс државе'!$IL$27</c:f>
              <c:strCache>
                <c:ptCount val="1"/>
                <c:pt idx="0">
                  <c:v>Realne promene rashoda države, u % međugodišnje</c:v>
                </c:pt>
              </c:strCache>
            </c:strRef>
          </c:tx>
          <c:invertIfNegative val="0"/>
          <c:cat>
            <c:strRef>
              <c:f>'Консолидовани биланс државе'!$IK$28:$IK$34</c:f>
              <c:strCache>
                <c:ptCount val="7"/>
                <c:pt idx="0">
                  <c:v>Javni rashodi</c:v>
                </c:pt>
                <c:pt idx="1">
                  <c:v>Zarade</c:v>
                </c:pt>
                <c:pt idx="2">
                  <c:v>Robe i usluge</c:v>
                </c:pt>
                <c:pt idx="3">
                  <c:v>Kamate</c:v>
                </c:pt>
                <c:pt idx="4">
                  <c:v>Subvencije</c:v>
                </c:pt>
                <c:pt idx="5">
                  <c:v>Penzije</c:v>
                </c:pt>
                <c:pt idx="6">
                  <c:v>Kapitalni rashodi</c:v>
                </c:pt>
              </c:strCache>
            </c:strRef>
          </c:cat>
          <c:val>
            <c:numRef>
              <c:f>'Консолидовани биланс државе'!$IL$28:$IL$34</c:f>
              <c:numCache>
                <c:formatCode>#,##0.0</c:formatCode>
                <c:ptCount val="7"/>
                <c:pt idx="0">
                  <c:v>-2.9307410400246283</c:v>
                </c:pt>
                <c:pt idx="1">
                  <c:v>6.6220368126264697</c:v>
                </c:pt>
                <c:pt idx="2">
                  <c:v>-0.82246960072292519</c:v>
                </c:pt>
                <c:pt idx="3">
                  <c:v>6.5179128548870677</c:v>
                </c:pt>
                <c:pt idx="4">
                  <c:v>-23.84105860948884</c:v>
                </c:pt>
                <c:pt idx="5">
                  <c:v>2.0583965417853012</c:v>
                </c:pt>
                <c:pt idx="6">
                  <c:v>10.880183471126784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48848"/>
        <c:axId val="-1300646128"/>
      </c:barChart>
      <c:catAx>
        <c:axId val="-1300648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300646128"/>
        <c:crosses val="autoZero"/>
        <c:auto val="1"/>
        <c:lblAlgn val="ctr"/>
        <c:lblOffset val="100"/>
        <c:noMultiLvlLbl val="0"/>
      </c:catAx>
      <c:valAx>
        <c:axId val="-130064612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-1300648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>
                <a:latin typeface="Times New Roman" pitchFamily="18" charset="0"/>
                <a:cs typeface="Times New Roman" pitchFamily="18" charset="0"/>
              </a:rPr>
              <a:t>Dodata</a:t>
            </a:r>
            <a:r>
              <a:rPr lang="sr-Latn-RS" sz="1200" b="0" baseline="0">
                <a:latin typeface="Times New Roman" pitchFamily="18" charset="0"/>
                <a:cs typeface="Times New Roman" pitchFamily="18" charset="0"/>
              </a:rPr>
              <a:t> vrednost po delatnostima u Q2 2021, u % medjugodišnje</a:t>
            </a:r>
            <a:endParaRPr lang="en-US" sz="1200" b="0">
              <a:latin typeface="Times New Roman" pitchFamily="18" charset="0"/>
              <a:cs typeface="Times New Roman" pitchFamily="18" charset="0"/>
            </a:endParaRPr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'Tabela T2-2'!$P$10:$P$17</c:f>
              <c:strCache>
                <c:ptCount val="8"/>
                <c:pt idx="0">
                  <c:v>BDP</c:v>
                </c:pt>
                <c:pt idx="1">
                  <c:v>Poljoprivreda</c:v>
                </c:pt>
                <c:pt idx="2">
                  <c:v>Industrija</c:v>
                </c:pt>
                <c:pt idx="3">
                  <c:v>Građevinarstvo</c:v>
                </c:pt>
                <c:pt idx="4">
                  <c:v>Trg., saob. i turizam</c:v>
                </c:pt>
                <c:pt idx="5">
                  <c:v>Infor. i komunik.</c:v>
                </c:pt>
                <c:pt idx="6">
                  <c:v>Finan.  i osiguranje</c:v>
                </c:pt>
                <c:pt idx="7">
                  <c:v>Ostalo</c:v>
                </c:pt>
              </c:strCache>
            </c:strRef>
          </c:cat>
          <c:val>
            <c:numRef>
              <c:f>'Tabela T2-2'!$Q$10:$Q$17</c:f>
              <c:numCache>
                <c:formatCode>0.0</c:formatCode>
                <c:ptCount val="8"/>
                <c:pt idx="0">
                  <c:v>13.692988054033805</c:v>
                </c:pt>
                <c:pt idx="1">
                  <c:v>-1.6115323300194848</c:v>
                </c:pt>
                <c:pt idx="2">
                  <c:v>13.50478615931002</c:v>
                </c:pt>
                <c:pt idx="3">
                  <c:v>17.658959045820353</c:v>
                </c:pt>
                <c:pt idx="4">
                  <c:v>33.273462663745214</c:v>
                </c:pt>
                <c:pt idx="5">
                  <c:v>7.0136809041293304</c:v>
                </c:pt>
                <c:pt idx="6">
                  <c:v>3.9873314926100414</c:v>
                </c:pt>
                <c:pt idx="7">
                  <c:v>7.5711584251947439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51568"/>
        <c:axId val="-1300645040"/>
      </c:barChart>
      <c:catAx>
        <c:axId val="-130065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300645040"/>
        <c:crosses val="autoZero"/>
        <c:auto val="1"/>
        <c:lblAlgn val="ctr"/>
        <c:lblOffset val="100"/>
        <c:noMultiLvlLbl val="0"/>
      </c:catAx>
      <c:valAx>
        <c:axId val="-13006450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1300651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sr-Latn-RS" sz="1200" b="0" baseline="0">
                <a:latin typeface="Times New Roman" pitchFamily="18" charset="0"/>
                <a:cs typeface="Times New Roman" pitchFamily="18" charset="0"/>
              </a:rPr>
              <a:t> BDP i komponenti tražnje u Q2 2021, u % medjugodišnje</a:t>
            </a:r>
            <a:endParaRPr lang="en-US" sz="1200" b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'Tabela T2-3'!$Q$7:$Q$12</c:f>
              <c:strCache>
                <c:ptCount val="6"/>
                <c:pt idx="0">
                  <c:v>BDP</c:v>
                </c:pt>
                <c:pt idx="1">
                  <c:v>Privatna potrošnja</c:v>
                </c:pt>
                <c:pt idx="2">
                  <c:v>Državna potrošnja</c:v>
                </c:pt>
                <c:pt idx="3">
                  <c:v>Investicije</c:v>
                </c:pt>
                <c:pt idx="4">
                  <c:v>Izvoz</c:v>
                </c:pt>
                <c:pt idx="5">
                  <c:v>Uvoz</c:v>
                </c:pt>
              </c:strCache>
            </c:strRef>
          </c:cat>
          <c:val>
            <c:numRef>
              <c:f>'Tabela T2-3'!$R$7:$R$12</c:f>
              <c:numCache>
                <c:formatCode>0.0</c:formatCode>
                <c:ptCount val="6"/>
                <c:pt idx="0">
                  <c:v>13.692988054033805</c:v>
                </c:pt>
                <c:pt idx="1">
                  <c:v>17.360318428963723</c:v>
                </c:pt>
                <c:pt idx="2">
                  <c:v>-3.808580530571021</c:v>
                </c:pt>
                <c:pt idx="3">
                  <c:v>22.529130202084488</c:v>
                </c:pt>
                <c:pt idx="4">
                  <c:v>36.478586665891946</c:v>
                </c:pt>
                <c:pt idx="5">
                  <c:v>42.925281661560192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53200"/>
        <c:axId val="-1300641776"/>
      </c:barChart>
      <c:catAx>
        <c:axId val="-1300653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00641776"/>
        <c:crosses val="autoZero"/>
        <c:auto val="1"/>
        <c:lblAlgn val="ctr"/>
        <c:lblOffset val="100"/>
        <c:noMultiLvlLbl val="0"/>
      </c:catAx>
      <c:valAx>
        <c:axId val="-1300641776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-1300653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 dirty="0">
                <a:latin typeface="Times New Roman" pitchFamily="18" charset="0"/>
                <a:cs typeface="Times New Roman" pitchFamily="18" charset="0"/>
              </a:rPr>
              <a:t>BDP  po rashodnom</a:t>
            </a:r>
            <a:r>
              <a:rPr lang="sr-Latn-RS" sz="1200" b="0" baseline="0" dirty="0">
                <a:latin typeface="Times New Roman" pitchFamily="18" charset="0"/>
                <a:cs typeface="Times New Roman" pitchFamily="18" charset="0"/>
              </a:rPr>
              <a:t> principu </a:t>
            </a:r>
            <a:r>
              <a:rPr lang="sr-Latn-RS" sz="1200" b="0" dirty="0">
                <a:latin typeface="Times New Roman" pitchFamily="18" charset="0"/>
                <a:cs typeface="Times New Roman" pitchFamily="18" charset="0"/>
              </a:rPr>
              <a:t> Q2/Q1 2021, desezon. u %</a:t>
            </a:r>
            <a:r>
              <a:rPr lang="sr-Latn-RS" dirty="0"/>
              <a:t> </a:t>
            </a:r>
            <a:endParaRPr lang="en-US" dirty="0"/>
          </a:p>
        </c:rich>
      </c:tx>
      <c:layout>
        <c:manualLayout>
          <c:xMode val="edge"/>
          <c:yMode val="edge"/>
          <c:x val="0.20645867379785079"/>
          <c:y val="2.415468446878922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'Tabela T2-4'!$B$7:$B$12</c:f>
              <c:strCache>
                <c:ptCount val="6"/>
                <c:pt idx="0">
                  <c:v>BDP</c:v>
                </c:pt>
                <c:pt idx="1">
                  <c:v>Privatna potrošnja</c:v>
                </c:pt>
                <c:pt idx="2">
                  <c:v>Državna potrošnja</c:v>
                </c:pt>
                <c:pt idx="3">
                  <c:v>Investicije</c:v>
                </c:pt>
                <c:pt idx="4">
                  <c:v>Izvoz</c:v>
                </c:pt>
                <c:pt idx="5">
                  <c:v>Uvoz</c:v>
                </c:pt>
              </c:strCache>
            </c:strRef>
          </c:cat>
          <c:val>
            <c:numRef>
              <c:f>'Tabela T2-4'!$C$7:$C$12</c:f>
              <c:numCache>
                <c:formatCode>0.0</c:formatCode>
                <c:ptCount val="6"/>
                <c:pt idx="0">
                  <c:v>1.3382046103955918</c:v>
                </c:pt>
                <c:pt idx="1">
                  <c:v>6.0518396446100411</c:v>
                </c:pt>
                <c:pt idx="2">
                  <c:v>-1.6442438470801335</c:v>
                </c:pt>
                <c:pt idx="3">
                  <c:v>-3.6248059006211264</c:v>
                </c:pt>
                <c:pt idx="4">
                  <c:v>0.393288928320772</c:v>
                </c:pt>
                <c:pt idx="5">
                  <c:v>8.8564806513524381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45584"/>
        <c:axId val="-1300643408"/>
      </c:barChart>
      <c:catAx>
        <c:axId val="-130064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00643408"/>
        <c:crosses val="autoZero"/>
        <c:auto val="1"/>
        <c:lblAlgn val="ctr"/>
        <c:lblOffset val="100"/>
        <c:noMultiLvlLbl val="0"/>
      </c:catAx>
      <c:valAx>
        <c:axId val="-130064340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-130064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 i="0" u="none" strike="noStrike" baseline="0">
                <a:latin typeface="Times New Roman" pitchFamily="18" charset="0"/>
                <a:cs typeface="Times New Roman" pitchFamily="18" charset="0"/>
              </a:rPr>
              <a:t>BDP  po rashodnom principu  Q2 2021/Q4 2019, desezon. u %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'Tabela T2-4'!$C$20:$C$25</c:f>
              <c:strCache>
                <c:ptCount val="6"/>
                <c:pt idx="0">
                  <c:v>BDP</c:v>
                </c:pt>
                <c:pt idx="1">
                  <c:v>Privatna potrošnja</c:v>
                </c:pt>
                <c:pt idx="2">
                  <c:v>Državna potrošnja</c:v>
                </c:pt>
                <c:pt idx="3">
                  <c:v>Investicije</c:v>
                </c:pt>
                <c:pt idx="4">
                  <c:v>Izvoz</c:v>
                </c:pt>
                <c:pt idx="5">
                  <c:v>Uvoz</c:v>
                </c:pt>
              </c:strCache>
            </c:strRef>
          </c:cat>
          <c:val>
            <c:numRef>
              <c:f>'Tabela T2-4'!$D$20:$D$25</c:f>
              <c:numCache>
                <c:formatCode>0.0</c:formatCode>
                <c:ptCount val="6"/>
                <c:pt idx="0">
                  <c:v>2.2524350649350708</c:v>
                </c:pt>
                <c:pt idx="1">
                  <c:v>4.5591014252159141</c:v>
                </c:pt>
                <c:pt idx="2">
                  <c:v>3.1273843694364749</c:v>
                </c:pt>
                <c:pt idx="3">
                  <c:v>-9.6462345963343967</c:v>
                </c:pt>
                <c:pt idx="4">
                  <c:v>5.7127319882315284</c:v>
                </c:pt>
                <c:pt idx="5">
                  <c:v>7.3493873327526318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44496"/>
        <c:axId val="-1300648304"/>
      </c:barChart>
      <c:catAx>
        <c:axId val="-1300644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300648304"/>
        <c:crosses val="autoZero"/>
        <c:auto val="1"/>
        <c:lblAlgn val="ctr"/>
        <c:lblOffset val="100"/>
        <c:noMultiLvlLbl val="0"/>
      </c:catAx>
      <c:valAx>
        <c:axId val="-1300648304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-130064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RS" sz="1200" b="0">
                <a:latin typeface="Times New Roman" pitchFamily="18" charset="0"/>
                <a:cs typeface="Times New Roman" pitchFamily="18" charset="0"/>
              </a:rPr>
              <a:t>Desezonirana industrijska proizvodnja u 2021,Q2</a:t>
            </a:r>
            <a:r>
              <a:rPr lang="sr-Latn-RS" sz="1200" b="0" baseline="0">
                <a:latin typeface="Times New Roman" pitchFamily="18" charset="0"/>
                <a:cs typeface="Times New Roman" pitchFamily="18" charset="0"/>
              </a:rPr>
              <a:t> u odnosu na 2019,Q4</a:t>
            </a:r>
            <a:endParaRPr lang="en-US" sz="1200" b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490266841644793"/>
          <c:y val="0.1157407407407408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053280839895013"/>
          <c:y val="6.3033956692913382E-2"/>
          <c:w val="0.81673991887377717"/>
          <c:h val="0.8843487532808399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Data!$T$193:$T$226</c:f>
              <c:strCache>
                <c:ptCount val="34"/>
                <c:pt idx="0">
                  <c:v>Portugal</c:v>
                </c:pt>
                <c:pt idx="1">
                  <c:v>Montenegro</c:v>
                </c:pt>
                <c:pt idx="2">
                  <c:v>Macedonia</c:v>
                </c:pt>
                <c:pt idx="3">
                  <c:v>France</c:v>
                </c:pt>
                <c:pt idx="4">
                  <c:v>Germany </c:v>
                </c:pt>
                <c:pt idx="5">
                  <c:v>Cyprus</c:v>
                </c:pt>
                <c:pt idx="6">
                  <c:v>Spain</c:v>
                </c:pt>
                <c:pt idx="7">
                  <c:v>Italy</c:v>
                </c:pt>
                <c:pt idx="8">
                  <c:v>Finland</c:v>
                </c:pt>
                <c:pt idx="9">
                  <c:v>Malta</c:v>
                </c:pt>
                <c:pt idx="10">
                  <c:v>EU</c:v>
                </c:pt>
                <c:pt idx="11">
                  <c:v>Bulgaria</c:v>
                </c:pt>
                <c:pt idx="12">
                  <c:v>Denmark</c:v>
                </c:pt>
                <c:pt idx="13">
                  <c:v>Czechia</c:v>
                </c:pt>
                <c:pt idx="14">
                  <c:v>Romania</c:v>
                </c:pt>
                <c:pt idx="15">
                  <c:v>Netherlands</c:v>
                </c:pt>
                <c:pt idx="16">
                  <c:v>Slovakia</c:v>
                </c:pt>
                <c:pt idx="17">
                  <c:v>Serbia</c:v>
                </c:pt>
                <c:pt idx="18">
                  <c:v>Estonia</c:v>
                </c:pt>
                <c:pt idx="19">
                  <c:v>Sweden</c:v>
                </c:pt>
                <c:pt idx="20">
                  <c:v>Slovenia</c:v>
                </c:pt>
                <c:pt idx="21">
                  <c:v>Hungary</c:v>
                </c:pt>
                <c:pt idx="22">
                  <c:v>Norway</c:v>
                </c:pt>
                <c:pt idx="23">
                  <c:v>Croatia</c:v>
                </c:pt>
                <c:pt idx="24">
                  <c:v>Latvia</c:v>
                </c:pt>
                <c:pt idx="25">
                  <c:v>Switzerland</c:v>
                </c:pt>
                <c:pt idx="26">
                  <c:v>Austria</c:v>
                </c:pt>
                <c:pt idx="27">
                  <c:v>Bosnia and Herzegovina</c:v>
                </c:pt>
                <c:pt idx="28">
                  <c:v>Greece</c:v>
                </c:pt>
                <c:pt idx="29">
                  <c:v>Poland</c:v>
                </c:pt>
                <c:pt idx="30">
                  <c:v>Belgium</c:v>
                </c:pt>
                <c:pt idx="31">
                  <c:v>Turkey</c:v>
                </c:pt>
                <c:pt idx="32">
                  <c:v>Lithuania</c:v>
                </c:pt>
                <c:pt idx="33">
                  <c:v>Ireland</c:v>
                </c:pt>
              </c:strCache>
            </c:strRef>
          </c:cat>
          <c:val>
            <c:numRef>
              <c:f>Data!$U$193:$U$226</c:f>
              <c:numCache>
                <c:formatCode>General</c:formatCode>
                <c:ptCount val="34"/>
                <c:pt idx="0">
                  <c:v>-6.2082139446036333</c:v>
                </c:pt>
                <c:pt idx="1">
                  <c:v>-6.1316501352569937</c:v>
                </c:pt>
                <c:pt idx="2">
                  <c:v>-5.967450271247726</c:v>
                </c:pt>
                <c:pt idx="3">
                  <c:v>-4.9562682215743639</c:v>
                </c:pt>
                <c:pt idx="4">
                  <c:v>-3.861788617886186</c:v>
                </c:pt>
                <c:pt idx="5">
                  <c:v>-2.2953328232593662</c:v>
                </c:pt>
                <c:pt idx="6">
                  <c:v>-2.0057306590257951</c:v>
                </c:pt>
                <c:pt idx="7">
                  <c:v>0.19323671497584183</c:v>
                </c:pt>
                <c:pt idx="8">
                  <c:v>0.26666666666665978</c:v>
                </c:pt>
                <c:pt idx="9">
                  <c:v>0.65604498594189542</c:v>
                </c:pt>
                <c:pt idx="10">
                  <c:v>0.67114093959732624</c:v>
                </c:pt>
                <c:pt idx="11">
                  <c:v>1.3145539906103343</c:v>
                </c:pt>
                <c:pt idx="12">
                  <c:v>1.5610651974288237</c:v>
                </c:pt>
                <c:pt idx="13">
                  <c:v>1.6172506738544534</c:v>
                </c:pt>
                <c:pt idx="14">
                  <c:v>2.0683453237410037</c:v>
                </c:pt>
                <c:pt idx="15">
                  <c:v>2.0689655172413852</c:v>
                </c:pt>
                <c:pt idx="16">
                  <c:v>2.0720720720720731</c:v>
                </c:pt>
                <c:pt idx="17">
                  <c:v>2.3830538393645218</c:v>
                </c:pt>
                <c:pt idx="18">
                  <c:v>2.8132992327365658</c:v>
                </c:pt>
                <c:pt idx="19">
                  <c:v>3.4203420342034248</c:v>
                </c:pt>
                <c:pt idx="20">
                  <c:v>3.5228182546036768</c:v>
                </c:pt>
                <c:pt idx="21">
                  <c:v>3.9096437880104196</c:v>
                </c:pt>
                <c:pt idx="22">
                  <c:v>3.9354187689202957</c:v>
                </c:pt>
                <c:pt idx="23">
                  <c:v>4.2613636363636518</c:v>
                </c:pt>
                <c:pt idx="24">
                  <c:v>5.7560137457044513</c:v>
                </c:pt>
                <c:pt idx="25">
                  <c:v>5.8925476603119469</c:v>
                </c:pt>
                <c:pt idx="26">
                  <c:v>5.962059620596194</c:v>
                </c:pt>
                <c:pt idx="27">
                  <c:v>7.3339940535183326</c:v>
                </c:pt>
                <c:pt idx="28">
                  <c:v>9.0132827324478146</c:v>
                </c:pt>
                <c:pt idx="29">
                  <c:v>9.9673202614378855</c:v>
                </c:pt>
                <c:pt idx="30">
                  <c:v>12.61966927763272</c:v>
                </c:pt>
                <c:pt idx="31">
                  <c:v>14.568965517241384</c:v>
                </c:pt>
                <c:pt idx="32">
                  <c:v>14.961961115807277</c:v>
                </c:pt>
                <c:pt idx="33">
                  <c:v>20.760534429599176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300647760"/>
        <c:axId val="-1300642864"/>
      </c:barChart>
      <c:catAx>
        <c:axId val="-130064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sr-Latn-RS"/>
          </a:p>
        </c:txPr>
        <c:crossAx val="-1300642864"/>
        <c:crosses val="autoZero"/>
        <c:auto val="1"/>
        <c:lblAlgn val="ctr"/>
        <c:lblOffset val="100"/>
        <c:tickLblSkip val="1"/>
        <c:noMultiLvlLbl val="0"/>
      </c:catAx>
      <c:valAx>
        <c:axId val="-1300642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sr-Latn-RS" b="0">
                    <a:latin typeface="Times New Roman" pitchFamily="18" charset="0"/>
                    <a:cs typeface="Times New Roman" pitchFamily="18" charset="0"/>
                  </a:rPr>
                  <a:t>u %</a:t>
                </a:r>
                <a:endParaRPr lang="en-US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300647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G3_1!$C$1</c:f>
              <c:strCache>
                <c:ptCount val="1"/>
                <c:pt idx="0">
                  <c:v>Stopa zaposlenosti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45"/>
              <c:layout>
                <c:manualLayout>
                  <c:x val="-6.2893081761006293E-3"/>
                  <c:y val="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164-479C-9795-B33A83E90F8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G3_1!$B$2:$B$47</c:f>
              <c:strCache>
                <c:ptCount val="46"/>
                <c:pt idx="0">
                  <c:v>Q1 2010</c:v>
                </c:pt>
                <c:pt idx="1">
                  <c:v>Q2 2010</c:v>
                </c:pt>
                <c:pt idx="2">
                  <c:v>Q3 2010</c:v>
                </c:pt>
                <c:pt idx="3">
                  <c:v>Q4 2010</c:v>
                </c:pt>
                <c:pt idx="4">
                  <c:v>Q1 2011</c:v>
                </c:pt>
                <c:pt idx="5">
                  <c:v>Q2 2011</c:v>
                </c:pt>
                <c:pt idx="6">
                  <c:v>Q3 2011</c:v>
                </c:pt>
                <c:pt idx="7">
                  <c:v>Q4 2011</c:v>
                </c:pt>
                <c:pt idx="8">
                  <c:v>Q1 2012</c:v>
                </c:pt>
                <c:pt idx="9">
                  <c:v>Q2 2012</c:v>
                </c:pt>
                <c:pt idx="10">
                  <c:v>Q3 2012</c:v>
                </c:pt>
                <c:pt idx="11">
                  <c:v>Q4 2012</c:v>
                </c:pt>
                <c:pt idx="12">
                  <c:v>Q1 2013</c:v>
                </c:pt>
                <c:pt idx="13">
                  <c:v>Q2 2013</c:v>
                </c:pt>
                <c:pt idx="14">
                  <c:v>Q3 2013</c:v>
                </c:pt>
                <c:pt idx="15">
                  <c:v>Q4 2013</c:v>
                </c:pt>
                <c:pt idx="16">
                  <c:v>Q1 2014</c:v>
                </c:pt>
                <c:pt idx="17">
                  <c:v>Q2 2014</c:v>
                </c:pt>
                <c:pt idx="18">
                  <c:v>Q3 2014</c:v>
                </c:pt>
                <c:pt idx="19">
                  <c:v>Q4 2014</c:v>
                </c:pt>
                <c:pt idx="20">
                  <c:v>Q1 2015</c:v>
                </c:pt>
                <c:pt idx="21">
                  <c:v>Q2 2015</c:v>
                </c:pt>
                <c:pt idx="22">
                  <c:v>Q3 2015</c:v>
                </c:pt>
                <c:pt idx="23">
                  <c:v>Q4 2015</c:v>
                </c:pt>
                <c:pt idx="24">
                  <c:v>Q1 2016</c:v>
                </c:pt>
                <c:pt idx="25">
                  <c:v>Q2 2016</c:v>
                </c:pt>
                <c:pt idx="26">
                  <c:v>Q3 2016</c:v>
                </c:pt>
                <c:pt idx="27">
                  <c:v>Q4 2016</c:v>
                </c:pt>
                <c:pt idx="28">
                  <c:v>Q1 2017</c:v>
                </c:pt>
                <c:pt idx="29">
                  <c:v>Q2 2017</c:v>
                </c:pt>
                <c:pt idx="30">
                  <c:v>Q3 2017</c:v>
                </c:pt>
                <c:pt idx="31">
                  <c:v>Q4 2017</c:v>
                </c:pt>
                <c:pt idx="32">
                  <c:v>Q1 2018</c:v>
                </c:pt>
                <c:pt idx="33">
                  <c:v>Q2 2018</c:v>
                </c:pt>
                <c:pt idx="34">
                  <c:v>Q3 2018</c:v>
                </c:pt>
                <c:pt idx="35">
                  <c:v>Q4 2018</c:v>
                </c:pt>
                <c:pt idx="36">
                  <c:v>Q1 2019</c:v>
                </c:pt>
                <c:pt idx="37">
                  <c:v>Q2 2019</c:v>
                </c:pt>
                <c:pt idx="38">
                  <c:v>Q3 2019</c:v>
                </c:pt>
                <c:pt idx="39">
                  <c:v>Q4 2019</c:v>
                </c:pt>
                <c:pt idx="40">
                  <c:v>Q1 2020</c:v>
                </c:pt>
                <c:pt idx="41">
                  <c:v>Q2 2020</c:v>
                </c:pt>
                <c:pt idx="42">
                  <c:v>Q3 2020</c:v>
                </c:pt>
                <c:pt idx="43">
                  <c:v>Q4 2020</c:v>
                </c:pt>
                <c:pt idx="44">
                  <c:v>Q1 2021</c:v>
                </c:pt>
                <c:pt idx="45">
                  <c:v>Q2 2021</c:v>
                </c:pt>
              </c:strCache>
            </c:strRef>
          </c:cat>
          <c:val>
            <c:numRef>
              <c:f>G3_1!$C$2:$C$47</c:f>
              <c:numCache>
                <c:formatCode>General</c:formatCode>
                <c:ptCount val="46"/>
                <c:pt idx="0">
                  <c:v>38.200000000000003</c:v>
                </c:pt>
                <c:pt idx="1">
                  <c:v>38.800000000000004</c:v>
                </c:pt>
                <c:pt idx="2">
                  <c:v>38.6</c:v>
                </c:pt>
                <c:pt idx="3">
                  <c:v>38.1</c:v>
                </c:pt>
                <c:pt idx="4">
                  <c:v>36.6</c:v>
                </c:pt>
                <c:pt idx="5">
                  <c:v>36.5</c:v>
                </c:pt>
                <c:pt idx="6">
                  <c:v>36.200000000000003</c:v>
                </c:pt>
                <c:pt idx="7">
                  <c:v>35.700000000000003</c:v>
                </c:pt>
                <c:pt idx="8">
                  <c:v>34.300000000000004</c:v>
                </c:pt>
                <c:pt idx="9">
                  <c:v>35</c:v>
                </c:pt>
                <c:pt idx="10">
                  <c:v>37</c:v>
                </c:pt>
                <c:pt idx="11">
                  <c:v>37.5</c:v>
                </c:pt>
                <c:pt idx="12">
                  <c:v>36.200000000000003</c:v>
                </c:pt>
                <c:pt idx="13">
                  <c:v>37.200000000000003</c:v>
                </c:pt>
                <c:pt idx="14">
                  <c:v>39.6</c:v>
                </c:pt>
                <c:pt idx="15">
                  <c:v>40</c:v>
                </c:pt>
                <c:pt idx="16">
                  <c:v>38.5</c:v>
                </c:pt>
                <c:pt idx="17">
                  <c:v>40</c:v>
                </c:pt>
                <c:pt idx="18">
                  <c:v>41.3</c:v>
                </c:pt>
                <c:pt idx="19">
                  <c:v>41.1</c:v>
                </c:pt>
                <c:pt idx="20">
                  <c:v>39.5</c:v>
                </c:pt>
                <c:pt idx="21">
                  <c:v>40.9</c:v>
                </c:pt>
                <c:pt idx="22">
                  <c:v>41.6</c:v>
                </c:pt>
                <c:pt idx="23">
                  <c:v>41</c:v>
                </c:pt>
                <c:pt idx="24">
                  <c:v>40.9</c:v>
                </c:pt>
                <c:pt idx="25">
                  <c:v>44</c:v>
                </c:pt>
                <c:pt idx="26">
                  <c:v>44.9</c:v>
                </c:pt>
                <c:pt idx="27">
                  <c:v>43.6</c:v>
                </c:pt>
                <c:pt idx="28">
                  <c:v>42.4</c:v>
                </c:pt>
                <c:pt idx="29">
                  <c:v>46.1</c:v>
                </c:pt>
                <c:pt idx="30">
                  <c:v>46.2</c:v>
                </c:pt>
                <c:pt idx="31">
                  <c:v>44.4</c:v>
                </c:pt>
                <c:pt idx="32">
                  <c:v>43.2</c:v>
                </c:pt>
                <c:pt idx="33">
                  <c:v>46.6</c:v>
                </c:pt>
                <c:pt idx="34">
                  <c:v>47.2</c:v>
                </c:pt>
                <c:pt idx="35">
                  <c:v>45.5</c:v>
                </c:pt>
                <c:pt idx="36">
                  <c:v>45.4</c:v>
                </c:pt>
                <c:pt idx="37">
                  <c:v>47.2</c:v>
                </c:pt>
                <c:pt idx="38">
                  <c:v>47.6</c:v>
                </c:pt>
                <c:pt idx="39">
                  <c:v>47.6</c:v>
                </c:pt>
                <c:pt idx="40">
                  <c:v>46.7</c:v>
                </c:pt>
                <c:pt idx="41">
                  <c:v>46.2</c:v>
                </c:pt>
                <c:pt idx="42">
                  <c:v>47.8</c:v>
                </c:pt>
                <c:pt idx="43">
                  <c:v>47.6</c:v>
                </c:pt>
                <c:pt idx="44">
                  <c:v>46.3</c:v>
                </c:pt>
                <c:pt idx="45">
                  <c:v>48.3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164-479C-9795-B33A83E90F86}"/>
            </c:ext>
          </c:extLst>
        </c:ser>
        <c:ser>
          <c:idx val="1"/>
          <c:order val="1"/>
          <c:tx>
            <c:strRef>
              <c:f>G3_1!$D$1</c:f>
              <c:strCache>
                <c:ptCount val="1"/>
                <c:pt idx="0">
                  <c:v>Stopa nezaposlenosti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45"/>
              <c:layout>
                <c:manualLayout>
                  <c:x val="-6.2893081761006293E-3"/>
                  <c:y val="5.2083333333333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164-479C-9795-B33A83E90F8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G3_1!$B$2:$B$47</c:f>
              <c:strCache>
                <c:ptCount val="46"/>
                <c:pt idx="0">
                  <c:v>Q1 2010</c:v>
                </c:pt>
                <c:pt idx="1">
                  <c:v>Q2 2010</c:v>
                </c:pt>
                <c:pt idx="2">
                  <c:v>Q3 2010</c:v>
                </c:pt>
                <c:pt idx="3">
                  <c:v>Q4 2010</c:v>
                </c:pt>
                <c:pt idx="4">
                  <c:v>Q1 2011</c:v>
                </c:pt>
                <c:pt idx="5">
                  <c:v>Q2 2011</c:v>
                </c:pt>
                <c:pt idx="6">
                  <c:v>Q3 2011</c:v>
                </c:pt>
                <c:pt idx="7">
                  <c:v>Q4 2011</c:v>
                </c:pt>
                <c:pt idx="8">
                  <c:v>Q1 2012</c:v>
                </c:pt>
                <c:pt idx="9">
                  <c:v>Q2 2012</c:v>
                </c:pt>
                <c:pt idx="10">
                  <c:v>Q3 2012</c:v>
                </c:pt>
                <c:pt idx="11">
                  <c:v>Q4 2012</c:v>
                </c:pt>
                <c:pt idx="12">
                  <c:v>Q1 2013</c:v>
                </c:pt>
                <c:pt idx="13">
                  <c:v>Q2 2013</c:v>
                </c:pt>
                <c:pt idx="14">
                  <c:v>Q3 2013</c:v>
                </c:pt>
                <c:pt idx="15">
                  <c:v>Q4 2013</c:v>
                </c:pt>
                <c:pt idx="16">
                  <c:v>Q1 2014</c:v>
                </c:pt>
                <c:pt idx="17">
                  <c:v>Q2 2014</c:v>
                </c:pt>
                <c:pt idx="18">
                  <c:v>Q3 2014</c:v>
                </c:pt>
                <c:pt idx="19">
                  <c:v>Q4 2014</c:v>
                </c:pt>
                <c:pt idx="20">
                  <c:v>Q1 2015</c:v>
                </c:pt>
                <c:pt idx="21">
                  <c:v>Q2 2015</c:v>
                </c:pt>
                <c:pt idx="22">
                  <c:v>Q3 2015</c:v>
                </c:pt>
                <c:pt idx="23">
                  <c:v>Q4 2015</c:v>
                </c:pt>
                <c:pt idx="24">
                  <c:v>Q1 2016</c:v>
                </c:pt>
                <c:pt idx="25">
                  <c:v>Q2 2016</c:v>
                </c:pt>
                <c:pt idx="26">
                  <c:v>Q3 2016</c:v>
                </c:pt>
                <c:pt idx="27">
                  <c:v>Q4 2016</c:v>
                </c:pt>
                <c:pt idx="28">
                  <c:v>Q1 2017</c:v>
                </c:pt>
                <c:pt idx="29">
                  <c:v>Q2 2017</c:v>
                </c:pt>
                <c:pt idx="30">
                  <c:v>Q3 2017</c:v>
                </c:pt>
                <c:pt idx="31">
                  <c:v>Q4 2017</c:v>
                </c:pt>
                <c:pt idx="32">
                  <c:v>Q1 2018</c:v>
                </c:pt>
                <c:pt idx="33">
                  <c:v>Q2 2018</c:v>
                </c:pt>
                <c:pt idx="34">
                  <c:v>Q3 2018</c:v>
                </c:pt>
                <c:pt idx="35">
                  <c:v>Q4 2018</c:v>
                </c:pt>
                <c:pt idx="36">
                  <c:v>Q1 2019</c:v>
                </c:pt>
                <c:pt idx="37">
                  <c:v>Q2 2019</c:v>
                </c:pt>
                <c:pt idx="38">
                  <c:v>Q3 2019</c:v>
                </c:pt>
                <c:pt idx="39">
                  <c:v>Q4 2019</c:v>
                </c:pt>
                <c:pt idx="40">
                  <c:v>Q1 2020</c:v>
                </c:pt>
                <c:pt idx="41">
                  <c:v>Q2 2020</c:v>
                </c:pt>
                <c:pt idx="42">
                  <c:v>Q3 2020</c:v>
                </c:pt>
                <c:pt idx="43">
                  <c:v>Q4 2020</c:v>
                </c:pt>
                <c:pt idx="44">
                  <c:v>Q1 2021</c:v>
                </c:pt>
                <c:pt idx="45">
                  <c:v>Q2 2021</c:v>
                </c:pt>
              </c:strCache>
            </c:strRef>
          </c:cat>
          <c:val>
            <c:numRef>
              <c:f>G3_1!$D$2:$D$47</c:f>
              <c:numCache>
                <c:formatCode>General</c:formatCode>
                <c:ptCount val="46"/>
                <c:pt idx="0">
                  <c:v>21.4</c:v>
                </c:pt>
                <c:pt idx="1">
                  <c:v>20.7</c:v>
                </c:pt>
                <c:pt idx="2">
                  <c:v>20.5</c:v>
                </c:pt>
                <c:pt idx="3">
                  <c:v>21.2</c:v>
                </c:pt>
                <c:pt idx="4">
                  <c:v>23.7</c:v>
                </c:pt>
                <c:pt idx="5">
                  <c:v>24.7</c:v>
                </c:pt>
                <c:pt idx="6">
                  <c:v>25.2</c:v>
                </c:pt>
                <c:pt idx="7">
                  <c:v>25.9</c:v>
                </c:pt>
                <c:pt idx="8">
                  <c:v>28</c:v>
                </c:pt>
                <c:pt idx="9">
                  <c:v>27.4</c:v>
                </c:pt>
                <c:pt idx="10">
                  <c:v>24.4</c:v>
                </c:pt>
                <c:pt idx="11">
                  <c:v>24.1</c:v>
                </c:pt>
                <c:pt idx="12">
                  <c:v>26.6</c:v>
                </c:pt>
                <c:pt idx="13">
                  <c:v>25.9</c:v>
                </c:pt>
                <c:pt idx="14">
                  <c:v>22.3</c:v>
                </c:pt>
                <c:pt idx="15">
                  <c:v>21.3</c:v>
                </c:pt>
                <c:pt idx="16">
                  <c:v>22.8</c:v>
                </c:pt>
                <c:pt idx="17">
                  <c:v>22.1</c:v>
                </c:pt>
                <c:pt idx="18">
                  <c:v>19.2</c:v>
                </c:pt>
                <c:pt idx="19">
                  <c:v>18.2</c:v>
                </c:pt>
                <c:pt idx="20">
                  <c:v>20.399999999999999</c:v>
                </c:pt>
                <c:pt idx="21">
                  <c:v>18.600000000000001</c:v>
                </c:pt>
                <c:pt idx="22">
                  <c:v>17.8</c:v>
                </c:pt>
                <c:pt idx="23">
                  <c:v>19</c:v>
                </c:pt>
                <c:pt idx="24">
                  <c:v>20.3</c:v>
                </c:pt>
                <c:pt idx="25">
                  <c:v>16.3</c:v>
                </c:pt>
                <c:pt idx="26">
                  <c:v>14.8</c:v>
                </c:pt>
                <c:pt idx="27">
                  <c:v>14</c:v>
                </c:pt>
                <c:pt idx="28">
                  <c:v>15.7</c:v>
                </c:pt>
                <c:pt idx="29">
                  <c:v>12.7</c:v>
                </c:pt>
                <c:pt idx="30">
                  <c:v>13.9</c:v>
                </c:pt>
                <c:pt idx="31">
                  <c:v>15.8</c:v>
                </c:pt>
                <c:pt idx="32">
                  <c:v>16</c:v>
                </c:pt>
                <c:pt idx="33">
                  <c:v>12.8</c:v>
                </c:pt>
                <c:pt idx="34">
                  <c:v>12.1</c:v>
                </c:pt>
                <c:pt idx="35">
                  <c:v>13.9</c:v>
                </c:pt>
                <c:pt idx="36">
                  <c:v>13</c:v>
                </c:pt>
                <c:pt idx="37">
                  <c:v>11.1</c:v>
                </c:pt>
                <c:pt idx="38">
                  <c:v>10.3</c:v>
                </c:pt>
                <c:pt idx="39">
                  <c:v>10.4</c:v>
                </c:pt>
                <c:pt idx="40">
                  <c:v>10.5</c:v>
                </c:pt>
                <c:pt idx="41">
                  <c:v>7.9</c:v>
                </c:pt>
                <c:pt idx="42">
                  <c:v>9.8000000000000007</c:v>
                </c:pt>
                <c:pt idx="43">
                  <c:v>10.7</c:v>
                </c:pt>
                <c:pt idx="44">
                  <c:v>12.8</c:v>
                </c:pt>
                <c:pt idx="45">
                  <c:v>11.1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164-479C-9795-B33A83E90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42320"/>
        <c:axId val="-1300641232"/>
      </c:lineChart>
      <c:catAx>
        <c:axId val="-130064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41232"/>
        <c:crosses val="autoZero"/>
        <c:auto val="1"/>
        <c:lblAlgn val="ctr"/>
        <c:lblOffset val="100"/>
        <c:noMultiLvlLbl val="0"/>
      </c:catAx>
      <c:valAx>
        <c:axId val="-1300641232"/>
        <c:scaling>
          <c:orientation val="minMax"/>
          <c:max val="5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4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RS"/>
              <a:t>Stopa rasta broja registrovnih zaposlenih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440078653534629E-2"/>
          <c:y val="9.4822006472492171E-2"/>
          <c:w val="0.87230689604393563"/>
          <c:h val="0.82333801814728369"/>
        </c:manualLayout>
      </c:layout>
      <c:lineChart>
        <c:grouping val="standard"/>
        <c:varyColors val="0"/>
        <c:ser>
          <c:idx val="0"/>
          <c:order val="0"/>
          <c:tx>
            <c:strRef>
              <c:f>G3_3!$F$6</c:f>
              <c:strCache>
                <c:ptCount val="1"/>
                <c:pt idx="0">
                  <c:v>Javni sektor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G3_3!$A$11:$B$28</c:f>
              <c:strCache>
                <c:ptCount val="18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</c:strCache>
            </c:strRef>
          </c:cat>
          <c:val>
            <c:numRef>
              <c:f>G3_3!$F$11:$F$28</c:f>
              <c:numCache>
                <c:formatCode>0.0%</c:formatCode>
                <c:ptCount val="18"/>
                <c:pt idx="0">
                  <c:v>-1.9657742096569789E-2</c:v>
                </c:pt>
                <c:pt idx="1">
                  <c:v>-1.4542683512528742E-2</c:v>
                </c:pt>
                <c:pt idx="2">
                  <c:v>-1.1310504663485065E-2</c:v>
                </c:pt>
                <c:pt idx="3">
                  <c:v>-1.1911328216616689E-2</c:v>
                </c:pt>
                <c:pt idx="4">
                  <c:v>-1.0066774420009477E-2</c:v>
                </c:pt>
                <c:pt idx="5">
                  <c:v>-1.3748456689843378E-2</c:v>
                </c:pt>
                <c:pt idx="6">
                  <c:v>-1.1330524508115464E-2</c:v>
                </c:pt>
                <c:pt idx="7">
                  <c:v>-8.9904415171124883E-3</c:v>
                </c:pt>
                <c:pt idx="8">
                  <c:v>-1.2948095470557979E-2</c:v>
                </c:pt>
                <c:pt idx="9">
                  <c:v>-1.2236924247690189E-2</c:v>
                </c:pt>
                <c:pt idx="10">
                  <c:v>-1.0575379921142878E-2</c:v>
                </c:pt>
                <c:pt idx="11">
                  <c:v>-4.645024026271094E-3</c:v>
                </c:pt>
                <c:pt idx="12">
                  <c:v>3.6625323938626071E-3</c:v>
                </c:pt>
                <c:pt idx="13">
                  <c:v>1.6175617174836177E-3</c:v>
                </c:pt>
                <c:pt idx="14">
                  <c:v>-5.056345713870821E-4</c:v>
                </c:pt>
                <c:pt idx="15">
                  <c:v>-1.0305907890740817E-3</c:v>
                </c:pt>
                <c:pt idx="16">
                  <c:v>3.2263166218566858E-3</c:v>
                </c:pt>
                <c:pt idx="17">
                  <c:v>5.420902440405051E-3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AD-4E11-AABE-F297686B79D3}"/>
            </c:ext>
          </c:extLst>
        </c:ser>
        <c:ser>
          <c:idx val="1"/>
          <c:order val="1"/>
          <c:tx>
            <c:strRef>
              <c:f>G3_3!$G$6</c:f>
              <c:strCache>
                <c:ptCount val="1"/>
                <c:pt idx="0">
                  <c:v>Privatni sektor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G3_3!$A$11:$B$28</c:f>
              <c:strCache>
                <c:ptCount val="18"/>
                <c:pt idx="0">
                  <c:v>Q1 2017</c:v>
                </c:pt>
                <c:pt idx="1">
                  <c:v>Q2 2017</c:v>
                </c:pt>
                <c:pt idx="2">
                  <c:v>Q3 2017</c:v>
                </c:pt>
                <c:pt idx="3">
                  <c:v>Q4 2017</c:v>
                </c:pt>
                <c:pt idx="4">
                  <c:v>Q1 2018</c:v>
                </c:pt>
                <c:pt idx="5">
                  <c:v>Q2 2018</c:v>
                </c:pt>
                <c:pt idx="6">
                  <c:v>Q3 2018</c:v>
                </c:pt>
                <c:pt idx="7">
                  <c:v>Q4 2018</c:v>
                </c:pt>
                <c:pt idx="8">
                  <c:v>Q1 2019</c:v>
                </c:pt>
                <c:pt idx="9">
                  <c:v>Q2 2019</c:v>
                </c:pt>
                <c:pt idx="10">
                  <c:v>Q3 2019</c:v>
                </c:pt>
                <c:pt idx="11">
                  <c:v>Q4 2019</c:v>
                </c:pt>
                <c:pt idx="12">
                  <c:v>Q1 2020</c:v>
                </c:pt>
                <c:pt idx="13">
                  <c:v>Q2 2020</c:v>
                </c:pt>
                <c:pt idx="14">
                  <c:v>Q3 2020</c:v>
                </c:pt>
                <c:pt idx="15">
                  <c:v>Q4 2020</c:v>
                </c:pt>
                <c:pt idx="16">
                  <c:v>Q1 2021</c:v>
                </c:pt>
                <c:pt idx="17">
                  <c:v>Q2 2021</c:v>
                </c:pt>
              </c:strCache>
            </c:strRef>
          </c:cat>
          <c:val>
            <c:numRef>
              <c:f>G3_3!$G$11:$G$28</c:f>
              <c:numCache>
                <c:formatCode>0.0%</c:formatCode>
                <c:ptCount val="18"/>
                <c:pt idx="0">
                  <c:v>4.9074283089181749E-2</c:v>
                </c:pt>
                <c:pt idx="1">
                  <c:v>5.0834254271737309E-2</c:v>
                </c:pt>
                <c:pt idx="2">
                  <c:v>4.9983989972627138E-2</c:v>
                </c:pt>
                <c:pt idx="3">
                  <c:v>5.2108695783514632E-2</c:v>
                </c:pt>
                <c:pt idx="4">
                  <c:v>6.0580161616558222E-2</c:v>
                </c:pt>
                <c:pt idx="5">
                  <c:v>5.8963131403760194E-2</c:v>
                </c:pt>
                <c:pt idx="6">
                  <c:v>6.0197606698924933E-2</c:v>
                </c:pt>
                <c:pt idx="7">
                  <c:v>6.0511005753211264E-2</c:v>
                </c:pt>
                <c:pt idx="8">
                  <c:v>5.0054423231209497E-2</c:v>
                </c:pt>
                <c:pt idx="9">
                  <c:v>3.4230302592569248E-2</c:v>
                </c:pt>
                <c:pt idx="10">
                  <c:v>3.1858592097423949E-2</c:v>
                </c:pt>
                <c:pt idx="11">
                  <c:v>3.5972479330731867E-2</c:v>
                </c:pt>
                <c:pt idx="12">
                  <c:v>2.86228749786448E-2</c:v>
                </c:pt>
                <c:pt idx="13">
                  <c:v>2.700891478177718E-2</c:v>
                </c:pt>
                <c:pt idx="14">
                  <c:v>3.3177884765003052E-2</c:v>
                </c:pt>
                <c:pt idx="15">
                  <c:v>3.6942809989925413E-2</c:v>
                </c:pt>
                <c:pt idx="16">
                  <c:v>4.3052494490082104E-2</c:v>
                </c:pt>
                <c:pt idx="17">
                  <c:v>4.9335244279909984E-2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AD-4E11-AABE-F297686B7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56464"/>
        <c:axId val="-1300646672"/>
      </c:lineChart>
      <c:catAx>
        <c:axId val="-130065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46672"/>
        <c:crosses val="autoZero"/>
        <c:auto val="1"/>
        <c:lblAlgn val="ctr"/>
        <c:lblOffset val="100"/>
        <c:noMultiLvlLbl val="0"/>
      </c:catAx>
      <c:valAx>
        <c:axId val="-130064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5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89259430806443E-2"/>
          <c:y val="7.6226565429321338E-2"/>
          <c:w val="0.89938355844530138"/>
          <c:h val="0.68376894851973524"/>
        </c:manualLayout>
      </c:layout>
      <c:lineChart>
        <c:grouping val="standard"/>
        <c:varyColors val="0"/>
        <c:ser>
          <c:idx val="0"/>
          <c:order val="0"/>
          <c:tx>
            <c:v>Indeks realnih zarada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G3_4!$A$2:$A$15</c:f>
              <c:strCach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Q1 2021</c:v>
                </c:pt>
                <c:pt idx="13">
                  <c:v>Q2 2021</c:v>
                </c:pt>
              </c:strCache>
            </c:strRef>
          </c:cat>
          <c:val>
            <c:numRef>
              <c:f>G3_4!$C$2:$C$15</c:f>
              <c:numCache>
                <c:formatCode>0.0</c:formatCode>
                <c:ptCount val="14"/>
                <c:pt idx="0" formatCode="General">
                  <c:v>100</c:v>
                </c:pt>
                <c:pt idx="1">
                  <c:v>100.7</c:v>
                </c:pt>
                <c:pt idx="2">
                  <c:v>100.90140000000002</c:v>
                </c:pt>
                <c:pt idx="3">
                  <c:v>102.01131540000007</c:v>
                </c:pt>
                <c:pt idx="4">
                  <c:v>100.48114566900013</c:v>
                </c:pt>
                <c:pt idx="5">
                  <c:v>98.973928483965025</c:v>
                </c:pt>
                <c:pt idx="6">
                  <c:v>96.895475985801752</c:v>
                </c:pt>
                <c:pt idx="7">
                  <c:v>99.3178628854468</c:v>
                </c:pt>
                <c:pt idx="8">
                  <c:v>100.21172365141591</c:v>
                </c:pt>
                <c:pt idx="9">
                  <c:v>104.62103949207813</c:v>
                </c:pt>
                <c:pt idx="10">
                  <c:v>113.51382784890475</c:v>
                </c:pt>
                <c:pt idx="11">
                  <c:v>122.25439259327041</c:v>
                </c:pt>
                <c:pt idx="12">
                  <c:v>127.94044412014082</c:v>
                </c:pt>
                <c:pt idx="13">
                  <c:v>128.24485783034052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CC8-4B99-B4C9-128A98A01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300647216"/>
        <c:axId val="-1300655920"/>
      </c:lineChart>
      <c:catAx>
        <c:axId val="-130064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55920"/>
        <c:crosses val="autoZero"/>
        <c:auto val="1"/>
        <c:lblAlgn val="ctr"/>
        <c:lblOffset val="100"/>
        <c:noMultiLvlLbl val="0"/>
      </c:catAx>
      <c:valAx>
        <c:axId val="-1300655920"/>
        <c:scaling>
          <c:orientation val="minMax"/>
          <c:min val="96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-130064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4" y="2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D1AD0-554C-4430-815D-7F06624027E1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78965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4" y="9478965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88924-5EE5-49CF-9CD7-46AC3AED6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7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7" y="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8C5D9-579A-4C11-94F1-C18EBED6A766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4750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8"/>
            <a:ext cx="5467350" cy="449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78345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7" y="9478345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96250-CD69-4128-A88A-D5A62B61DF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6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37E3-632A-4ACF-976F-89A4BF18E3B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DDA5-5A76-46A7-9A34-F2EB761C2761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376D-12DB-44E3-9745-6DC28FE02E38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162D-121F-45F0-BF2B-B9D543A3CCFA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ED64-AE59-4AE2-B4CC-C34DEFC0157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B021D-C04B-4934-8823-C7AD1B971EDE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C5AF-2678-4EBA-94F2-9A5FEBF39E2D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0B6A-C987-4D24-B467-406CDB243946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8D527-DF48-465B-93F8-D1E707FA333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4B08-1882-443F-B8B2-4E57986FD4E3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845E-2972-4B3C-9030-6F49C0A8C13D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99159-95A0-43BF-BA4D-3761060E5702}" type="datetime1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F574D-3BA4-4D96-967C-501494E42A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88343" y="4967846"/>
            <a:ext cx="7772400" cy="1470025"/>
          </a:xfrm>
        </p:spPr>
        <p:txBody>
          <a:bodyPr/>
          <a:lstStyle/>
          <a:p>
            <a:r>
              <a:rPr lang="sr-Latn-RS" dirty="0"/>
              <a:t>Prezentacija QM</a:t>
            </a:r>
            <a:r>
              <a:rPr lang="en-US" dirty="0" smtClean="0"/>
              <a:t>6</a:t>
            </a:r>
            <a:r>
              <a:rPr lang="sr-Latn-RS" dirty="0" smtClean="0"/>
              <a:t>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" r="66043"/>
          <a:stretch/>
        </p:blipFill>
        <p:spPr>
          <a:xfrm>
            <a:off x="4800600" y="6018882"/>
            <a:ext cx="1085681" cy="6159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862" y="257728"/>
            <a:ext cx="1778943" cy="492197"/>
          </a:xfrm>
          <a:prstGeom prst="rect">
            <a:avLst/>
          </a:prstGeom>
        </p:spPr>
      </p:pic>
      <p:pic>
        <p:nvPicPr>
          <p:cNvPr id="7" name="Picture 6" descr="Ekof logo - bela pozadina horizontalno, latinica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7238" y="136321"/>
            <a:ext cx="3289778" cy="735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59AC840-8ADF-4047-82C8-6C4B6FEBB6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943" y="6052350"/>
            <a:ext cx="1371600" cy="5825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066800"/>
            <a:ext cx="3048000" cy="430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8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Zaposlenost i zarade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33999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Q2 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alne zarade su povećane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medjugodišnje za 6,6%,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odnosu na prethodni kvartal za 0,3%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zbog ubrzanja inflacije zarade od marta blago realno opadaju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inflacija će verovatno smanjiti realne zarade u trećem kvartalu  u odnosu na drugi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Zarade u evrima u Q2 su porasle 10% medjugodišnje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povećava se razlika izmedju rasta  zarada u evrima i realnog rasta zarada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Zarade u privatnom sektoru su ostvarile medjugodišnji rast od 7,7%, a u javnom od 4,5%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Visok međugodišnji rast produktivnosti i pad jediničnih troškova rada u Q2 je privremen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4AF94353-33BF-467A-95AC-9487CB4CE00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6995707"/>
              </p:ext>
            </p:extLst>
          </p:nvPr>
        </p:nvGraphicFramePr>
        <p:xfrm>
          <a:off x="4876800" y="1650982"/>
          <a:ext cx="38862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5562600" y="1371600"/>
            <a:ext cx="2285974" cy="4136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Realne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zarade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2008g=100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F56A678-109C-4C4D-A1E1-C1567F66DDEE}"/>
              </a:ext>
            </a:extLst>
          </p:cNvPr>
          <p:cNvGraphicFramePr>
            <a:graphicFrameLocks/>
          </p:cNvGraphicFramePr>
          <p:nvPr/>
        </p:nvGraphicFramePr>
        <p:xfrm>
          <a:off x="4724400" y="3886200"/>
          <a:ext cx="4191000" cy="249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57800" y="4038600"/>
            <a:ext cx="312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Kretanja zarada u evrima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Spoljnoekonomski odnosi –tekuće transakcije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876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Q2 deficit tekućeg bilansa je 570 miliona evra (4,4% BDP)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Deficit tekućeg bilansa u Q2 je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značajno povećan u odnosu na Q1 ove i Q2 prethodne godine,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ali je manji nego u pretkriznom periodu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rast tekućeg deficita najviše je uticalo pogoršanje spoljnotrgovinskog bilansa</a:t>
            </a:r>
          </a:p>
          <a:p>
            <a:pPr marL="0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... ali i rast odliva po osnovu dividendi, kamate i sl., dok su prihodi od odznaka povećani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odliv dohodaka od kapitala je manji nego pre krize, u narednom periodu se očekuje rast odliva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prilivi od doznaka su dostigli pretkrizni nivo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narednom periodu se očekuje rast deficita tekućeg bilansa zbog rasta trgovinskog deficita, ali i rasta odliva dohodaka od kapitala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667000"/>
            <a:ext cx="39624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8"/>
          <p:cNvSpPr txBox="1">
            <a:spLocks/>
          </p:cNvSpPr>
          <p:nvPr/>
        </p:nvSpPr>
        <p:spPr>
          <a:xfrm>
            <a:off x="5181600" y="2209800"/>
            <a:ext cx="3276600" cy="3077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Tekući i spoljnotrgovinski bilans, % GDP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11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Spoljnoekonomski odnosi –tekuće transakcije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5211762"/>
          </a:xfrm>
        </p:spPr>
        <p:txBody>
          <a:bodyPr>
            <a:normAutofit fontScale="47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Izvoz i uvoz u Q2 snažno rastu u odnosu na Q2 prošle godine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Desezonirani uvoz u Q2 značajno raste u odnosu na prethodni </a:t>
            </a:r>
            <a:r>
              <a:rPr lang="sr-Latn-RS" sz="2700" dirty="0">
                <a:latin typeface="Times New Roman" pitchFamily="18" charset="0"/>
                <a:cs typeface="Times New Roman" pitchFamily="18" charset="0"/>
              </a:rPr>
              <a:t>kvartal dok je izvoz stagnirao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uvoz raste zbog rasta uvoznih cena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Q2 je premašen  nivo spoljne trgovine iz Q2 2019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izvoz je veći za 18,5%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uvoz je veći za 18,9%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prestignuti su pretkrizni kvartalni maksimumi vrednosti izvoza i uvoza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Q2 je ostvaren spoljnotrgovinski deficit od 1,2 mlrd evra (9,5% BDP), a deficit u robnoj razmeni je 1,6 mlrd evra (12% BDP)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deficiti su slični kao u pretkriznom periodu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Q2 uvozne cene rasle znatno brže od izvoznih usled čega su pogoršani odnosi razmene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odnosi razmene su prethodne dve godine za Srbiju bili vrlo povoljni, ali oni se ciklično menjaju</a:t>
            </a:r>
          </a:p>
          <a:p>
            <a:pPr marL="457200" lvl="1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Poboljšanje odnosa razmene tokom prethodne dve godine  je smanjilo spoljnotgovinski deficit, dok je njihovo pogoršanje u Q2 uticalo na rast deficita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191000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257800" y="38862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latin typeface="Times New Roman" pitchFamily="18" charset="0"/>
                <a:cs typeface="Times New Roman" pitchFamily="18" charset="0"/>
              </a:rPr>
              <a:t>Međugodišnji indeksi odnosa razmene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700" y="1828800"/>
            <a:ext cx="3429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6"/>
          <p:cNvSpPr txBox="1"/>
          <p:nvPr/>
        </p:nvSpPr>
        <p:spPr>
          <a:xfrm>
            <a:off x="5219698" y="1546934"/>
            <a:ext cx="2895604" cy="30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sz="1400" dirty="0">
                <a:latin typeface="Times New Roman" pitchFamily="18" charset="0"/>
                <a:cs typeface="Times New Roman" pitchFamily="18" charset="0"/>
              </a:rPr>
              <a:t>ilans robne razmene, desezonirano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poljnoek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nomski odnosi – kapitalne transakcije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Tokom Q2 ostvaren je visok priliv stranog kapitala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SDI su iznosile 731 miliona evra (5,6% BDP)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neto priliv kapitala je bio manji (428 miliona evra) usled odliva kapitala po osnovu vraćanja kredita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Devizne rezerve su u Q2 smanjene za 142 miliona evra,  ali su u julu i avgustu povećane za 1,5 mlrd evra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Spoljni dug je tokom Q1 povećan za 1,5 milijardi evra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krajem marta iznosi 32,2 mlr evra ili 69% BDP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odnosu na kraj 2019. povećan je za 4,1 mlrd evra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septembru je dodatno povećan usled zaduživanja države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Tokom Q1 neto medjunarodna finansijska pozicija Srbije nije značajno promenjena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obaveze i imovine su podjednako rasle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1850" y="4267200"/>
            <a:ext cx="41973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0200" y="41148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>
                <a:latin typeface="Times New Roman" pitchFamily="18" charset="0"/>
                <a:cs typeface="Times New Roman" pitchFamily="18" charset="0"/>
              </a:rPr>
              <a:t>Neto imovinska pozicija Srbije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5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Inflacija i 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410200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Medjugodišnja inflacija u avgustu je dostigla 4,3%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blizu gornje granice ciljnog intervala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Ubrzanje inflacije se dogadja širom sveta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EU inflacija iznosi 3,2% (od 0,4% na Malti do 5% u Poljskoj, Estoniji i Litvaniji)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povećane su cene naftnih derivata, hrane, osnovnih metala, gradjevinskog materijala, poluprovodnika ,...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Ubrzanje inflacije je rezultat interakcije problema na strani ponude i visokog rasta tražnje koja je podstaknute fiskalnim i monetarnim stimulansima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Ako se ponuda ne prilagodi narasloj tražnji  tokom narednih meseci, može se očekivati restruktivnija monetarna politika u narednoj godini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Rast cena industrijskih proizvodjača tokom leta  preneće se delimično na potrošačke cene u narednim mesecima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očekuje se odredjeni rast inflacije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4038600" cy="248904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05400" y="1600200"/>
            <a:ext cx="3718830" cy="306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400" b="0" dirty="0">
                <a:latin typeface="Calibri"/>
                <a:cs typeface="Times New Roman" pitchFamily="18" charset="0"/>
              </a:rPr>
              <a:t>Međugodišnja inflacija i ciljni koridor, u %</a:t>
            </a:r>
            <a:endParaRPr lang="en-US" sz="1400" b="0" dirty="0">
              <a:latin typeface="Calibri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4267200"/>
            <a:ext cx="3733800" cy="2392702"/>
          </a:xfrm>
          <a:prstGeom prst="rect">
            <a:avLst/>
          </a:prstGeom>
          <a:noFill/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48200" y="4114800"/>
            <a:ext cx="47332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Međugodišnja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Inflacija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u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Srbiji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izabranim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zemljama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CIE u 2021.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godini</a:t>
            </a: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Inflacija i kurs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75175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NBS već nekoliko godina, de facto vodi politiku fiksnog  kursa dinara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Tokom Q2 i u periodu jul-avgust NBS je kupila preko milijardu evra, da bi sprečila jačanje dinara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pritisci za jačanje dinara dolaze od priliva deviza kroz SDI, stranih kredita, doznaka,...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Rezultat fiksnog kursa i inflacije je realno jačanja dinara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 kraja 2016 godine dinar je ojačao za 10%, u prvih 8 meseci ove godine  za 1,8%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cene u evrima rastu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realne zarade, BDP i dr.  rastu sporije nego što rastu u evrima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Realno jačanje dinara smanjuje spoljnu konkurentnost Srbije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podstiče rast spoljnih deficita i zavisnost od stranog kapitala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5277538"/>
              </p:ext>
            </p:extLst>
          </p:nvPr>
        </p:nvGraphicFramePr>
        <p:xfrm>
          <a:off x="4706645" y="1112448"/>
          <a:ext cx="4191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Content Placeholder 10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14800"/>
            <a:ext cx="3962400" cy="2503375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643021" y="3742088"/>
            <a:ext cx="4114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ominalni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i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realni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kurs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dinar/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evro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prosek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meseca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, 2013-2021</a:t>
            </a:r>
            <a:endParaRPr kumimoji="0" lang="en-GB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353" y="58815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Fiskalni tokovi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553" y="1488243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Fiskalni deficit u prvih 7 meseci je znatno manji od plana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deficit u periodu jan–jul iznosi samo 6 mlrd dinara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Manji deficit je posledica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znatno bolje naplate prihoda,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sporije realizacija i javnih investicija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Bolja naplata prihoda je rezultat rasta zarada, potrošnje i uvoza, naplate odloženih poreskih obaveza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Fiskalni deficit će se sezonski povećati do kraja godine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uz postojeću politiku deficit u 2021.  neće preći 5% BDP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4700" y="1488243"/>
            <a:ext cx="3581400" cy="2209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334000" y="1103294"/>
            <a:ext cx="3292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 smtClean="0">
                <a:latin typeface="Times New Roman" pitchFamily="18" charset="0"/>
                <a:cs typeface="Times New Roman" pitchFamily="18" charset="0"/>
              </a:rPr>
              <a:t>Konsolidovani fiskalni bilans (% BDP-a</a:t>
            </a:r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4306" y="4146454"/>
            <a:ext cx="3962400" cy="2133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5227450" y="3783826"/>
            <a:ext cx="3505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 smtClean="0"/>
              <a:t>Konsolidovani javni prihodi i javni rashodi (% BDP)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Fiskalni tokovi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81600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Q2 je ubrzan rast javnih prihoda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rast u odnosu na Q2 prošle godine iznosi čak 40,8%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desezonirni prihodi  rastu u odnosu na Q1 za  4,6%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Visok rast su ostvarile sve vrste javnih prihoda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naročito porez na dobit, porezi i doprinosi na zarade,  PDV,...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vni rashodi realno opadaju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pad u odnosu na 7 meseci prošle godine iznosi 2,9%</a:t>
            </a: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visoka osnovica u prošloj godini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desezonirani rashodi opadaju u odnosu na Q1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ajbrže rastu javne investicije ali sporije od plana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planirane investicije od 7,2% BDP,  u prvoj polovini godine ostvarene investicije od 4,6% BDP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avni prihodi i rashodi su visoki u odnosu na BDP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dostigli su oko 45% BDP, u zemljama CIE  su oko 41% BDP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97098768"/>
              </p:ext>
            </p:extLst>
          </p:nvPr>
        </p:nvGraphicFramePr>
        <p:xfrm>
          <a:off x="4724400" y="1162975"/>
          <a:ext cx="4038600" cy="243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797800748"/>
              </p:ext>
            </p:extLst>
          </p:nvPr>
        </p:nvGraphicFramePr>
        <p:xfrm>
          <a:off x="4671874" y="3766291"/>
          <a:ext cx="4191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Fiskalni tokovi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poli</a:t>
            </a:r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Javni dug je krajem juna iznosio 28,3 milijarde EUR ili 57,6% BDP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država od početka 2020. se zadužila za 4,4 milijarde evra, učešće duga u BDP je poraslo za 5-6 pp. </a:t>
            </a: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zbog realnog rasta BDP od 5,5%</a:t>
            </a: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rasta BDP u evrima od 11,7%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Država se tokom septembra dodatno neto zadužila za milijardu evra čime je javni dug dostigao oko 29,5 mlrd evra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Javni dug će krajem godine  biti blizu 60% BDP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3716338" cy="2590800"/>
          </a:xfrm>
          <a:prstGeom prst="rect">
            <a:avLst/>
          </a:prstGeom>
          <a:noFill/>
        </p:spPr>
      </p:pic>
      <p:sp>
        <p:nvSpPr>
          <p:cNvPr id="8" name="Content Placeholder 7"/>
          <p:cNvSpPr txBox="1">
            <a:spLocks/>
          </p:cNvSpPr>
          <p:nvPr/>
        </p:nvSpPr>
        <p:spPr>
          <a:xfrm>
            <a:off x="5029200" y="1905000"/>
            <a:ext cx="2819400" cy="3077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Kretanje javnog duga Srbije, % BDP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0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Monetarna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86400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NBS, slično kao i većina centralnih banaka primenjuje ekspanzivnu fiskalnu politiku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referentna  kamatna stopa je znatno manja od stope inflacije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oporavak privrede ima prednost u odnosu na obaranje inflacije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Kupovinom oko milijarde evra na deviznom tržištu u periodu april –avgust NBS je sprečila jačanje dinara, ali je kreirala dodatnu dinarsku likvidnost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kupovina deviza najveća od početka pandemije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okom Q2 usporen je rast nominalne i realne novčane mase M2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realna  novčana masa je krajem juna bila veća za 8,9%  nego pre godinu dana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od kraja marta do kraja juna M2  je realno povećana za 0,8%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Oko 70% povećanja novčane mase M2 posledica je rasta dinarskog dela novčane mase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038600" cy="2286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10200" y="1600200"/>
            <a:ext cx="2664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Inflacija i referentna stopa NBS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4089400" cy="229542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876800" y="40386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/>
              <a:t>NBS intervencije na međubankarskom deviznom tržištu 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r-Latn-RS" sz="4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Sadržaj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565"/>
            <a:ext cx="8229600" cy="4525963"/>
          </a:xfrm>
        </p:spPr>
        <p:txBody>
          <a:bodyPr>
            <a:normAutofit/>
          </a:bodyPr>
          <a:lstStyle/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Noviji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makroekonomski trendovi</a:t>
            </a:r>
          </a:p>
          <a:p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Ekonomska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politika i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reforme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3652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Kreditna aktivnost banaka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46652"/>
            <a:ext cx="4114800" cy="5306548"/>
          </a:xfrm>
        </p:spPr>
        <p:txBody>
          <a:bodyPr>
            <a:normAutofit fontScale="55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Nakon dva kvartala stagnacije kreditna aktivnost banaka ponovo snažno raste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Neto plasmani u Q2 su povećani za 781 milion evra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krediti stanovništvu su povećani za 382 miliona evra, privredi 184, a državi 182 miliona evra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 rast kredite aktivnosti uticala je garantna šema kroz koju je odobreno 256 milona evra u Q2, ali i treći moratorijum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Prekogranični krediti su zanemerivi – razlika izmedju stranih i domaćih kamatnih stopa je mala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Kreditni potencijal banaka je povećan za 761 miliona evra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češće loših kredita u ukupnim stagnira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realna slika na tržištu kredita će biti poznata nakon okonačanja trećeg moratorijuma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očekuje se umeren rast učešća loših kredita jer se privreda brzo oporavila od krize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loši krediti će rasti u sektorima koji su snažno pogodjeni krizom</a:t>
            </a:r>
          </a:p>
          <a:p>
            <a:pPr lvl="1">
              <a:buNone/>
            </a:pPr>
            <a:endParaRPr lang="sr-Latn-RS" dirty="0" smtClean="0"/>
          </a:p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3999"/>
            <a:ext cx="3581400" cy="2133601"/>
          </a:xfrm>
          <a:prstGeom prst="rect">
            <a:avLst/>
          </a:prstGeom>
          <a:noFill/>
        </p:spPr>
      </p:pic>
      <p:sp>
        <p:nvSpPr>
          <p:cNvPr id="9" name="Content Placeholder 9"/>
          <p:cNvSpPr txBox="1">
            <a:spLocks/>
          </p:cNvSpPr>
          <p:nvPr/>
        </p:nvSpPr>
        <p:spPr>
          <a:xfrm>
            <a:off x="4800600" y="1371600"/>
            <a:ext cx="4022651" cy="27699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Promena stanja kredita privatnom sektoru, milioni evra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014" y="4039572"/>
            <a:ext cx="3725862" cy="233603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953000" y="3657600"/>
            <a:ext cx="35381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Učešće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loših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kredita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ukupno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plasiranim</a:t>
            </a:r>
            <a:r>
              <a:rPr lang="sr-Latn-RS" sz="1400" dirty="0">
                <a:latin typeface="Times New Roman" pitchFamily="18" charset="0"/>
                <a:cs typeface="Times New Roman" pitchFamily="18" charset="0"/>
              </a:rPr>
              <a:t>, u %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4544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Kamatne stope na kredite banaka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27552"/>
            <a:ext cx="4038600" cy="5401848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Realne kamatne stope na dinarske kredite su opale zbog neočekivanog rasta inflacije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naročito je snažan pad kamatnih stopa na kraktoročne kredite za obrtna sredstva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sa ubrzanjem inflacije neke kamatne stope na dinarske kredite su postale realno negativne</a:t>
            </a: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očekuje se rast nominalnih kamatnih stopa na dinarske kredite</a:t>
            </a: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Kamatne stope na indeksirane kredite su relativno stabilne i nalaze se u uskom intervalu </a:t>
            </a:r>
            <a:r>
              <a:rPr lang="sr-Latn-RS" dirty="0" err="1" smtClean="0">
                <a:latin typeface="Times New Roman" pitchFamily="18" charset="0"/>
                <a:cs typeface="Times New Roman" pitchFamily="18" charset="0"/>
              </a:rPr>
              <a:t>izmedju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2% i 3%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 očekuju se znatnija promena kamatnih stopa na svetskom tržištu u toku ove godine, ali je rast moguć u narednoj godini, ako se </a:t>
            </a:r>
            <a:r>
              <a:rPr lang="sr-Latn-RS" smtClean="0">
                <a:latin typeface="Times New Roman" pitchFamily="18" charset="0"/>
                <a:cs typeface="Times New Roman" pitchFamily="18" charset="0"/>
              </a:rPr>
              <a:t>inflacija ubrza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582530"/>
            <a:ext cx="3733800" cy="2286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04021" y="1227552"/>
            <a:ext cx="396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alne kamatne stope na dinarske kredite u 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0040"/>
            <a:ext cx="3657600" cy="23622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876800" y="4038600"/>
            <a:ext cx="36168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sr-Latn-RS" sz="1400" dirty="0">
                <a:latin typeface="Arial" panose="020B0604020202020204" pitchFamily="34" charset="0"/>
                <a:cs typeface="Arial" panose="020B0604020202020204" pitchFamily="34" charset="0"/>
              </a:rPr>
              <a:t>Kamatne stope na indeskirane kredite u %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sr-Latn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Latn-RS" sz="4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Hvala na pažnji!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43BC9-EB5B-46DB-AAF4-552748B61E6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Osnovni makroekonomski trendovi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okom drugog kvartala nastavljen je oporavak privrede Srbije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BDP je porastao za 1,3% u odnosu na prethodni kvartal, zaposlenost i zarade rastu, SDI su visoke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ali rastu spoljne i unutrašanje neravnoteže (deficit tekućeg računa, inflacija, spoljni i javni dug)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Svetska i evropske privrede se oporavljaju brže nego što je očekivano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Fiskalni deficit u prvih sedam meseci je znatno manji od plana, kamatne stope NBS i poslovnih banka su na istorijskom minimumu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Strukturne reforme u uslovima pandemije su u drugom planu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Procenjujemo da će rast  BDP u ovoj godini iznositi oko 6,5% , zaposlenost će rasti, dok će se rast realnih zarade usporiti, inflacija će dostići 5%, fiskalni deficit će verovatno bili manji od 5% BDP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106"/>
            <a:ext cx="84963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Privredna aktivnost – kratkoročni trendovi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86818"/>
            <a:ext cx="4495800" cy="5352094"/>
          </a:xfrm>
        </p:spPr>
        <p:txBody>
          <a:bodyPr>
            <a:normAutofit fontScale="47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Međugodišnji rast BDP u Q2 u većini zemalja je visok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Srbija je ostvarila rast od 13,7%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EU od 14,2%,   CIE 11,7%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proseku veći rast imaju zemlje koje su prošle godine imale veći pad</a:t>
            </a:r>
          </a:p>
          <a:p>
            <a:pPr marL="457200" lvl="1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olji pokazatelj je rast desezoniranog BDP u Q2 u odnosu na Q1  ove godine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Srbija je rasla za  1,3%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zemlje CIE za 2,3%, cela EU 2,1%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oporavak evropskih privreda kasni, ali sad rastu brže </a:t>
            </a:r>
          </a:p>
          <a:p>
            <a:pPr marL="457200" lvl="1" indent="0"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Manji broj zemalja  u Evropi (10 zemalja)  je u Q2 prestigao pretkrizni nivo  BDP iz Q4 2019.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Srbija je premašila za 2,3%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EU je za  2,3% ispod,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zemlje CIE za 0,2% iznad,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Kratkoročne perspektive rasta su povoljne,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iz perioda u perod procene rasta za ovu godinu su podizane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osnovni pokretač rasta je privatna potrošnja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postoje  rizici:  pandemija, problemi u nekim sektorima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Srednjoročne  perspektive su manje izvesne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rast inflacije, rast državnih i privatnih dugova, ...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08239"/>
            <a:ext cx="35814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486400" y="132320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esezoniran</a:t>
            </a:r>
            <a:r>
              <a:rPr lang="sr-Latn-R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 kretanje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BDP-a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(2008=100)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89566431"/>
              </p:ext>
            </p:extLst>
          </p:nvPr>
        </p:nvGraphicFramePr>
        <p:xfrm>
          <a:off x="4457700" y="4191000"/>
          <a:ext cx="4419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Privredna aktivnost po delatnostima i komponentama tražnje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72592"/>
            <a:ext cx="4038600" cy="554888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ve  privredne delatnosti, osim poljoprivrede, u Q2 su ostvarile snažan medjugodišnji rast </a:t>
            </a:r>
          </a:p>
          <a:p>
            <a:pPr lvl="1"/>
            <a:r>
              <a:rPr lang="sr-Latn-RS" dirty="0" smtClean="0"/>
              <a:t>neke se oporavljaju od pada u Q2 prošle godine (trgovina, saobraćaj, turizam, ugostiteljstvo, industrija,...)</a:t>
            </a:r>
          </a:p>
          <a:p>
            <a:pPr lvl="1"/>
            <a:r>
              <a:rPr lang="sr-Latn-RS" dirty="0" smtClean="0"/>
              <a:t>druge nastavljaju višegodišani rast (IT, telekomunikacije, finansijske usluge. ...)</a:t>
            </a:r>
          </a:p>
          <a:p>
            <a:pPr lvl="1"/>
            <a:r>
              <a:rPr lang="sr-Latn-RS" dirty="0" smtClean="0"/>
              <a:t>zbog suše poljoprivreda će imati pad od nekoliko procenta </a:t>
            </a:r>
          </a:p>
          <a:p>
            <a:r>
              <a:rPr lang="sr-Latn-RS" dirty="0" smtClean="0"/>
              <a:t>Sve komponente domaće tražnje, osim državne potrošnje, ostvarile su snažan medjugodišnji rast </a:t>
            </a:r>
          </a:p>
          <a:p>
            <a:pPr lvl="1"/>
            <a:r>
              <a:rPr lang="sr-Latn-RS" dirty="0" smtClean="0"/>
              <a:t>uglavnom se radi o oporavku</a:t>
            </a:r>
          </a:p>
          <a:p>
            <a:r>
              <a:rPr lang="sr-Latn-RS" dirty="0" smtClean="0"/>
              <a:t>Pouzdaniju ocenu daje analiza rasat u Q2 u odnou na Q1 na osnovu desezoniranih podatka</a:t>
            </a:r>
          </a:p>
          <a:p>
            <a:pPr lvl="1"/>
            <a:r>
              <a:rPr lang="sr-Latn-RS" dirty="0" smtClean="0"/>
              <a:t>u Q2 najviše raste privatna potrošnja, ostale komponete stagniraju</a:t>
            </a:r>
          </a:p>
          <a:p>
            <a:r>
              <a:rPr lang="sr-Latn-RS" dirty="0" smtClean="0"/>
              <a:t>U odnosu na pretkrizni nivo iz Q4 2019.</a:t>
            </a:r>
          </a:p>
          <a:p>
            <a:pPr lvl="1"/>
            <a:r>
              <a:rPr lang="sr-Latn-RS" dirty="0" smtClean="0"/>
              <a:t>privatna potrošnja je veća za 4,6%</a:t>
            </a:r>
          </a:p>
          <a:p>
            <a:pPr lvl="1"/>
            <a:r>
              <a:rPr lang="sr-Latn-RS" dirty="0" smtClean="0"/>
              <a:t>izvoz je veći za 5,7%</a:t>
            </a:r>
          </a:p>
          <a:p>
            <a:pPr lvl="1"/>
            <a:r>
              <a:rPr lang="sr-Latn-RS" dirty="0" smtClean="0"/>
              <a:t>državna potrošnja je veća za 3,1% </a:t>
            </a:r>
          </a:p>
          <a:p>
            <a:pPr lvl="1"/>
            <a:r>
              <a:rPr lang="sr-Latn-RS" dirty="0" smtClean="0"/>
              <a:t>investicije su  manje za 9,6%  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nažan rast privatne potrošnje  u Q2 je rezultat realizacije odložene potrošnje</a:t>
            </a:r>
          </a:p>
          <a:p>
            <a:pPr lvl="1"/>
            <a:r>
              <a:rPr lang="sr-Latn-RS" dirty="0" smtClean="0"/>
              <a:t>ako se nastavi uporedo sa inflacijom  to bi bio signal pregrevanja privrede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24400" y="3810000"/>
          <a:ext cx="4038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Privredna aktivnost po delatnostima i komponentama tražnje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1"/>
          <a:ext cx="4038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904999"/>
          <a:ext cx="4038600" cy="31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016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Industrijska proizvodnja u Srbiji i Centralnoj i Istočnoj Evropi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419857"/>
            <a:ext cx="4038600" cy="4983773"/>
          </a:xfrm>
        </p:spPr>
        <p:txBody>
          <a:bodyPr>
            <a:normAutofit fontScale="47500" lnSpcReduction="20000"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Industrijska proizvodnja u Q2 ostvaruje snažan medjugodišnji rast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Srbiji je porasla za 15,9%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EU za 22,4% ,u CIE za 28,8%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najveći deo rasta je opravak od prošlogodišnjeg pada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zemlje u kojima je pad prošle godine bio veći imale su  viši rast</a:t>
            </a:r>
          </a:p>
          <a:p>
            <a:pPr lvl="1"/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Deseznirano kretanja u Q2 u odnosu na Q1 ove  godine  otkriva novije trendove u industriji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Srbiji je ostvaren pad od 2,8%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u EU rast od  0,2% i CIE rast od 1,4%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Pad industrijske proizvodnje u Q2  u Srbiji je verovatno privremen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Većina zemalja u Evropi je u Q2 premašila pretkrizni nivo inidustrijske proizvodnje iz Q4 2019.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Srbija je premašila za 2,4%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EU za  0,7%, zemlje CIE za 4,8%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Industrija je imala visok pad tokom Q2 prošle godine, ali se brzo oporavila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neki segmenti industrije (automobilska i dr.) i dalje imaju probleme</a:t>
            </a: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4038600" cy="23650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86300" y="1340217"/>
            <a:ext cx="4038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Srbija</a:t>
            </a:r>
            <a:r>
              <a:rPr kumimoji="0" lang="en-GB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: desezonirani </a:t>
            </a:r>
            <a:r>
              <a:rPr kumimoji="0" lang="en-GB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indeksi</a:t>
            </a:r>
            <a:r>
              <a:rPr kumimoji="0" lang="en-GB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1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industrijske</a:t>
            </a:r>
            <a:r>
              <a:rPr kumimoji="0" lang="en-GB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GB" sz="1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proizvodnje</a:t>
            </a:r>
            <a:r>
              <a:rPr kumimoji="0" lang="en-GB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GB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06340572"/>
              </p:ext>
            </p:extLst>
          </p:nvPr>
        </p:nvGraphicFramePr>
        <p:xfrm>
          <a:off x="4800600" y="3965230"/>
          <a:ext cx="41910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Procene privredna aktivnosti u 2021. godini</a:t>
            </a:r>
            <a:endParaRPr lang="en-US" sz="3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sr-Latn-RS" dirty="0" smtClean="0"/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Nekoliko faktora je uticalo na  ubrzanje privrednog rasta Srbije u 2021. godini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ostvareni rast Srbije u prvoj polovini godine je veći od očekivanog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brži oporavak privreda EU (prognoza  EC u proleća 4,2 %, prognoza ECB u septembru 5%)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nastavak fiskalnih i monetarnih stimulansa u EU,  Srbiji  i dr. uprkos povećanju inflacije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slabljenja epidemiološkim ograničenja uprkos velikom broju obolelih i umrlih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visok rast privatne potrošnje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Na privredni rast u Srbije negativno će uticati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suša (poljoprivreda,  elektroprivreda,  prehrambena industrija)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znatno manje javne investicije od plana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inflacija  smanjuju realnu vrednost dohodaka i rast realne tražnje 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Neto efekat navedenih faktora je korekcija prognoze rasta BDP u 2021. godini sa 6%, na 6,5%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92"/>
            <a:ext cx="8229600" cy="1143000"/>
          </a:xfrm>
        </p:spPr>
        <p:txBody>
          <a:bodyPr/>
          <a:lstStyle/>
          <a:p>
            <a:r>
              <a:rPr lang="sr-Latn-R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Zaposlenost i zarade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72592"/>
            <a:ext cx="4038600" cy="55330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ećina pokazatelja na tržištu rada je u Q2 poboljšana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stopa nezaposlenosti  iznosi 11,1% </a:t>
            </a:r>
          </a:p>
          <a:p>
            <a:pPr lvl="2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opala u odnosu na Q1, porasla u odnosu na Q2 prošle godine, jednaka je nivou iz Q2 2019. 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stopa zaposlenosti je veća u odnosu na prošlu godinu, kao i u odnosu na period pre krize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Registrovana zaposlenost je povećana za 3,3%, u privatnom sektoru 4,9%, u javnom 0,5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eformalna zaposlenost je na niskom nivou od 12%, pre nekoliko godina ja iznosila oko 20%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Zaposlenost raste u većini delatnosti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IT, telekomunikacije, mediji ... 11,6%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gradjevinarstvo 6%, 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trgovina 4,9%</a:t>
            </a:r>
          </a:p>
          <a:p>
            <a:pPr lvl="1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predradjivačka industrija  4,6%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F574D-3BA4-4D96-967C-501494E42AC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CC7A6066-5B65-4072-B64C-2F46D22DB26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580485-B833-49FC-AF9F-C1A252446D31}"/>
              </a:ext>
            </a:extLst>
          </p:cNvPr>
          <p:cNvGraphicFramePr>
            <a:graphicFrameLocks/>
          </p:cNvGraphicFramePr>
          <p:nvPr/>
        </p:nvGraphicFramePr>
        <p:xfrm>
          <a:off x="4495800" y="4231006"/>
          <a:ext cx="4290060" cy="247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5400" y="13716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/>
              <a:t>Kretanje stope zaposlenosti i stope nezaposlenosti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22338</TotalTime>
  <Words>2527</Words>
  <Application>Microsoft Office PowerPoint</Application>
  <PresentationFormat>On-screen Show (4:3)</PresentationFormat>
  <Paragraphs>327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BatangChe</vt:lpstr>
      <vt:lpstr>Calibri</vt:lpstr>
      <vt:lpstr>Times New Roman</vt:lpstr>
      <vt:lpstr>Office Theme</vt:lpstr>
      <vt:lpstr>Prezentacija QM65</vt:lpstr>
      <vt:lpstr>Sadržaj</vt:lpstr>
      <vt:lpstr>Osnovni makroekonomski trendovi</vt:lpstr>
      <vt:lpstr>Privredna aktivnost – kratkoročni trendovi</vt:lpstr>
      <vt:lpstr>Privredna aktivnost po delatnostima i komponentama tražnje</vt:lpstr>
      <vt:lpstr>Privredna aktivnost po delatnostima i komponentama tražnje</vt:lpstr>
      <vt:lpstr>Industrijska proizvodnja u Srbiji i Centralnoj i Istočnoj Evropi</vt:lpstr>
      <vt:lpstr>Procene privredna aktivnosti u 2021. godini</vt:lpstr>
      <vt:lpstr>Zaposlenost i zarade</vt:lpstr>
      <vt:lpstr>Zaposlenost i zarade</vt:lpstr>
      <vt:lpstr>Spoljnoekonomski odnosi –tekuće transakcije</vt:lpstr>
      <vt:lpstr>Spoljnoekonomski odnosi –tekuće transakcije</vt:lpstr>
      <vt:lpstr>Spoljnoekonomski odnosi – kapitalne transakcije</vt:lpstr>
      <vt:lpstr>Inflacija i kurs</vt:lpstr>
      <vt:lpstr>Inflacija i kurs</vt:lpstr>
      <vt:lpstr>Fiskalni tokovi i politika</vt:lpstr>
      <vt:lpstr>Fiskalni tokovi i politika</vt:lpstr>
      <vt:lpstr>Fiskalni tokovi i politika</vt:lpstr>
      <vt:lpstr>Monetarna politika</vt:lpstr>
      <vt:lpstr>Kreditna aktivnost banaka</vt:lpstr>
      <vt:lpstr>Kamatne stope na kredite banaka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Ekonomske politike, makroekonomski trendovi i razvoj finansijskog sektora u Srbiji</dc:title>
  <dc:creator>Milojko Arsic</dc:creator>
  <cp:lastModifiedBy>HP</cp:lastModifiedBy>
  <cp:revision>2132</cp:revision>
  <cp:lastPrinted>2017-12-14T08:21:15Z</cp:lastPrinted>
  <dcterms:created xsi:type="dcterms:W3CDTF">2017-03-05T10:43:19Z</dcterms:created>
  <dcterms:modified xsi:type="dcterms:W3CDTF">2021-09-22T19:26:33Z</dcterms:modified>
</cp:coreProperties>
</file>