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257" r:id="rId3"/>
    <p:sldId id="658" r:id="rId4"/>
    <p:sldId id="659" r:id="rId5"/>
    <p:sldId id="660" r:id="rId6"/>
    <p:sldId id="661" r:id="rId7"/>
    <p:sldId id="663" r:id="rId8"/>
    <p:sldId id="664" r:id="rId9"/>
    <p:sldId id="662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278" r:id="rId22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5" autoAdjust="0"/>
    <p:restoredTop sz="99389" autoAdjust="0"/>
  </p:normalViewPr>
  <p:slideViewPr>
    <p:cSldViewPr>
      <p:cViewPr varScale="1">
        <p:scale>
          <a:sx n="90" d="100"/>
          <a:sy n="90" d="100"/>
        </p:scale>
        <p:origin x="11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namq_10_gdp%20(40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Fiskalni%20podaci%20jan-apri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Fiskalni%20podaci%20jan-apri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QM64%20Pr%20aktivnost%20za%20tekst%20D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QM64%20Pr%20aktivnost%20za%20tekst%20DB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QM64%20Pr%20aktivnost%20za%20tekst%20DB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Documents\QM\QM64\QM64%20Pr%20aktivnost%20za%20tekst%20DB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AppData\Local\Microsoft\Windows\Temporary%20Internet%20Files\Content.Outlook\5L23PP6N\Trziste_radaQM6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AppData\Local\Microsoft\Windows\Temporary%20Internet%20Files\Content.Outlook\5L23PP6N\Trziste_radaQM6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QM\64\Zarade\Realne_zarade_grafik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lojko%20Arsic\AppData\Local\Microsoft\Windows\Temporary%20Internet%20Files\Content.Outlook\5L23PP6N\Trziste_radaQM6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>
                <a:latin typeface="Times New Roman" pitchFamily="18" charset="0"/>
                <a:cs typeface="Times New Roman" pitchFamily="18" charset="0"/>
              </a:rPr>
              <a:t>Medjugodišnji rast BDP u 2021Q1, u %</a:t>
            </a:r>
            <a:r>
              <a:rPr lang="en-US"/>
              <a:t>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Data!$N$16</c:f>
              <c:strCache>
                <c:ptCount val="1"/>
                <c:pt idx="0">
                  <c:v>Medjugodišnji rast BDP u 2021Q1, u %.</c:v>
                </c:pt>
              </c:strCache>
            </c:strRef>
          </c:tx>
          <c:invertIfNegative val="0"/>
          <c:dPt>
            <c:idx val="2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A41-4543-A1EA-236E51600E60}"/>
              </c:ext>
            </c:extLst>
          </c:dPt>
          <c:cat>
            <c:strRef>
              <c:f>Data!$M$17:$M$50</c:f>
              <c:strCache>
                <c:ptCount val="34"/>
                <c:pt idx="0">
                  <c:v>Portugal</c:v>
                </c:pt>
                <c:pt idx="1">
                  <c:v>Austria</c:v>
                </c:pt>
                <c:pt idx="2">
                  <c:v>Spain</c:v>
                </c:pt>
                <c:pt idx="3">
                  <c:v>Germany (until 1990 former territory of the FRG)</c:v>
                </c:pt>
                <c:pt idx="4">
                  <c:v>Netherlands</c:v>
                </c:pt>
                <c:pt idx="5">
                  <c:v>Czechia</c:v>
                </c:pt>
                <c:pt idx="6">
                  <c:v>Hungary</c:v>
                </c:pt>
                <c:pt idx="7">
                  <c:v>North Macedonia</c:v>
                </c:pt>
                <c:pt idx="8">
                  <c:v>Malta</c:v>
                </c:pt>
                <c:pt idx="9">
                  <c:v>Iceland</c:v>
                </c:pt>
                <c:pt idx="10">
                  <c:v>Cyprus</c:v>
                </c:pt>
                <c:pt idx="11">
                  <c:v>Finland</c:v>
                </c:pt>
                <c:pt idx="12">
                  <c:v>Poland</c:v>
                </c:pt>
                <c:pt idx="13">
                  <c:v>Norway</c:v>
                </c:pt>
                <c:pt idx="14">
                  <c:v>Greece</c:v>
                </c:pt>
                <c:pt idx="15">
                  <c:v>Denmark</c:v>
                </c:pt>
                <c:pt idx="16">
                  <c:v>EU</c:v>
                </c:pt>
                <c:pt idx="17">
                  <c:v>Latvia</c:v>
                </c:pt>
                <c:pt idx="18">
                  <c:v>Croatia</c:v>
                </c:pt>
                <c:pt idx="19">
                  <c:v>Sweden</c:v>
                </c:pt>
                <c:pt idx="20">
                  <c:v>Bulgaria</c:v>
                </c:pt>
                <c:pt idx="21">
                  <c:v>Switzerland</c:v>
                </c:pt>
                <c:pt idx="22">
                  <c:v>Belgium</c:v>
                </c:pt>
                <c:pt idx="23">
                  <c:v>Romania</c:v>
                </c:pt>
                <c:pt idx="24">
                  <c:v>Italy</c:v>
                </c:pt>
                <c:pt idx="25">
                  <c:v>Slovakia</c:v>
                </c:pt>
                <c:pt idx="26">
                  <c:v>Lithuania</c:v>
                </c:pt>
                <c:pt idx="27">
                  <c:v>France</c:v>
                </c:pt>
                <c:pt idx="28">
                  <c:v>Slovenia</c:v>
                </c:pt>
                <c:pt idx="29">
                  <c:v>Serbia</c:v>
                </c:pt>
                <c:pt idx="30">
                  <c:v>Luxembourg</c:v>
                </c:pt>
                <c:pt idx="31">
                  <c:v>Estonia</c:v>
                </c:pt>
                <c:pt idx="32">
                  <c:v>Turkey</c:v>
                </c:pt>
                <c:pt idx="33">
                  <c:v>Ireland</c:v>
                </c:pt>
              </c:strCache>
            </c:strRef>
          </c:cat>
          <c:val>
            <c:numRef>
              <c:f>Data!$N$17:$N$50</c:f>
              <c:numCache>
                <c:formatCode>General</c:formatCode>
                <c:ptCount val="34"/>
                <c:pt idx="0">
                  <c:v>-5.6752669879973521</c:v>
                </c:pt>
                <c:pt idx="1">
                  <c:v>-5.4599147947327564</c:v>
                </c:pt>
                <c:pt idx="2">
                  <c:v>-4.615054727628916</c:v>
                </c:pt>
                <c:pt idx="3">
                  <c:v>-3.408655687476069</c:v>
                </c:pt>
                <c:pt idx="4">
                  <c:v>-2.7978195397014516</c:v>
                </c:pt>
                <c:pt idx="5">
                  <c:v>-2.3500479504733329</c:v>
                </c:pt>
                <c:pt idx="6">
                  <c:v>-2.0694820746604004</c:v>
                </c:pt>
                <c:pt idx="7">
                  <c:v>-1.9363667464933338</c:v>
                </c:pt>
                <c:pt idx="8">
                  <c:v>-1.8425250778855262</c:v>
                </c:pt>
                <c:pt idx="9">
                  <c:v>-1.6976087647465725</c:v>
                </c:pt>
                <c:pt idx="10">
                  <c:v>-1.5705550893178271</c:v>
                </c:pt>
                <c:pt idx="11">
                  <c:v>-1.5403335618885856</c:v>
                </c:pt>
                <c:pt idx="12">
                  <c:v>-1.4251697680571433</c:v>
                </c:pt>
                <c:pt idx="13">
                  <c:v>-1.3937314626277231</c:v>
                </c:pt>
                <c:pt idx="14">
                  <c:v>-1.3749129293254008</c:v>
                </c:pt>
                <c:pt idx="15">
                  <c:v>-1.3382017682056602</c:v>
                </c:pt>
                <c:pt idx="16">
                  <c:v>-1.3025935481367994</c:v>
                </c:pt>
                <c:pt idx="17">
                  <c:v>-1.2793765723752792</c:v>
                </c:pt>
                <c:pt idx="18">
                  <c:v>-0.65276198690557052</c:v>
                </c:pt>
                <c:pt idx="19">
                  <c:v>-0.53495305229723789</c:v>
                </c:pt>
                <c:pt idx="20">
                  <c:v>-0.49365010080854038</c:v>
                </c:pt>
                <c:pt idx="21">
                  <c:v>-0.48990640309576361</c:v>
                </c:pt>
                <c:pt idx="22">
                  <c:v>-0.46123001254309004</c:v>
                </c:pt>
                <c:pt idx="23">
                  <c:v>-0.19648790724946527</c:v>
                </c:pt>
                <c:pt idx="24">
                  <c:v>6.4917387389273912E-2</c:v>
                </c:pt>
                <c:pt idx="25">
                  <c:v>0.18398986547625293</c:v>
                </c:pt>
                <c:pt idx="26">
                  <c:v>1.2461347603088591</c:v>
                </c:pt>
                <c:pt idx="27">
                  <c:v>1.4676153480259964</c:v>
                </c:pt>
                <c:pt idx="28">
                  <c:v>1.5997349115911774</c:v>
                </c:pt>
                <c:pt idx="29">
                  <c:v>1.7405931509683503</c:v>
                </c:pt>
                <c:pt idx="30">
                  <c:v>4.9786047187724298</c:v>
                </c:pt>
                <c:pt idx="31">
                  <c:v>5.3760011663189093</c:v>
                </c:pt>
                <c:pt idx="32">
                  <c:v>7.0102429750971824</c:v>
                </c:pt>
                <c:pt idx="33">
                  <c:v>11.806005701120714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41-4543-A1EA-236E51600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077424"/>
        <c:axId val="-501076336"/>
      </c:barChart>
      <c:catAx>
        <c:axId val="-50107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501076336"/>
        <c:crosses val="autoZero"/>
        <c:auto val="1"/>
        <c:lblAlgn val="ctr"/>
        <c:lblOffset val="100"/>
        <c:tickLblSkip val="1"/>
        <c:noMultiLvlLbl val="0"/>
      </c:catAx>
      <c:valAx>
        <c:axId val="-50107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50107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sz="1400" b="0">
                <a:latin typeface="Times New Roman" pitchFamily="18" charset="0"/>
                <a:cs typeface="Times New Roman" pitchFamily="18" charset="0"/>
              </a:rPr>
              <a:t>Realne medjugodišnje promene prihoda države </a:t>
            </a:r>
            <a:r>
              <a:rPr lang="en-US" sz="1400" b="0">
                <a:latin typeface="Times New Roman" pitchFamily="18" charset="0"/>
                <a:cs typeface="Times New Roman" pitchFamily="18" charset="0"/>
              </a:rPr>
              <a:t>2021Q1</a:t>
            </a:r>
            <a:r>
              <a:rPr lang="sr-Latn-RS" sz="1400" b="0">
                <a:latin typeface="Times New Roman" pitchFamily="18" charset="0"/>
                <a:cs typeface="Times New Roman" pitchFamily="18" charset="0"/>
              </a:rPr>
              <a:t>, u%</a:t>
            </a:r>
            <a:endParaRPr lang="en-US" sz="1400" b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'Консолидовани биланс државе'!$IM$7</c:f>
              <c:strCache>
                <c:ptCount val="1"/>
                <c:pt idx="0">
                  <c:v>2021Q1</c:v>
                </c:pt>
              </c:strCache>
            </c:strRef>
          </c:tx>
          <c:invertIfNegative val="0"/>
          <c:cat>
            <c:strRef>
              <c:f>'Консолидовани биланс државе'!$IL$8:$IL$16</c:f>
              <c:strCache>
                <c:ptCount val="9"/>
                <c:pt idx="0">
                  <c:v>Ukupni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Porez na dobit</c:v>
                </c:pt>
                <c:pt idx="4">
                  <c:v>PDV</c:v>
                </c:pt>
                <c:pt idx="5">
                  <c:v>Akcize</c:v>
                </c:pt>
                <c:pt idx="6">
                  <c:v>Carine</c:v>
                </c:pt>
                <c:pt idx="7">
                  <c:v>Doprinosi</c:v>
                </c:pt>
                <c:pt idx="8">
                  <c:v>Neporeski prihodi</c:v>
                </c:pt>
              </c:strCache>
            </c:strRef>
          </c:cat>
          <c:val>
            <c:numRef>
              <c:f>'Консолидовани биланс државе'!$IM$8:$IM$16</c:f>
              <c:numCache>
                <c:formatCode>#,##0.0</c:formatCode>
                <c:ptCount val="9"/>
                <c:pt idx="0">
                  <c:v>9.1999999999999993</c:v>
                </c:pt>
                <c:pt idx="1">
                  <c:v>8.6999999999999993</c:v>
                </c:pt>
                <c:pt idx="2">
                  <c:v>11.3</c:v>
                </c:pt>
                <c:pt idx="3">
                  <c:v>11.1</c:v>
                </c:pt>
                <c:pt idx="4">
                  <c:v>2.4</c:v>
                </c:pt>
                <c:pt idx="5">
                  <c:v>1.7</c:v>
                </c:pt>
                <c:pt idx="6">
                  <c:v>10</c:v>
                </c:pt>
                <c:pt idx="7">
                  <c:v>13.1</c:v>
                </c:pt>
                <c:pt idx="8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4-430B-9143-FC10C6EEF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078512"/>
        <c:axId val="-501067632"/>
      </c:barChart>
      <c:catAx>
        <c:axId val="-50107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01067632"/>
        <c:crosses val="autoZero"/>
        <c:auto val="1"/>
        <c:lblAlgn val="ctr"/>
        <c:lblOffset val="100"/>
        <c:noMultiLvlLbl val="0"/>
      </c:catAx>
      <c:valAx>
        <c:axId val="-5010676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50107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r-Latn-RS" sz="1400" b="0" i="0" baseline="0">
                <a:latin typeface="Times New Roman" pitchFamily="18" charset="0"/>
                <a:cs typeface="Times New Roman" pitchFamily="18" charset="0"/>
              </a:rPr>
              <a:t>Realne medjugodišnje promene rashoda  države </a:t>
            </a:r>
            <a:r>
              <a:rPr lang="en-US" sz="1400" b="0" i="0" baseline="0">
                <a:latin typeface="Times New Roman" pitchFamily="18" charset="0"/>
                <a:cs typeface="Times New Roman" pitchFamily="18" charset="0"/>
              </a:rPr>
              <a:t>2021Q1</a:t>
            </a:r>
            <a:r>
              <a:rPr lang="sr-Latn-RS" sz="1400" b="0" i="0" baseline="0">
                <a:latin typeface="Times New Roman" pitchFamily="18" charset="0"/>
                <a:cs typeface="Times New Roman" pitchFamily="18" charset="0"/>
              </a:rPr>
              <a:t>, u%</a:t>
            </a:r>
            <a:endParaRPr lang="en-US" sz="1400" b="0" i="0" baseline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2580927384077"/>
          <c:y val="0.24388487897346164"/>
          <c:w val="0.87644225721784774"/>
          <c:h val="0.68804753572470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'Консолидовани биланс државе'!$IM$18</c:f>
              <c:strCache>
                <c:ptCount val="1"/>
                <c:pt idx="0">
                  <c:v>2021Q1</c:v>
                </c:pt>
              </c:strCache>
            </c:strRef>
          </c:tx>
          <c:invertIfNegative val="0"/>
          <c:cat>
            <c:strRef>
              <c:f>'Консолидовани биланс државе'!$IL$19:$IL$25</c:f>
              <c:strCache>
                <c:ptCount val="7"/>
                <c:pt idx="0">
                  <c:v>Ukupni rashodi</c:v>
                </c:pt>
                <c:pt idx="1">
                  <c:v>Rashodi za zaposlene</c:v>
                </c:pt>
                <c:pt idx="2">
                  <c:v>Kupovina roba i usluga</c:v>
                </c:pt>
                <c:pt idx="3">
                  <c:v>Otplata kamata</c:v>
                </c:pt>
                <c:pt idx="4">
                  <c:v>Subvencije </c:v>
                </c:pt>
                <c:pt idx="5">
                  <c:v>Penzije</c:v>
                </c:pt>
                <c:pt idx="6">
                  <c:v>Javne investicije</c:v>
                </c:pt>
              </c:strCache>
            </c:strRef>
          </c:cat>
          <c:val>
            <c:numRef>
              <c:f>'Консолидовани биланс државе'!$IM$19:$IM$25</c:f>
              <c:numCache>
                <c:formatCode>#,##0.0</c:formatCode>
                <c:ptCount val="7"/>
                <c:pt idx="0">
                  <c:v>1.6</c:v>
                </c:pt>
                <c:pt idx="1">
                  <c:v>7.9</c:v>
                </c:pt>
                <c:pt idx="2">
                  <c:v>-0.7</c:v>
                </c:pt>
                <c:pt idx="3">
                  <c:v>0.4</c:v>
                </c:pt>
                <c:pt idx="4">
                  <c:v>-2.9</c:v>
                </c:pt>
                <c:pt idx="5">
                  <c:v>2.9</c:v>
                </c:pt>
                <c:pt idx="6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8-424E-8EC3-7F9122AAF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081232"/>
        <c:axId val="-501076880"/>
      </c:barChart>
      <c:catAx>
        <c:axId val="-50108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01076880"/>
        <c:crosses val="autoZero"/>
        <c:auto val="1"/>
        <c:lblAlgn val="ctr"/>
        <c:lblOffset val="100"/>
        <c:noMultiLvlLbl val="0"/>
      </c:catAx>
      <c:valAx>
        <c:axId val="-5010768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-50108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T2-3'!$Q$6</c:f>
              <c:strCache>
                <c:ptCount val="1"/>
                <c:pt idx="0">
                  <c:v>BDP i komponente tražnje 2021Q1/2020Q1, u %</c:v>
                </c:pt>
              </c:strCache>
            </c:strRef>
          </c:tx>
          <c:invertIfNegative val="0"/>
          <c:cat>
            <c:strRef>
              <c:f>'Tabela T2-3'!$P$7:$P$12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T2-3'!$Q$7:$Q$12</c:f>
              <c:numCache>
                <c:formatCode>0.0</c:formatCode>
                <c:ptCount val="6"/>
                <c:pt idx="0">
                  <c:v>1.7402652090799078</c:v>
                </c:pt>
                <c:pt idx="1">
                  <c:v>-1.8949885199783703</c:v>
                </c:pt>
                <c:pt idx="2">
                  <c:v>-0.62836611191342229</c:v>
                </c:pt>
                <c:pt idx="3">
                  <c:v>9.9975489374623869</c:v>
                </c:pt>
                <c:pt idx="4">
                  <c:v>7.8849086249009144</c:v>
                </c:pt>
                <c:pt idx="5">
                  <c:v>-1.4025483448457838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B-4420-B706-CBCD30D04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079600"/>
        <c:axId val="-501079056"/>
      </c:barChart>
      <c:catAx>
        <c:axId val="-50107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01079056"/>
        <c:crosses val="autoZero"/>
        <c:auto val="1"/>
        <c:lblAlgn val="ctr"/>
        <c:lblOffset val="100"/>
        <c:noMultiLvlLbl val="0"/>
      </c:catAx>
      <c:valAx>
        <c:axId val="-5010790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501079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T2-2'!$Q$9</c:f>
              <c:strCache>
                <c:ptCount val="1"/>
                <c:pt idx="0">
                  <c:v>BDV po delatnostima 2021Q1/2020Q1, u%</c:v>
                </c:pt>
              </c:strCache>
            </c:strRef>
          </c:tx>
          <c:invertIfNegative val="0"/>
          <c:cat>
            <c:strRef>
              <c:f>'Tabela T2-2'!$P$10:$P$17</c:f>
              <c:strCache>
                <c:ptCount val="8"/>
                <c:pt idx="0">
                  <c:v>BDP</c:v>
                </c:pt>
                <c:pt idx="1">
                  <c:v>Poljoprivreda</c:v>
                </c:pt>
                <c:pt idx="2">
                  <c:v>Industrija</c:v>
                </c:pt>
                <c:pt idx="3">
                  <c:v>Građevinarstvo</c:v>
                </c:pt>
                <c:pt idx="4">
                  <c:v>Trgovina, saobraćaj i turizam</c:v>
                </c:pt>
                <c:pt idx="5">
                  <c:v>Informisanje i komunikacije</c:v>
                </c:pt>
                <c:pt idx="6">
                  <c:v>Finansijske delatnosti i osiguranje</c:v>
                </c:pt>
                <c:pt idx="7">
                  <c:v>Ostalo</c:v>
                </c:pt>
              </c:strCache>
            </c:strRef>
          </c:cat>
          <c:val>
            <c:numRef>
              <c:f>'Tabela T2-2'!$Q$10:$Q$17</c:f>
              <c:numCache>
                <c:formatCode>0.0</c:formatCode>
                <c:ptCount val="8"/>
                <c:pt idx="0">
                  <c:v>1.7402652090799078</c:v>
                </c:pt>
                <c:pt idx="1">
                  <c:v>-0.20870749294896038</c:v>
                </c:pt>
                <c:pt idx="2">
                  <c:v>3.5061251258356378</c:v>
                </c:pt>
                <c:pt idx="3">
                  <c:v>19.459969864389763</c:v>
                </c:pt>
                <c:pt idx="4">
                  <c:v>5.2986967363581687</c:v>
                </c:pt>
                <c:pt idx="5">
                  <c:v>5.1164115447534453</c:v>
                </c:pt>
                <c:pt idx="6">
                  <c:v>3.8444556334482325</c:v>
                </c:pt>
                <c:pt idx="7">
                  <c:v>-2.7417975682697047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7-4297-BEDA-D71EE8560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073072"/>
        <c:axId val="-501077968"/>
      </c:barChart>
      <c:catAx>
        <c:axId val="-50107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01077968"/>
        <c:crosses val="autoZero"/>
        <c:auto val="1"/>
        <c:lblAlgn val="ctr"/>
        <c:lblOffset val="100"/>
        <c:noMultiLvlLbl val="0"/>
      </c:catAx>
      <c:valAx>
        <c:axId val="-501077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50107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11954637745752"/>
          <c:y val="6.320359955005625E-2"/>
          <c:w val="0.8100276455625377"/>
          <c:h val="0.75558608472220046"/>
        </c:manualLayout>
      </c:layout>
      <c:lineChart>
        <c:grouping val="standard"/>
        <c:varyColors val="0"/>
        <c:ser>
          <c:idx val="2"/>
          <c:order val="0"/>
          <c:tx>
            <c:strRef>
              <c:f>'Grafikon T2-7 eurostat'!$B$4</c:f>
              <c:strCache>
                <c:ptCount val="1"/>
                <c:pt idx="0">
                  <c:v>Industrija ukupno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'Grafikon T2-7 eurostat'!$U$24:$U$77</c:f>
              <c:strCache>
                <c:ptCount val="54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 april</c:v>
                </c:pt>
              </c:strCache>
            </c:strRef>
          </c:cat>
          <c:val>
            <c:numRef>
              <c:f>'Grafikon T2-7 eurostat'!$X$24:$X$77</c:f>
              <c:numCache>
                <c:formatCode>General</c:formatCode>
                <c:ptCount val="54"/>
                <c:pt idx="0">
                  <c:v>104.15409607797635</c:v>
                </c:pt>
                <c:pt idx="1">
                  <c:v>102.6688326757948</c:v>
                </c:pt>
                <c:pt idx="2">
                  <c:v>99.512647946159177</c:v>
                </c:pt>
                <c:pt idx="3">
                  <c:v>93.664423300069629</c:v>
                </c:pt>
                <c:pt idx="4">
                  <c:v>86.887909027616615</c:v>
                </c:pt>
                <c:pt idx="5">
                  <c:v>83.546066372708282</c:v>
                </c:pt>
                <c:pt idx="6">
                  <c:v>88.18751450452541</c:v>
                </c:pt>
                <c:pt idx="7">
                  <c:v>89.951264794615966</c:v>
                </c:pt>
                <c:pt idx="8">
                  <c:v>87.630540728707373</c:v>
                </c:pt>
                <c:pt idx="9">
                  <c:v>87.630540728707373</c:v>
                </c:pt>
                <c:pt idx="10">
                  <c:v>90.508238570433946</c:v>
                </c:pt>
                <c:pt idx="11">
                  <c:v>87.259224878161987</c:v>
                </c:pt>
                <c:pt idx="12">
                  <c:v>92.550475748433485</c:v>
                </c:pt>
                <c:pt idx="13">
                  <c:v>90.972383383615679</c:v>
                </c:pt>
                <c:pt idx="14">
                  <c:v>88.837317242979793</c:v>
                </c:pt>
                <c:pt idx="15">
                  <c:v>89.858435831979534</c:v>
                </c:pt>
                <c:pt idx="16">
                  <c:v>85.216987700162463</c:v>
                </c:pt>
                <c:pt idx="17">
                  <c:v>89.022975168252472</c:v>
                </c:pt>
                <c:pt idx="18">
                  <c:v>87.444882803434638</c:v>
                </c:pt>
                <c:pt idx="19">
                  <c:v>90.786725458343042</c:v>
                </c:pt>
                <c:pt idx="20">
                  <c:v>91.343699234161065</c:v>
                </c:pt>
                <c:pt idx="21">
                  <c:v>91.065212346252039</c:v>
                </c:pt>
                <c:pt idx="22">
                  <c:v>97.377581805523278</c:v>
                </c:pt>
                <c:pt idx="23">
                  <c:v>94.314226038524012</c:v>
                </c:pt>
                <c:pt idx="24">
                  <c:v>89.487119981434276</c:v>
                </c:pt>
                <c:pt idx="25">
                  <c:v>87.723369691343734</c:v>
                </c:pt>
                <c:pt idx="26">
                  <c:v>83.360408447435589</c:v>
                </c:pt>
                <c:pt idx="27">
                  <c:v>86.052448363889482</c:v>
                </c:pt>
                <c:pt idx="28">
                  <c:v>90.693896495706653</c:v>
                </c:pt>
                <c:pt idx="29">
                  <c:v>94.592712926433023</c:v>
                </c:pt>
                <c:pt idx="30">
                  <c:v>92.179159897888098</c:v>
                </c:pt>
                <c:pt idx="31">
                  <c:v>93.942910187978683</c:v>
                </c:pt>
                <c:pt idx="32">
                  <c:v>96.820608029705269</c:v>
                </c:pt>
                <c:pt idx="33">
                  <c:v>97.006265954977991</c:v>
                </c:pt>
                <c:pt idx="34">
                  <c:v>96.820608029705269</c:v>
                </c:pt>
                <c:pt idx="35">
                  <c:v>98.862845207704765</c:v>
                </c:pt>
                <c:pt idx="36">
                  <c:v>97.656068693432331</c:v>
                </c:pt>
                <c:pt idx="37">
                  <c:v>101.55488512415873</c:v>
                </c:pt>
                <c:pt idx="38">
                  <c:v>103.96843815270358</c:v>
                </c:pt>
                <c:pt idx="39">
                  <c:v>102.39034578788581</c:v>
                </c:pt>
                <c:pt idx="40">
                  <c:v>104.33975400324901</c:v>
                </c:pt>
                <c:pt idx="41">
                  <c:v>103.59712230215827</c:v>
                </c:pt>
                <c:pt idx="42">
                  <c:v>101.9262009747041</c:v>
                </c:pt>
                <c:pt idx="43">
                  <c:v>101.36922719888605</c:v>
                </c:pt>
                <c:pt idx="44">
                  <c:v>102.76166163843119</c:v>
                </c:pt>
                <c:pt idx="45">
                  <c:v>101.36922719888605</c:v>
                </c:pt>
                <c:pt idx="46">
                  <c:v>103.2258064516129</c:v>
                </c:pt>
                <c:pt idx="47">
                  <c:v>105.26804362961248</c:v>
                </c:pt>
                <c:pt idx="48">
                  <c:v>105.26804362961248</c:v>
                </c:pt>
                <c:pt idx="49">
                  <c:v>93.107449524251578</c:v>
                </c:pt>
                <c:pt idx="50">
                  <c:v>106.38199118124859</c:v>
                </c:pt>
                <c:pt idx="51">
                  <c:v>107.03179391970296</c:v>
                </c:pt>
                <c:pt idx="52">
                  <c:v>110.93179391970298</c:v>
                </c:pt>
                <c:pt idx="53">
                  <c:v>110.96512725303629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92-464B-AFCE-23EF58198985}"/>
            </c:ext>
          </c:extLst>
        </c:ser>
        <c:ser>
          <c:idx val="1"/>
          <c:order val="1"/>
          <c:tx>
            <c:strRef>
              <c:f>'Grafikon T2-7 eurostat'!$C$4</c:f>
              <c:strCache>
                <c:ptCount val="1"/>
                <c:pt idx="0">
                  <c:v>Prerađivačka industrija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'Grafikon T2-7 eurostat'!$U$24:$U$77</c:f>
              <c:strCache>
                <c:ptCount val="54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 april</c:v>
                </c:pt>
              </c:strCache>
            </c:strRef>
          </c:cat>
          <c:val>
            <c:numRef>
              <c:f>'Grafikon T2-7 eurostat'!$Y$24:$Y$77</c:f>
              <c:numCache>
                <c:formatCode>General</c:formatCode>
                <c:ptCount val="54"/>
                <c:pt idx="0">
                  <c:v>105.33393097265797</c:v>
                </c:pt>
                <c:pt idx="1">
                  <c:v>103.6306588973554</c:v>
                </c:pt>
                <c:pt idx="2">
                  <c:v>99.058718063648541</c:v>
                </c:pt>
                <c:pt idx="3">
                  <c:v>91.976692066337947</c:v>
                </c:pt>
                <c:pt idx="4">
                  <c:v>82.563872702823787</c:v>
                </c:pt>
                <c:pt idx="5">
                  <c:v>80.770954728821138</c:v>
                </c:pt>
                <c:pt idx="6">
                  <c:v>84.087852980726112</c:v>
                </c:pt>
                <c:pt idx="7">
                  <c:v>86.956521739130423</c:v>
                </c:pt>
                <c:pt idx="8">
                  <c:v>84.177498879426182</c:v>
                </c:pt>
                <c:pt idx="9">
                  <c:v>85.253249663827901</c:v>
                </c:pt>
                <c:pt idx="10">
                  <c:v>87.852980726131705</c:v>
                </c:pt>
                <c:pt idx="11">
                  <c:v>85.611833258628408</c:v>
                </c:pt>
                <c:pt idx="12">
                  <c:v>88.480502017032691</c:v>
                </c:pt>
                <c:pt idx="13">
                  <c:v>85.970416853428915</c:v>
                </c:pt>
                <c:pt idx="14">
                  <c:v>85.16360376512776</c:v>
                </c:pt>
                <c:pt idx="15">
                  <c:v>83.908561183325844</c:v>
                </c:pt>
                <c:pt idx="16">
                  <c:v>79.695203944419532</c:v>
                </c:pt>
                <c:pt idx="17">
                  <c:v>87.046167637830564</c:v>
                </c:pt>
                <c:pt idx="18">
                  <c:v>83.908561183325844</c:v>
                </c:pt>
                <c:pt idx="19">
                  <c:v>87.046167637830564</c:v>
                </c:pt>
                <c:pt idx="20">
                  <c:v>86.239354549529352</c:v>
                </c:pt>
                <c:pt idx="21">
                  <c:v>89.19766920663379</c:v>
                </c:pt>
                <c:pt idx="22">
                  <c:v>91.618108471537411</c:v>
                </c:pt>
                <c:pt idx="23">
                  <c:v>89.466606902734185</c:v>
                </c:pt>
                <c:pt idx="24">
                  <c:v>86.418646346929606</c:v>
                </c:pt>
                <c:pt idx="25">
                  <c:v>85.253249663827901</c:v>
                </c:pt>
                <c:pt idx="26">
                  <c:v>82.653518601523956</c:v>
                </c:pt>
                <c:pt idx="27">
                  <c:v>85.432541461228169</c:v>
                </c:pt>
                <c:pt idx="28">
                  <c:v>89.287315105333917</c:v>
                </c:pt>
                <c:pt idx="29">
                  <c:v>89.735544598834579</c:v>
                </c:pt>
                <c:pt idx="30">
                  <c:v>89.018377409233509</c:v>
                </c:pt>
                <c:pt idx="31">
                  <c:v>90.632003585835932</c:v>
                </c:pt>
                <c:pt idx="32">
                  <c:v>93.411026445540173</c:v>
                </c:pt>
                <c:pt idx="33">
                  <c:v>94.666069027341976</c:v>
                </c:pt>
                <c:pt idx="34">
                  <c:v>93.411026445540173</c:v>
                </c:pt>
                <c:pt idx="35">
                  <c:v>97.265800089645893</c:v>
                </c:pt>
                <c:pt idx="36">
                  <c:v>98.431196772747626</c:v>
                </c:pt>
                <c:pt idx="37">
                  <c:v>101.56880322725236</c:v>
                </c:pt>
                <c:pt idx="38">
                  <c:v>101.74809502465261</c:v>
                </c:pt>
                <c:pt idx="39">
                  <c:v>101.56880322725236</c:v>
                </c:pt>
                <c:pt idx="40">
                  <c:v>104.52711788435678</c:v>
                </c:pt>
                <c:pt idx="41">
                  <c:v>103.5410129986553</c:v>
                </c:pt>
                <c:pt idx="42">
                  <c:v>102.10667861945311</c:v>
                </c:pt>
                <c:pt idx="43">
                  <c:v>101.65844912595244</c:v>
                </c:pt>
                <c:pt idx="44">
                  <c:v>102.91349170775435</c:v>
                </c:pt>
                <c:pt idx="45">
                  <c:v>100.8516360376512</c:v>
                </c:pt>
                <c:pt idx="46">
                  <c:v>103.0927835051546</c:v>
                </c:pt>
                <c:pt idx="47">
                  <c:v>106.05109816225904</c:v>
                </c:pt>
                <c:pt idx="48">
                  <c:v>107.12684894666062</c:v>
                </c:pt>
                <c:pt idx="49">
                  <c:v>92.1559838637382</c:v>
                </c:pt>
                <c:pt idx="50">
                  <c:v>105.2442850739579</c:v>
                </c:pt>
                <c:pt idx="51">
                  <c:v>106.49932765575973</c:v>
                </c:pt>
                <c:pt idx="52">
                  <c:v>110.29932765575973</c:v>
                </c:pt>
                <c:pt idx="53">
                  <c:v>111.23266098909311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92-464B-AFCE-23EF58198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01071440"/>
        <c:axId val="-501075792"/>
      </c:lineChart>
      <c:catAx>
        <c:axId val="-50107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501075792"/>
        <c:crossesAt val="70"/>
        <c:auto val="1"/>
        <c:lblAlgn val="ctr"/>
        <c:lblOffset val="100"/>
        <c:tickLblSkip val="3"/>
        <c:tickMarkSkip val="1"/>
        <c:noMultiLvlLbl val="0"/>
      </c:catAx>
      <c:valAx>
        <c:axId val="-501075792"/>
        <c:scaling>
          <c:orientation val="minMax"/>
          <c:max val="120"/>
          <c:min val="75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desezonirani indeksi Ø2008=100</a:t>
                </a:r>
              </a:p>
            </c:rich>
          </c:tx>
          <c:layout>
            <c:manualLayout>
              <c:xMode val="edge"/>
              <c:yMode val="edge"/>
              <c:x val="2.5931910026398233E-2"/>
              <c:y val="0.157895174997398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501071440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502831342368288"/>
          <c:y val="0.9140638075787656"/>
          <c:w val="0.52316398613060133"/>
          <c:h val="7.4218856170925399E-2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>
                <a:latin typeface="Times New Roman" pitchFamily="18" charset="0"/>
                <a:cs typeface="Times New Roman" pitchFamily="18" charset="0"/>
              </a:rPr>
              <a:t>Medjugodišnji rast industrij</a:t>
            </a:r>
            <a:r>
              <a:rPr lang="sr-Latn-RS" sz="1200" b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="0">
                <a:latin typeface="Times New Roman" pitchFamily="18" charset="0"/>
                <a:cs typeface="Times New Roman" pitchFamily="18" charset="0"/>
              </a:rPr>
              <a:t> u 2021Q1, u %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T2-9'!$Q$4</c:f>
              <c:strCache>
                <c:ptCount val="1"/>
                <c:pt idx="0">
                  <c:v>Medjugodišnji rast industrije u 2021Q1, u %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E93-46FB-AA07-98749A507BDB}"/>
              </c:ext>
            </c:extLst>
          </c:dPt>
          <c:cat>
            <c:strRef>
              <c:f>'Tabela T2-9'!$P$5:$P$20</c:f>
              <c:strCache>
                <c:ptCount val="16"/>
                <c:pt idx="0">
                  <c:v>S. Makedonija</c:v>
                </c:pt>
                <c:pt idx="1">
                  <c:v>Estonija</c:v>
                </c:pt>
                <c:pt idx="2">
                  <c:v>Bugarska</c:v>
                </c:pt>
                <c:pt idx="3">
                  <c:v>Rumunija</c:v>
                </c:pt>
                <c:pt idx="4">
                  <c:v>Slovenija</c:v>
                </c:pt>
                <c:pt idx="5">
                  <c:v>EU</c:v>
                </c:pt>
                <c:pt idx="6">
                  <c:v>Letonija</c:v>
                </c:pt>
                <c:pt idx="7">
                  <c:v>Srbija</c:v>
                </c:pt>
                <c:pt idx="8">
                  <c:v>Češka</c:v>
                </c:pt>
                <c:pt idx="9">
                  <c:v>CIE</c:v>
                </c:pt>
                <c:pt idx="10">
                  <c:v>Hrvatska</c:v>
                </c:pt>
                <c:pt idx="11">
                  <c:v>Mađarska</c:v>
                </c:pt>
                <c:pt idx="12">
                  <c:v>Slovačka</c:v>
                </c:pt>
                <c:pt idx="13">
                  <c:v>BiH</c:v>
                </c:pt>
                <c:pt idx="14">
                  <c:v>Poljska</c:v>
                </c:pt>
                <c:pt idx="15">
                  <c:v>Litvanija</c:v>
                </c:pt>
              </c:strCache>
            </c:strRef>
          </c:cat>
          <c:val>
            <c:numRef>
              <c:f>'Tabela T2-9'!$Q$5:$Q$20</c:f>
              <c:numCache>
                <c:formatCode>0.0</c:formatCode>
                <c:ptCount val="16"/>
                <c:pt idx="0">
                  <c:v>-6.1</c:v>
                </c:pt>
                <c:pt idx="1">
                  <c:v>-0.3000000000000001</c:v>
                </c:pt>
                <c:pt idx="2">
                  <c:v>0.2</c:v>
                </c:pt>
                <c:pt idx="3">
                  <c:v>1.5</c:v>
                </c:pt>
                <c:pt idx="4">
                  <c:v>2.9</c:v>
                </c:pt>
                <c:pt idx="5">
                  <c:v>3.3</c:v>
                </c:pt>
                <c:pt idx="6">
                  <c:v>3.7</c:v>
                </c:pt>
                <c:pt idx="7">
                  <c:v>3.7999999999999972</c:v>
                </c:pt>
                <c:pt idx="8">
                  <c:v>3.9</c:v>
                </c:pt>
                <c:pt idx="9">
                  <c:v>5.4</c:v>
                </c:pt>
                <c:pt idx="10">
                  <c:v>5.7</c:v>
                </c:pt>
                <c:pt idx="11">
                  <c:v>5.7</c:v>
                </c:pt>
                <c:pt idx="12">
                  <c:v>6.5</c:v>
                </c:pt>
                <c:pt idx="13">
                  <c:v>7.3</c:v>
                </c:pt>
                <c:pt idx="14">
                  <c:v>8.5</c:v>
                </c:pt>
                <c:pt idx="15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3-46FB-AA07-98749A507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069264"/>
        <c:axId val="-501068176"/>
      </c:barChart>
      <c:catAx>
        <c:axId val="-50106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501068176"/>
        <c:crosses val="autoZero"/>
        <c:auto val="1"/>
        <c:lblAlgn val="ctr"/>
        <c:lblOffset val="100"/>
        <c:noMultiLvlLbl val="0"/>
      </c:catAx>
      <c:valAx>
        <c:axId val="-501068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501069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Broj  registrovanih zaposlenih</a:t>
            </a:r>
          </a:p>
        </c:rich>
      </c:tx>
      <c:layout>
        <c:manualLayout>
          <c:xMode val="edge"/>
          <c:yMode val="edge"/>
          <c:x val="0.22072203714920249"/>
          <c:y val="2.84291462944646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35147846403593"/>
          <c:y val="8.8293188293188302E-2"/>
          <c:w val="0.84992983174791015"/>
          <c:h val="0.7363677151078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G3_1!$C$5:$C$6</c:f>
              <c:strCache>
                <c:ptCount val="1"/>
                <c:pt idx="0">
                  <c:v>Javni sektor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G3_1!$A$7:$B$27</c:f>
              <c:strCache>
                <c:ptCount val="21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</c:strCache>
            </c:strRef>
          </c:cat>
          <c:val>
            <c:numRef>
              <c:f>G3_1!$C$7:$C$27</c:f>
              <c:numCache>
                <c:formatCode>General</c:formatCode>
                <c:ptCount val="21"/>
                <c:pt idx="0">
                  <c:v>624792</c:v>
                </c:pt>
                <c:pt idx="1">
                  <c:v>624644</c:v>
                </c:pt>
                <c:pt idx="2">
                  <c:v>619601</c:v>
                </c:pt>
                <c:pt idx="3">
                  <c:v>618235</c:v>
                </c:pt>
                <c:pt idx="4">
                  <c:v>612510</c:v>
                </c:pt>
                <c:pt idx="5">
                  <c:v>615560</c:v>
                </c:pt>
                <c:pt idx="6">
                  <c:v>612593</c:v>
                </c:pt>
                <c:pt idx="7">
                  <c:v>610871</c:v>
                </c:pt>
                <c:pt idx="8">
                  <c:v>606344</c:v>
                </c:pt>
                <c:pt idx="9">
                  <c:v>607097</c:v>
                </c:pt>
                <c:pt idx="10">
                  <c:v>605652</c:v>
                </c:pt>
                <c:pt idx="11">
                  <c:v>605379</c:v>
                </c:pt>
                <c:pt idx="12">
                  <c:v>598493</c:v>
                </c:pt>
                <c:pt idx="13">
                  <c:v>599668</c:v>
                </c:pt>
                <c:pt idx="14">
                  <c:v>599247</c:v>
                </c:pt>
                <c:pt idx="15">
                  <c:v>602567</c:v>
                </c:pt>
                <c:pt idx="16">
                  <c:v>600685</c:v>
                </c:pt>
                <c:pt idx="17" formatCode="0">
                  <c:v>600638</c:v>
                </c:pt>
                <c:pt idx="18">
                  <c:v>598944</c:v>
                </c:pt>
                <c:pt idx="19">
                  <c:v>601946</c:v>
                </c:pt>
                <c:pt idx="20">
                  <c:v>602623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3D-44B0-B9BF-CEF44C20FCFA}"/>
            </c:ext>
          </c:extLst>
        </c:ser>
        <c:ser>
          <c:idx val="1"/>
          <c:order val="1"/>
          <c:tx>
            <c:strRef>
              <c:f>G3_1!$D$5:$D$6</c:f>
              <c:strCache>
                <c:ptCount val="1"/>
                <c:pt idx="0">
                  <c:v>Privatni sektor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G3_1!$A$7:$B$27</c:f>
              <c:strCache>
                <c:ptCount val="21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</c:strCache>
            </c:strRef>
          </c:cat>
          <c:val>
            <c:numRef>
              <c:f>G3_1!$D$7:$D$27</c:f>
              <c:numCache>
                <c:formatCode>General</c:formatCode>
                <c:ptCount val="21"/>
                <c:pt idx="0">
                  <c:v>1262535</c:v>
                </c:pt>
                <c:pt idx="1">
                  <c:v>1293970</c:v>
                </c:pt>
                <c:pt idx="2">
                  <c:v>1314801</c:v>
                </c:pt>
                <c:pt idx="3">
                  <c:v>1324136</c:v>
                </c:pt>
                <c:pt idx="4">
                  <c:v>1324493</c:v>
                </c:pt>
                <c:pt idx="5">
                  <c:v>1359748</c:v>
                </c:pt>
                <c:pt idx="6">
                  <c:v>1380520</c:v>
                </c:pt>
                <c:pt idx="7">
                  <c:v>1393135</c:v>
                </c:pt>
                <c:pt idx="8">
                  <c:v>1404731</c:v>
                </c:pt>
                <c:pt idx="9">
                  <c:v>1439923</c:v>
                </c:pt>
                <c:pt idx="10">
                  <c:v>1463624</c:v>
                </c:pt>
                <c:pt idx="11">
                  <c:v>1477435</c:v>
                </c:pt>
                <c:pt idx="12">
                  <c:v>1475044</c:v>
                </c:pt>
                <c:pt idx="13">
                  <c:v>1489212</c:v>
                </c:pt>
                <c:pt idx="14">
                  <c:v>1510253</c:v>
                </c:pt>
                <c:pt idx="15">
                  <c:v>1530582</c:v>
                </c:pt>
                <c:pt idx="16">
                  <c:v>1517264</c:v>
                </c:pt>
                <c:pt idx="17" formatCode="0">
                  <c:v>1529434</c:v>
                </c:pt>
                <c:pt idx="18">
                  <c:v>1560360</c:v>
                </c:pt>
                <c:pt idx="19">
                  <c:v>1587126</c:v>
                </c:pt>
                <c:pt idx="20">
                  <c:v>1582586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3D-44B0-B9BF-CEF44C20F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501075248"/>
        <c:axId val="-501080144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01081776"/>
        <c:axId val="-50107470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G3_1!$F$6</c15:sqref>
                        </c15:formulaRef>
                      </c:ext>
                    </c:extLst>
                    <c:strCache>
                      <c:ptCount val="1"/>
                      <c:pt idx="0">
                        <c:v>Javni sektor</c:v>
                      </c:pt>
                    </c:strCache>
                  </c:strRef>
                </c:tx>
                <c:spPr>
                  <a:ln w="28575" cap="rnd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dk1">
                        <a:tint val="7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G3_1!$A$7:$B$16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G3_1!$F$7:$F$16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-1.9657742096569786E-2</c:v>
                      </c:pt>
                      <c:pt idx="5" formatCode="0.0%">
                        <c:v>-1.4542683512528742E-2</c:v>
                      </c:pt>
                      <c:pt idx="6" formatCode="0.0%">
                        <c:v>-1.1310504663485044E-2</c:v>
                      </c:pt>
                      <c:pt idx="7" formatCode="0.0%">
                        <c:v>-1.1911328216616668E-2</c:v>
                      </c:pt>
                      <c:pt idx="8" formatCode="0.0%">
                        <c:v>-1.0066774420009472E-2</c:v>
                      </c:pt>
                      <c:pt idx="9" formatCode="0.0%">
                        <c:v>-1.3748456689843369E-2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E3D-44B0-B9BF-CEF44C20FCF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G3_1!$G$6</c15:sqref>
                        </c15:formulaRef>
                      </c:ext>
                    </c:extLst>
                    <c:strCache>
                      <c:ptCount val="1"/>
                      <c:pt idx="0">
                        <c:v>Privatni sektor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985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dk1">
                        <a:tint val="98500"/>
                      </a:schemeClr>
                    </a:solidFill>
                    <a:ln w="9525">
                      <a:solidFill>
                        <a:schemeClr val="dk1">
                          <a:tint val="985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G3_1!$A$7:$B$16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G3_1!$G$7:$G$16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4.9074283089181714E-2</c:v>
                      </c:pt>
                      <c:pt idx="5" formatCode="0.0%">
                        <c:v>5.0834254271737267E-2</c:v>
                      </c:pt>
                      <c:pt idx="6" formatCode="0.0%">
                        <c:v>4.9983989972627096E-2</c:v>
                      </c:pt>
                      <c:pt idx="7" formatCode="0.0%">
                        <c:v>5.2108695783514625E-2</c:v>
                      </c:pt>
                      <c:pt idx="8" formatCode="0.0%">
                        <c:v>6.0580161616558215E-2</c:v>
                      </c:pt>
                      <c:pt idx="9" formatCode="0.0%">
                        <c:v>5.8963131403760194E-2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E3D-44B0-B9BF-CEF44C20FCFA}"/>
                  </c:ext>
                </c:extLst>
              </c15:ser>
            </c15:filteredLineSeries>
          </c:ext>
        </c:extLst>
      </c:lineChart>
      <c:catAx>
        <c:axId val="-5010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080144"/>
        <c:crosses val="autoZero"/>
        <c:auto val="1"/>
        <c:lblAlgn val="ctr"/>
        <c:lblOffset val="100"/>
        <c:noMultiLvlLbl val="0"/>
      </c:catAx>
      <c:valAx>
        <c:axId val="-501080144"/>
        <c:scaling>
          <c:orientation val="minMax"/>
          <c:max val="16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075248"/>
        <c:crosses val="autoZero"/>
        <c:crossBetween val="between"/>
      </c:valAx>
      <c:valAx>
        <c:axId val="-501074704"/>
        <c:scaling>
          <c:orientation val="minMax"/>
        </c:scaling>
        <c:delete val="1"/>
        <c:axPos val="r"/>
        <c:numFmt formatCode="0%" sourceLinked="0"/>
        <c:majorTickMark val="out"/>
        <c:minorTickMark val="none"/>
        <c:tickLblPos val="none"/>
        <c:crossAx val="-501081776"/>
        <c:crosses val="max"/>
        <c:crossBetween val="between"/>
      </c:valAx>
      <c:catAx>
        <c:axId val="-50108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501074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Stopa rasta broja zaposlenih</a:t>
            </a:r>
            <a:r>
              <a:rPr lang="sr-Latn-RS">
                <a:latin typeface="Times New Roman" pitchFamily="18" charset="0"/>
                <a:cs typeface="Times New Roman" pitchFamily="18" charset="0"/>
              </a:rPr>
              <a:t>, medjugodišnja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G3_1!$F$6</c:f>
              <c:strCache>
                <c:ptCount val="1"/>
                <c:pt idx="0">
                  <c:v>Javni sektor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G3_1!$A$11:$B$27</c:f>
              <c:strCache>
                <c:ptCount val="17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  <c:pt idx="10">
                  <c:v>Q3 2019</c:v>
                </c:pt>
                <c:pt idx="11">
                  <c:v>Q4 2019</c:v>
                </c:pt>
                <c:pt idx="12">
                  <c:v>Q1 2020</c:v>
                </c:pt>
                <c:pt idx="13">
                  <c:v>Q2 2020</c:v>
                </c:pt>
                <c:pt idx="14">
                  <c:v>Q3 2020</c:v>
                </c:pt>
                <c:pt idx="15">
                  <c:v>Q4 2020</c:v>
                </c:pt>
                <c:pt idx="16">
                  <c:v>Q1 2021</c:v>
                </c:pt>
              </c:strCache>
            </c:strRef>
          </c:cat>
          <c:val>
            <c:numRef>
              <c:f>G3_1!$F$11:$F$27</c:f>
              <c:numCache>
                <c:formatCode>0.0%</c:formatCode>
                <c:ptCount val="17"/>
                <c:pt idx="0">
                  <c:v>-1.9657742096569789E-2</c:v>
                </c:pt>
                <c:pt idx="1">
                  <c:v>-1.4542683512528742E-2</c:v>
                </c:pt>
                <c:pt idx="2">
                  <c:v>-1.1310504663485054E-2</c:v>
                </c:pt>
                <c:pt idx="3">
                  <c:v>-1.1911328216616678E-2</c:v>
                </c:pt>
                <c:pt idx="4">
                  <c:v>-1.0066774420009476E-2</c:v>
                </c:pt>
                <c:pt idx="5">
                  <c:v>-1.3748456689843373E-2</c:v>
                </c:pt>
                <c:pt idx="6">
                  <c:v>-1.1330524508115456E-2</c:v>
                </c:pt>
                <c:pt idx="7">
                  <c:v>-8.9904415171124848E-3</c:v>
                </c:pt>
                <c:pt idx="8">
                  <c:v>-1.2948095470557978E-2</c:v>
                </c:pt>
                <c:pt idx="9">
                  <c:v>-1.2236924247690188E-2</c:v>
                </c:pt>
                <c:pt idx="10">
                  <c:v>-1.0575379921142878E-2</c:v>
                </c:pt>
                <c:pt idx="11">
                  <c:v>-4.645024026271094E-3</c:v>
                </c:pt>
                <c:pt idx="12">
                  <c:v>3.6625323938626062E-3</c:v>
                </c:pt>
                <c:pt idx="13">
                  <c:v>1.6175617174836177E-3</c:v>
                </c:pt>
                <c:pt idx="14">
                  <c:v>-5.0563457138708167E-4</c:v>
                </c:pt>
                <c:pt idx="15">
                  <c:v>-1.0305907890740817E-3</c:v>
                </c:pt>
                <c:pt idx="16">
                  <c:v>3.226316621856685E-3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24-4F17-B5ED-1D42D29E2DC0}"/>
            </c:ext>
          </c:extLst>
        </c:ser>
        <c:ser>
          <c:idx val="1"/>
          <c:order val="1"/>
          <c:tx>
            <c:strRef>
              <c:f>G3_1!$G$6</c:f>
              <c:strCache>
                <c:ptCount val="1"/>
                <c:pt idx="0">
                  <c:v>Privatni sektor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G3_1!$A$11:$B$27</c:f>
              <c:strCache>
                <c:ptCount val="17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  <c:pt idx="10">
                  <c:v>Q3 2019</c:v>
                </c:pt>
                <c:pt idx="11">
                  <c:v>Q4 2019</c:v>
                </c:pt>
                <c:pt idx="12">
                  <c:v>Q1 2020</c:v>
                </c:pt>
                <c:pt idx="13">
                  <c:v>Q2 2020</c:v>
                </c:pt>
                <c:pt idx="14">
                  <c:v>Q3 2020</c:v>
                </c:pt>
                <c:pt idx="15">
                  <c:v>Q4 2020</c:v>
                </c:pt>
                <c:pt idx="16">
                  <c:v>Q1 2021</c:v>
                </c:pt>
              </c:strCache>
            </c:strRef>
          </c:cat>
          <c:val>
            <c:numRef>
              <c:f>G3_1!$G$11:$G$27</c:f>
              <c:numCache>
                <c:formatCode>0.0%</c:formatCode>
                <c:ptCount val="17"/>
                <c:pt idx="0">
                  <c:v>4.9074283089181728E-2</c:v>
                </c:pt>
                <c:pt idx="1">
                  <c:v>5.0834254271737288E-2</c:v>
                </c:pt>
                <c:pt idx="2">
                  <c:v>4.9983989972627117E-2</c:v>
                </c:pt>
                <c:pt idx="3">
                  <c:v>5.2108695783514632E-2</c:v>
                </c:pt>
                <c:pt idx="4">
                  <c:v>6.0580161616558222E-2</c:v>
                </c:pt>
                <c:pt idx="5">
                  <c:v>5.8963131403760194E-2</c:v>
                </c:pt>
                <c:pt idx="6">
                  <c:v>6.0197606698924933E-2</c:v>
                </c:pt>
                <c:pt idx="7">
                  <c:v>6.0511005753211236E-2</c:v>
                </c:pt>
                <c:pt idx="8">
                  <c:v>5.0054423231209476E-2</c:v>
                </c:pt>
                <c:pt idx="9">
                  <c:v>3.423030259256922E-2</c:v>
                </c:pt>
                <c:pt idx="10">
                  <c:v>3.1858592097423935E-2</c:v>
                </c:pt>
                <c:pt idx="11">
                  <c:v>3.5972479330731874E-2</c:v>
                </c:pt>
                <c:pt idx="12">
                  <c:v>2.86228749786448E-2</c:v>
                </c:pt>
                <c:pt idx="13">
                  <c:v>2.7008914781777159E-2</c:v>
                </c:pt>
                <c:pt idx="14">
                  <c:v>3.3177884765003052E-2</c:v>
                </c:pt>
                <c:pt idx="15">
                  <c:v>3.6942809989925399E-2</c:v>
                </c:pt>
                <c:pt idx="16">
                  <c:v>4.3052494490082097E-2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24-4F17-B5ED-1D42D29E2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01072528"/>
        <c:axId val="-501071984"/>
      </c:lineChart>
      <c:catAx>
        <c:axId val="-5010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071984"/>
        <c:crosses val="autoZero"/>
        <c:auto val="1"/>
        <c:lblAlgn val="ctr"/>
        <c:lblOffset val="100"/>
        <c:noMultiLvlLbl val="0"/>
      </c:catAx>
      <c:valAx>
        <c:axId val="-50107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07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17324218354692E-2"/>
          <c:y val="4.6464644247292901E-2"/>
          <c:w val="0.89938355844530149"/>
          <c:h val="0.68376894851973535"/>
        </c:manualLayout>
      </c:layout>
      <c:lineChart>
        <c:grouping val="standard"/>
        <c:varyColors val="0"/>
        <c:ser>
          <c:idx val="0"/>
          <c:order val="0"/>
          <c:tx>
            <c:v>Indeks realnih zarada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Realne_zarade_bazni_indeksi_god!$A$2:$A$14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Q1 2021</c:v>
                </c:pt>
              </c:strCache>
            </c:strRef>
          </c:cat>
          <c:val>
            <c:numRef>
              <c:f>Realne_zarade_bazni_indeksi_god!$C$2:$C$14</c:f>
              <c:numCache>
                <c:formatCode>0.0</c:formatCode>
                <c:ptCount val="13"/>
                <c:pt idx="0" formatCode="General">
                  <c:v>100</c:v>
                </c:pt>
                <c:pt idx="1">
                  <c:v>100.7</c:v>
                </c:pt>
                <c:pt idx="2">
                  <c:v>100.90140000000002</c:v>
                </c:pt>
                <c:pt idx="3">
                  <c:v>102.01131540000017</c:v>
                </c:pt>
                <c:pt idx="4">
                  <c:v>100.48114566900033</c:v>
                </c:pt>
                <c:pt idx="5">
                  <c:v>98.973928483965025</c:v>
                </c:pt>
                <c:pt idx="6">
                  <c:v>96.895475985801752</c:v>
                </c:pt>
                <c:pt idx="7">
                  <c:v>99.3178628854468</c:v>
                </c:pt>
                <c:pt idx="8">
                  <c:v>100.21172365141609</c:v>
                </c:pt>
                <c:pt idx="9">
                  <c:v>104.62103949207813</c:v>
                </c:pt>
                <c:pt idx="10">
                  <c:v>113.51382784890475</c:v>
                </c:pt>
                <c:pt idx="11">
                  <c:v>122.25439259327041</c:v>
                </c:pt>
                <c:pt idx="12">
                  <c:v>127.94044412014082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56-4E47-9F6C-581B93A38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01070896"/>
        <c:axId val="-501070352"/>
      </c:lineChart>
      <c:catAx>
        <c:axId val="-50107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070352"/>
        <c:crosses val="autoZero"/>
        <c:auto val="1"/>
        <c:lblAlgn val="ctr"/>
        <c:lblOffset val="100"/>
        <c:noMultiLvlLbl val="0"/>
      </c:catAx>
      <c:valAx>
        <c:axId val="-501070352"/>
        <c:scaling>
          <c:orientation val="minMax"/>
          <c:min val="96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107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sz="1200" b="0">
                <a:latin typeface="Times New Roman" pitchFamily="18" charset="0"/>
                <a:cs typeface="Times New Roman" pitchFamily="18" charset="0"/>
              </a:rPr>
              <a:t>Kretanja zarada:</a:t>
            </a:r>
            <a:r>
              <a:rPr lang="sr-Latn-RS" sz="1200" b="0" baseline="0">
                <a:latin typeface="Times New Roman" pitchFamily="18" charset="0"/>
                <a:cs typeface="Times New Roman" pitchFamily="18" charset="0"/>
              </a:rPr>
              <a:t> realno i u evrima, 2016g. =100</a:t>
            </a:r>
            <a:endParaRPr lang="en-US" sz="1200" b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G3_4!$Z$33</c:f>
              <c:strCache>
                <c:ptCount val="1"/>
                <c:pt idx="0">
                  <c:v>U evrima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G3_4!$Y$34:$Y$39</c:f>
              <c:strCache>
                <c:ptCount val="6"/>
                <c:pt idx="0">
                  <c:v>2016,0</c:v>
                </c:pt>
                <c:pt idx="1">
                  <c:v>2017,0</c:v>
                </c:pt>
                <c:pt idx="2">
                  <c:v>2018,0</c:v>
                </c:pt>
                <c:pt idx="3">
                  <c:v>2019,0</c:v>
                </c:pt>
                <c:pt idx="4">
                  <c:v>2020,0</c:v>
                </c:pt>
                <c:pt idx="5">
                  <c:v>2021,Q1</c:v>
                </c:pt>
              </c:strCache>
            </c:strRef>
          </c:cat>
          <c:val>
            <c:numRef>
              <c:f>G3_4!$Z$34:$Z$39</c:f>
              <c:numCache>
                <c:formatCode>0.0</c:formatCode>
                <c:ptCount val="6"/>
                <c:pt idx="0">
                  <c:v>100</c:v>
                </c:pt>
                <c:pt idx="1">
                  <c:v>105.43160418585832</c:v>
                </c:pt>
                <c:pt idx="2">
                  <c:v>112.12401584520084</c:v>
                </c:pt>
                <c:pt idx="3">
                  <c:v>124.45590427770885</c:v>
                </c:pt>
                <c:pt idx="4">
                  <c:v>136.44921223515826</c:v>
                </c:pt>
                <c:pt idx="5">
                  <c:v>144.40539336605997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8-4EB8-B724-CCD201F11FB0}"/>
            </c:ext>
          </c:extLst>
        </c:ser>
        <c:ser>
          <c:idx val="1"/>
          <c:order val="1"/>
          <c:tx>
            <c:strRef>
              <c:f>G3_4!$AA$33</c:f>
              <c:strCache>
                <c:ptCount val="1"/>
                <c:pt idx="0">
                  <c:v>Realne zarade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G3_4!$Y$34:$Y$39</c:f>
              <c:strCache>
                <c:ptCount val="6"/>
                <c:pt idx="0">
                  <c:v>2016,0</c:v>
                </c:pt>
                <c:pt idx="1">
                  <c:v>2017,0</c:v>
                </c:pt>
                <c:pt idx="2">
                  <c:v>2018,0</c:v>
                </c:pt>
                <c:pt idx="3">
                  <c:v>2019,0</c:v>
                </c:pt>
                <c:pt idx="4">
                  <c:v>2020,0</c:v>
                </c:pt>
                <c:pt idx="5">
                  <c:v>2021,Q1</c:v>
                </c:pt>
              </c:strCache>
            </c:strRef>
          </c:cat>
          <c:val>
            <c:numRef>
              <c:f>G3_4!$AA$34:$AA$39</c:f>
              <c:numCache>
                <c:formatCode>0.0</c:formatCode>
                <c:ptCount val="6"/>
                <c:pt idx="0">
                  <c:v>100</c:v>
                </c:pt>
                <c:pt idx="1">
                  <c:v>100.9</c:v>
                </c:pt>
                <c:pt idx="2">
                  <c:v>105.3396</c:v>
                </c:pt>
                <c:pt idx="3">
                  <c:v>114.29346600000002</c:v>
                </c:pt>
                <c:pt idx="4">
                  <c:v>123.094062882</c:v>
                </c:pt>
                <c:pt idx="5">
                  <c:v>128.81916747212662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8-4EB8-B724-CCD201F11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501069808"/>
        <c:axId val="-501068720"/>
      </c:barChart>
      <c:catAx>
        <c:axId val="-50106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501068720"/>
        <c:crosses val="autoZero"/>
        <c:auto val="1"/>
        <c:lblAlgn val="ctr"/>
        <c:lblOffset val="100"/>
        <c:noMultiLvlLbl val="0"/>
      </c:catAx>
      <c:valAx>
        <c:axId val="-501068720"/>
        <c:scaling>
          <c:orientation val="minMax"/>
          <c:min val="9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crossAx val="-5010698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303384" cy="339559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843" y="3"/>
            <a:ext cx="4301077" cy="339559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7037"/>
            <a:ext cx="4303384" cy="339559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843" y="6457037"/>
            <a:ext cx="4301077" cy="339559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302230" cy="339883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3"/>
            <a:ext cx="4302230" cy="339883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79" cy="3058953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615"/>
            <a:ext cx="4302230" cy="339883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0" y="6456615"/>
            <a:ext cx="4302230" cy="339883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7E3-632A-4ACF-976F-89A4BF18E3B1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DA5-5A76-46A7-9A34-F2EB761C2761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376D-12DB-44E3-9745-6DC28FE02E38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62D-121F-45F0-BF2B-B9D543A3CCFA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ED64-AE59-4AE2-B4CC-C34DEFC01573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021D-C04B-4934-8823-C7AD1B971EDE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C5AF-2678-4EBA-94F2-9A5FEBF39E2D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0B6A-C987-4D24-B467-406CDB243946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527-DF48-465B-93F8-D1E707FA3333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B08-1882-443F-B8B2-4E57986FD4E3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45E-2972-4B3C-9030-6F49C0A8C13D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159-95A0-43BF-BA4D-3761060E5702}" type="datetime1">
              <a:rPr lang="en-US" smtClean="0"/>
              <a:pPr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1" y="5024717"/>
            <a:ext cx="7772400" cy="1470025"/>
          </a:xfrm>
        </p:spPr>
        <p:txBody>
          <a:bodyPr/>
          <a:lstStyle/>
          <a:p>
            <a:r>
              <a:rPr lang="sr-Latn-RS" dirty="0"/>
              <a:t>Prezentacija QM</a:t>
            </a:r>
            <a:r>
              <a:rPr lang="en-US" dirty="0"/>
              <a:t>6</a:t>
            </a:r>
            <a:r>
              <a:rPr lang="sr-Latn-RS" dirty="0"/>
              <a:t>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800600" y="6018882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62" y="257728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238" y="136321"/>
            <a:ext cx="3289778" cy="735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AC840-8ADF-4047-82C8-6C4B6FEBB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43" y="6052350"/>
            <a:ext cx="1371600" cy="582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0076CE-5DB2-4719-9163-AC3F9A287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15" y="749925"/>
            <a:ext cx="3289778" cy="47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Spoljnoekonomski odnosi –tekuće transakcije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288200" cy="5128953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U Q1 2021 značajno su poboljašani spoljni bilansi</a:t>
            </a:r>
          </a:p>
          <a:p>
            <a:pPr lvl="1"/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ostvaren je suficit u tekućem bilansu od 1,4% BDP (u Q1 2020 deficit  -8,8% BDP)</a:t>
            </a:r>
          </a:p>
          <a:p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Poboljšanju tekućeg bilansa je doprineo</a:t>
            </a:r>
          </a:p>
          <a:p>
            <a:pPr lvl="1"/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smanjenje spoljnotrgovinskog deficita  na        -4,1% BDP (u Q1 2020 deficit -11,9% BDP)</a:t>
            </a:r>
          </a:p>
          <a:p>
            <a:pPr lvl="1"/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smanjenje odliva dohodaka od kapitala i rada na -2,2% BDP (u Q1 2020.  -4,1% BDP)</a:t>
            </a:r>
          </a:p>
          <a:p>
            <a:pPr lvl="1"/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povećanje suficita u doznakama na 7,7% BDP (u Q1 2020 7,1% BDP)</a:t>
            </a:r>
            <a:endParaRPr lang="sr-Latn-R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Veći deo poboljšanja je privremen –</a:t>
            </a:r>
          </a:p>
          <a:p>
            <a:pPr lvl="1"/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povoljne svetske cene, mali odliv dohodaka od kapitala</a:t>
            </a:r>
          </a:p>
          <a:p>
            <a:pPr lvl="1"/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moguće je da postoji  realno poboljšanje usled promene </a:t>
            </a:r>
            <a:r>
              <a:rPr lang="sr-Latn-RS" sz="1400" dirty="0" err="1">
                <a:latin typeface="Times New Roman" pitchFamily="18" charset="0"/>
                <a:cs typeface="Times New Roman" pitchFamily="18" charset="0"/>
              </a:rPr>
              <a:t>strukure</a:t>
            </a:r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 izvoza</a:t>
            </a:r>
          </a:p>
          <a:p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U narednim kvartalima se očekuje rast spoljnih deficita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10609"/>
            <a:ext cx="3733800" cy="213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5105400" y="1447800"/>
            <a:ext cx="327660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Tekući i spoljnotrgovinski bilans, % GDP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00" y="4290753"/>
            <a:ext cx="3865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6"/>
          <p:cNvSpPr txBox="1"/>
          <p:nvPr/>
        </p:nvSpPr>
        <p:spPr>
          <a:xfrm>
            <a:off x="5334000" y="3999242"/>
            <a:ext cx="2895604" cy="30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ilans robne razmene, desezonirano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Spoljnoekonomski odnosi –tekuće transakcije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211762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Vrednost robnog izvoza u Q1 je povećana za 13,6%, dok je vrednost uvoza povećana za samo 0,4%  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Rezultati u robnoj razmeni su pod velikim uticajem cena na svetskom tržištu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odnosu na Q1 2020 cene proizvoda koje izvozi Srbija povećane su za  5,2%, dok su cene proizvoda koje uvozi opale za 4,1%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fizički obim izvoza  i uvoza slično rastu: izvoz + 7%, a uvoz +7,8%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Veliki deo poboljšanja u spoljnoj trgovini je privremen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odnosi razmene su već u Q2 manje povoljni zbog rasta cena nafte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cene metala i prehrambenih proizvoda i dalje  su visoke – što nam odgovara, ali nije izvesno koliko će da traje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1448"/>
            <a:ext cx="4038600" cy="26034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81600" y="2057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Međugodišnji indeksi odnosa razmene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poljnoek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nomski odnosi – kapitalne transakcije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5135562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prva četiri meseca ostvaren je visok priliv SDI (milijardu evra) –  slično kao prošle godine u istom periodu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Priliv kapitala od zaduživanja države u Q1 iznosi 947 milione evra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Odliv kapitala u iznosu od 1,3 milijarde evra ostvaren je povlačenjem depozita i smanjivanjem trgovinskih kredita i avansa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Devizne rezerve su krajem Q1 bile veće za 735 miliona evra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poljni duga krajem 2020. Godine dostigao je 30, 8 milijardei evra ili 66,3% BDP</a:t>
            </a: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Krajem prošle godine neto investiciona pozicija Srbije iznosi 42,3 milijerda evra (91% BDP)</a:t>
            </a:r>
          </a:p>
          <a:p>
            <a:pPr lvl="1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proteklom delu godine spoljni dug  je dodatno povećan, a neto investiciona pozicija pogoršana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341906"/>
          </a:xfrm>
          <a:noFill/>
        </p:spPr>
        <p:txBody>
          <a:bodyPr wrap="square" rtlCol="0">
            <a:spAutoFit/>
          </a:bodyPr>
          <a:lstStyle/>
          <a:p>
            <a:pPr marL="0"/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pPr marL="0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55"/>
            <a:ext cx="4371975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10200" y="200068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Neto imovinska pozicija Srbije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71" y="0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Inflacija i kurs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10630"/>
          </a:xfrm>
        </p:spPr>
        <p:txBody>
          <a:bodyPr>
            <a:noAutofit/>
          </a:bodyPr>
          <a:lstStyle/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Ubrzanje inflacije tokom Q2 je veće nego što je očekivano</a:t>
            </a:r>
          </a:p>
          <a:p>
            <a:pPr lvl="1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medjugodišnja inflacija je u maju dostigla 3,6%</a:t>
            </a:r>
          </a:p>
          <a:p>
            <a:pPr lvl="1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inflacija je u gornjem delu ciljnog intervala</a:t>
            </a:r>
          </a:p>
          <a:p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Inflacija je povećana širom sveta</a:t>
            </a:r>
          </a:p>
          <a:p>
            <a:endParaRPr lang="sr-Latn-R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Mogući uzroci inflacije (videti Uvodnik)</a:t>
            </a:r>
          </a:p>
          <a:p>
            <a:pPr lvl="1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Poremećaji na pojedinačnim tržištima</a:t>
            </a:r>
          </a:p>
          <a:p>
            <a:pPr lvl="2"/>
            <a:r>
              <a:rPr lang="sr-Latn-RS" sz="1100" dirty="0">
                <a:latin typeface="Times New Roman" pitchFamily="18" charset="0"/>
                <a:cs typeface="Times New Roman" pitchFamily="18" charset="0"/>
              </a:rPr>
              <a:t>cene primarnih proizvoda (nafte, metala, poljoprivrednih proizvoda, poluprovodnika, gradjevinskog materijala ...  su povećane za nekoliko desetina procenata)  </a:t>
            </a:r>
          </a:p>
          <a:p>
            <a:pPr lvl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nažna monetarna i fiskalna ekpanzija</a:t>
            </a:r>
          </a:p>
          <a:p>
            <a:pPr lvl="2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sz="1100" dirty="0">
                <a:latin typeface="Times New Roman" pitchFamily="18" charset="0"/>
                <a:cs typeface="Times New Roman" pitchFamily="18" charset="0"/>
              </a:rPr>
              <a:t>ovčana masa i krediti su imali visok rast,  državna  potrošnja je povećana u većini zemalja</a:t>
            </a:r>
          </a:p>
          <a:p>
            <a:pPr lvl="2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RS" sz="1100" dirty="0">
                <a:latin typeface="Times New Roman" pitchFamily="18" charset="0"/>
                <a:cs typeface="Times New Roman" pitchFamily="18" charset="0"/>
              </a:rPr>
              <a:t>edinični troškovi rada su porasli u mnogim zemljama</a:t>
            </a:r>
          </a:p>
          <a:p>
            <a:pPr lvl="1"/>
            <a:endParaRPr lang="sr-Latn-R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Potrebni su dodatni podaci da bi se pouzdano odredili uzroci rasta inflacije </a:t>
            </a:r>
          </a:p>
          <a:p>
            <a:pPr lvl="1"/>
            <a:r>
              <a:rPr lang="sr-Latn-RS" sz="1200" dirty="0">
                <a:latin typeface="Times New Roman" pitchFamily="18" charset="0"/>
                <a:cs typeface="Times New Roman" pitchFamily="18" charset="0"/>
              </a:rPr>
              <a:t>moguće je da postoji više uzroka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1600200"/>
            <a:ext cx="3718830" cy="30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b="0" dirty="0">
                <a:latin typeface="Calibri"/>
                <a:cs typeface="Times New Roman" pitchFamily="18" charset="0"/>
              </a:rPr>
              <a:t>Međugodišnja inflacija i ciljni koridor, u %</a:t>
            </a:r>
            <a:endParaRPr lang="en-US" sz="1400" b="0" dirty="0">
              <a:latin typeface="Calibri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19" y="4363998"/>
            <a:ext cx="3904062" cy="2313432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78969" y="4042954"/>
            <a:ext cx="4733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Međugodišnja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Inflacija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Srbiji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izabranim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zemljama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CIE u 2021.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godini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Inflacija i kurs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isok rast proizvodjačkih cena u industriji implicira da je povećanje cena inputa obuhvatilo veliki broj proizvoda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ko povećanje bude trajalo duže preneće se u većoj meri na  potrošačke cene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ominalni kurs dinara prem evru je ostao na približno fiksnom nivou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realna vrednost dinara je nastavila da raste  - od 2016 realna vrednost je povećana za 9,5%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NBS je smanjila nivo intervencija na deviznom tržištu</a:t>
            </a:r>
          </a:p>
          <a:p>
            <a:pPr lvl="1">
              <a:buNone/>
            </a:pPr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962400" cy="2438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29200" y="3506002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ominalni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realni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dinar/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evro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prosek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meseca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15061"/>
            <a:ext cx="3810000" cy="2067392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10200" y="1095216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Proizvođačke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cene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 EU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Srbiji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2019-21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Fiskalni tokovi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prvom kvartalu fiskalna politika je bila umereno restriktivna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realni prihodi su povećani za 9,2%, a rashodi za 1,6%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fiskalni deficit je iznosio 0,9% BDP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isok rast prihoda odražava oporavak privrede, visoko povećanje dohodaka i naplatu odloženih poreza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Usvajanjem rebalansa budžeta rashodi su povećani za oko 2 milijarde evra,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planirani deficit u 2021. je 3,5 mlrd evra (6,9% BDP)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narednim mesecima očekuje se značajno povećanje rashoda i deficita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Povećanje rashoda države, a naročito javnih investicija,  će povećati rast privrede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većom selektivnošću rashodi i deficit su mogli da budu manji, uz iste efekte na privredu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683000" cy="20574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Konsolidovani fiskalni bilans (% BDP-a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4038600" cy="2438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89500" y="386318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/>
              <a:t>Konsolidovani javni prihodi i javni rashodi (% BDP)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Fiskalni tokovi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8640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Svi poreski oblici su u Q1 ostvarili realni rast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visok rast porezi i doprinosa na dohotke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skroman rast  poreza na potrošnju (PDV, akcize), osim carina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Visok rast poreza na dohodak je posledica rast zarada i zaposlenosti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Skroman rast poreza na potrošnju ukazuju na uzdržanost potrošača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Q1 rashodi za javne investicije i zaposlene snažno rastu, ostali rashodi imaju skroman rast ili mali privremeni pad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smanjenje broja penzionera tokom poslednje dve tri godine utiče na manje rashode na penzije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narednim mesecima očekuje se značajno ubrzanje rasta rashoda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724400" y="41148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Fiskalni tokovi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Javni dug Srbije je krajem Q1 iznosio 28,1 mlrd evra (59,9% BDP)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Q1 dug je porastao za 1,5  milijardi evra usled zaduživanja države za plaćanje budućih obaveza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Do kraja godina država će se zadužiti za oko 2 mlrd evra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dug će premašiti 60% BDP, ali ne mnogo, zbog rasta BDP 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Neophodno je da se u narednoj godini značajno smanji fiskalni deficit, kako bi se zaustavio rast javnog duga,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moguć je rast kamatnh stopa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Smanjenje fiskalnog  deficita, za sada ne zahteva  povećanja poreza ili smanjenje rashoda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ključno je da se plate i penzije prate  mogućnosti privrede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987" y="1905000"/>
            <a:ext cx="3883025" cy="2362200"/>
          </a:xfrm>
          <a:prstGeom prst="rect">
            <a:avLst/>
          </a:prstGeom>
          <a:noFill/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5257800" y="1371600"/>
            <a:ext cx="281940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Kretanje javnog duga Srbije, % BDP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4525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Monetarna politika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6388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trećem kvartalu nije bilo znatnijih promena monetarne politike, mada je inflacija ubrzana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ličnu politiku vode i druge centralne banke zbog uveranja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ubrzanje inflacije je posledica poremećaja na tržištu i ono je privremeno ili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sada je važniji oporavak privrede od obaranja inflacije, čak i ako su njeni uzroci sistemski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Kao rezultat ekspanzive monetarne politike novčana masa M2 krajem Q1 je ostvarila visok rast od 16,7%, medjugodišnje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Ukoliko se visoka inflacija održi ili ubrza  u narednih nekoliko meseci moguće je povećanje restriktivnosti monetarne politike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Velika ponude deviza u Q1 usled suficita u tekućem binansu, priliva SDI i zaduživanja države smanjila je neravnotežu na deviznom trežištu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Q1 NBS je intervenisala relativno mali na strani prodaje i na strani kupovine deviza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bruto devizne rezerve su povećane zbog depozita države, dok su neto devizne rezerve smanjene 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100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1676400"/>
            <a:ext cx="2664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Inflacija i referentna stopa NBS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399"/>
            <a:ext cx="3886199" cy="22098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76800" y="4038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/>
              <a:t>NBS intervencije na međubankarskom deviznom tržištu 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90"/>
            <a:ext cx="8229600" cy="1143000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Kreditna aktivnost banaka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Q1 rast kredita stanovništvu i kredita privredi usporava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krediti stanovništvu su povećani za 187 miliona evra, a privredi za 40 miliona evra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medjugodišnje stope rasta  su visoke usled prenetog rasta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usporavanje je delimičano sezonsko, ali je možda povećana oprezanost banaka i privrede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Učešće loših kredita u ukupnim kreditima blago opada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Stanje na tržištu kredita biće moguće objektivnije proceniti nakon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isteka moratorijuma za vraćanje kredita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okončanja programa odobravanja državnih garancija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2120219"/>
          </a:xfrm>
          <a:prstGeom prst="rect">
            <a:avLst/>
          </a:prstGeom>
          <a:noFill/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800600" y="1371600"/>
            <a:ext cx="402265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Promena stanja kredita privatnom sektoru, milioni evra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1"/>
            <a:ext cx="4191000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53000" y="3657600"/>
            <a:ext cx="3538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Učešće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loših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kredita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ukupno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plasiranim</a:t>
            </a:r>
            <a:r>
              <a:rPr lang="sr-Latn-RS" sz="1400" dirty="0">
                <a:latin typeface="Times New Roman" pitchFamily="18" charset="0"/>
                <a:cs typeface="Times New Roman" pitchFamily="18" charset="0"/>
              </a:rPr>
              <a:t>, u %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4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Sadržaj</a:t>
            </a:r>
            <a:endParaRPr lang="en-US" sz="4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229600" cy="4525963"/>
          </a:xfrm>
        </p:spPr>
        <p:txBody>
          <a:bodyPr>
            <a:normAutofit/>
          </a:bodyPr>
          <a:lstStyle/>
          <a:p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Noviji makroekonomski trendovi</a:t>
            </a: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Ekonomska politika i reforme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Osvrt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Milojko Arsić,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Aleksandra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Nojković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Emilija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aksimović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Uticaj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karakteristika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privrede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politika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države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kretanje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BDP u 2020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godini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Kamatne stope na kredite banaka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038600" cy="5121275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Realne kamatne stope na dinarske kredite u prva četiri meseca opadaju zbog neočekivanog ubrzanja inflacije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narednim mesecima očekuje se rast kamatnih stopa na dinarske kredite</a:t>
            </a:r>
          </a:p>
          <a:p>
            <a:pPr lvl="1"/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Kamatne stope na indeksirane kredite stagniraju na niskom nivou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kamatne stope na indeksirane kredite će pratiti kretanje na svetskom tržištu 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Za sada vodeće centralne banke ocenjuju da je rast inflacije privremen i ne najavljuju povećanje kamatnih stopa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centralne banke balansiraju izmedju podrške oporavku privrede i suzbijenja inflacije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za sada oporavak privrede ima prioritet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ako inflacija potraje ili se čak ubrza verovatno će doći do zaoštravanja monetarne polit</a:t>
            </a:r>
            <a:r>
              <a:rPr lang="sr-Latn-RS" dirty="0"/>
              <a:t>ike,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1"/>
            <a:ext cx="388620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24400" y="1201142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alne kamatne stope na dinarske kredite u 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581400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18298" y="3892650"/>
            <a:ext cx="3616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Kamatne stope na indeskirane kredite u 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4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Hvala na pažnji!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BC9-EB5B-46DB-AAF4-552748B61E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Osnovni makroekonomski trendovi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Na početku 2021. godine u privredi Srbije preovladjuju pozitivni trendovi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BDP je u Q1 porastao za 1,7% registrovana zaposlenost raste za 2,8%,  zarade 5,8%, spoljnotrgovinski deficit je značajno smanjen, ...,  inflacija raste, kreditna aktivnost se usporava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cene na svetskom tržištu su bila povoljne za Srbiju što je uticalo na smanjenje spoljnog deficita i rast BDP</a:t>
            </a:r>
          </a:p>
          <a:p>
            <a:pPr lvl="1"/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vetska privreda se dobro oporavlja očekuje se rast od oko 6%, u EU rast od 4,2%, što je dobro za Srbiju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Prognozu rasta BDP u Srbiji u 2021. povećavamo  na oko 6%, usled dodatnih fiskalnih stimulansa, brzog oporavaka svetske privrede, povoljnih cena na svetskom tržištu  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Za sada se ne može pouzdano proceniti da li je rast inflacije u svetu i Srbiji posledica privremenih poremećaja na tržištu ili ekspanzivne monetarne i fiskalne politike</a:t>
            </a:r>
          </a:p>
          <a:p>
            <a:pPr lvl="1"/>
            <a:endParaRPr lang="sr-Latn-R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Privredna aktivnost – kratkoročni trendovi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Rast privrede Srbije je u Q1 je iznad očekivanja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rast BDP iznosi 1,7% medjugodišnje,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premašen je pretkizni nivo BDP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Na ubrzanje rasta su uticali: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solidan oporavak evropskih privreda,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snažni fiskalni i monetarni stimulansi,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blage epidemiološke mere,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povoljne cene na svetskom tržištu,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blaga zima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Q1 samo četiri privrede u Evropi su rasle brže od Srbije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Oporavak svetske i evropske privrede je znatno brži nego nakon kriza izazvanim ekonomskim problemima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86400" y="132320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esezoniran</a:t>
            </a: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o kretanje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BDP-a, (2008=100)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648200" y="39624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Privredna aktivnost po delatnostima i komponentama tražnje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Osnovni pokretači rasta privrede u Q1 na strani tražnje su investicije i izvoz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investicije su rasle zbog gradjevinarstva, a izvoz podjednako zbog rasta izvezenih količina i rasta svetskih cena </a:t>
            </a:r>
          </a:p>
          <a:p>
            <a:pPr lvl="1"/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Privatna potrošnja opada iako dohoci i zaposlenost rastu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Pad državne potrošnje i uvoza su privremeni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Privredna aktivnost raste u većini delatnosti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gradjevinarstvo prednjači po rastu, visok rast imaju usluge(trgovina, saobraćaj, IT, telekomunikacije,  finansijske i dr.) i industrija, dok poljoprivreda stagnira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Bolji rezultati privrede Srbije tokom pandemije su posledica: strukture privrede, snažnih fiskalnih i monetarnih stimulansa,  blagih epidemioloških mera, povoljnih odnosa izvoznih i uvoznih cena i visokog rasta privrede u pretkriznom periodu (videti Osvrt)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800600" y="4038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Industrijska proizvodnja u Srbiji i Centralnoj i Istočnoj Evropi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Industrijska proizvodnja ostvarila je dobar rezultat u Q1</a:t>
            </a:r>
          </a:p>
          <a:p>
            <a:pPr lvl="1"/>
            <a:r>
              <a:rPr lang="sr-Latn-RS" dirty="0" err="1">
                <a:latin typeface="Times New Roman" pitchFamily="18" charset="0"/>
                <a:cs typeface="Times New Roman" pitchFamily="18" charset="0"/>
              </a:rPr>
              <a:t>medjugodišnji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rast iznosi 3,8%,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znatnije je premašen pretkrizni nivo proizvodnje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rast je široko rasprostranjen po industrijskim granama</a:t>
            </a:r>
          </a:p>
          <a:p>
            <a:pPr lvl="2"/>
            <a:r>
              <a:rPr lang="sr-Latn-RS" dirty="0">
                <a:latin typeface="Times New Roman" pitchFamily="18" charset="0"/>
                <a:cs typeface="Times New Roman" pitchFamily="18" charset="0"/>
              </a:rPr>
              <a:t>prednjači rast proizvodnje investicionih i intermedijalnih dobra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Industrija se snažno oporavlja i u drugim evropskim zemljama, uključujući i zemlje CIE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oporavak se ubrzava u aprilu</a:t>
            </a:r>
          </a:p>
          <a:p>
            <a:endParaRPr lang="sr-Latn-R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8555979"/>
              </p:ext>
            </p:extLst>
          </p:nvPr>
        </p:nvGraphicFramePr>
        <p:xfrm>
          <a:off x="4648200" y="1600201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24400" y="1417638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Srbija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: desezonirani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indeksi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industrijske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proizvodnje</a:t>
            </a:r>
            <a:r>
              <a:rPr kumimoji="0" lang="en-GB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800600" y="434340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Procene privredne aktivnosti u 2021. godini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Povećavamo prognozu rasta privrede Srbije u ovoj godini na oko 6%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Osnovni razlog su dodatni fiskalni stimulansi koji će direktno i indirektno uticati na ubrzanje rasta BDP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Brz oporavak svetske i evropske privrede povećava tražnju za proizvodima iz Srbije, ali i strane direktne investicije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Odnosi izvoznih i uvoznih cena su i dalje povoljni za Srbiju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Postoji rizici koji mogu da uspore oporavak svetske privrede, kao što su ponovno jačanje epidemioloških mera tokom jeseni i zime, rast inflacije,  visoki javni i privatni dugovi u nekim zemljama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75" y="-81837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Zaposlenost i zarade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10200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 prvom kvartalu su nastavljena poboljašanja na tržištu rada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egistrovana zaposlenost je povećana za 2,8%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Poboljšava se struktura zaposlenosti  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privatnom sektoru zaposlenost raste  4,3% ,u javnom 0,3%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broj zaposlenih u radnom odnosu je povećan za 3,7%, dok je zaposlenost van radnog odnosa smanjena za 13,3%. 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Zaposlenost raste u većini delatnosti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IT i telekomunikacije 13,3%, gradjevinarstvo 5,3%, industrija 4,2%, .. smanjen je  broj zaposlenih u uslugama smeštaja za -7,7%</a:t>
            </a: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Broj lica koja traže posao preko NZS krajem maja je veći za 4,8% nego u maju prethodne godine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A4E25E-A377-49D8-9712-CF0891677B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8159759"/>
              </p:ext>
            </p:extLst>
          </p:nvPr>
        </p:nvGraphicFramePr>
        <p:xfrm>
          <a:off x="4724400" y="1600200"/>
          <a:ext cx="39624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673EF2-988D-4EA5-9A09-A880440046EA}"/>
              </a:ext>
            </a:extLst>
          </p:cNvPr>
          <p:cNvGraphicFramePr>
            <a:graphicFrameLocks/>
          </p:cNvGraphicFramePr>
          <p:nvPr/>
        </p:nvGraphicFramePr>
        <p:xfrm>
          <a:off x="4724400" y="4093845"/>
          <a:ext cx="3931920" cy="253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Zaposlenost i zarade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 fontScale="62500" lnSpcReduction="20000"/>
          </a:bodyPr>
          <a:lstStyle/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stavlja se rast realnih zarada u Q1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medjugodišnje 5,8%,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odnosu na prethodni kvartal 0,8%</a:t>
            </a:r>
          </a:p>
          <a:p>
            <a:pPr lvl="1"/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Zarade rastu brže od BDP u Q1, ali je rast u skladu sa očekivanim rastom BDP u 2021. godini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Ubrzanje inflacije će privremeno smanjiti realni rast zarada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Tokom poslednjih godinu dana najbrže su rasle zarade u zdravstvu, IT i telekomunikacijama </a:t>
            </a:r>
          </a:p>
          <a:p>
            <a:endParaRPr lang="sr-Latn-R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dirty="0">
                <a:latin typeface="Times New Roman" pitchFamily="18" charset="0"/>
                <a:cs typeface="Times New Roman" pitchFamily="18" charset="0"/>
              </a:rPr>
              <a:t>Zbog jačanje dinara zarade u evrima rastu znatno brže nego realne zarade</a:t>
            </a:r>
          </a:p>
          <a:p>
            <a:pPr lvl="1"/>
            <a:r>
              <a:rPr lang="sr-Latn-RS" dirty="0">
                <a:latin typeface="Times New Roman" pitchFamily="18" charset="0"/>
                <a:cs typeface="Times New Roman" pitchFamily="18" charset="0"/>
              </a:rPr>
              <a:t>u uslovima fiksnog kursa i ubrzanja inflacije ova razlika se povećava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1E98BA-4C19-4DA2-AB4E-D569C91A4C5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5562600" y="1371600"/>
            <a:ext cx="2285974" cy="4136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Realne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zarade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2008g=100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572000" y="4114800"/>
          <a:ext cx="419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21115</TotalTime>
  <Words>2167</Words>
  <Application>Microsoft Office PowerPoint</Application>
  <PresentationFormat>On-screen Show (4:3)</PresentationFormat>
  <Paragraphs>260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Prezentacija QM64</vt:lpstr>
      <vt:lpstr>Sadržaj</vt:lpstr>
      <vt:lpstr>Osnovni makroekonomski trendovi</vt:lpstr>
      <vt:lpstr>Privredna aktivnost – kratkoročni trendovi</vt:lpstr>
      <vt:lpstr>Privredna aktivnost po delatnostima i komponentama tražnje</vt:lpstr>
      <vt:lpstr>Industrijska proizvodnja u Srbiji i Centralnoj i Istočnoj Evropi</vt:lpstr>
      <vt:lpstr>Procene privredne aktivnosti u 2021. godini</vt:lpstr>
      <vt:lpstr>Zaposlenost i zarade</vt:lpstr>
      <vt:lpstr>Zaposlenost i zarade</vt:lpstr>
      <vt:lpstr>Spoljnoekonomski odnosi –tekuće transakcije</vt:lpstr>
      <vt:lpstr>Spoljnoekonomski odnosi –tekuće transakcije</vt:lpstr>
      <vt:lpstr>Spoljnoekonomski odnosi – kapitalne transakcije</vt:lpstr>
      <vt:lpstr>Inflacija i kurs</vt:lpstr>
      <vt:lpstr>Inflacija i kurs</vt:lpstr>
      <vt:lpstr>Fiskalni tokovi i politika</vt:lpstr>
      <vt:lpstr>Fiskalni tokovi i politika</vt:lpstr>
      <vt:lpstr>Fiskalni tokovi i politika</vt:lpstr>
      <vt:lpstr>Monetarna politika</vt:lpstr>
      <vt:lpstr>Kreditna aktivnost banaka</vt:lpstr>
      <vt:lpstr>Kamatne stope na kredite banaka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Aleksandar rADIVOJEVIC</cp:lastModifiedBy>
  <cp:revision>2008</cp:revision>
  <cp:lastPrinted>2021-06-29T07:46:18Z</cp:lastPrinted>
  <dcterms:created xsi:type="dcterms:W3CDTF">2017-03-05T10:43:19Z</dcterms:created>
  <dcterms:modified xsi:type="dcterms:W3CDTF">2021-06-29T07:48:56Z</dcterms:modified>
</cp:coreProperties>
</file>